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 ContentType="application/vnd.visi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653" r:id="rId3"/>
    <p:sldMasterId id="2147483685" r:id="rId4"/>
  </p:sldMasterIdLst>
  <p:notesMasterIdLst>
    <p:notesMasterId r:id="rId89"/>
  </p:notesMasterIdLst>
  <p:handoutMasterIdLst>
    <p:handoutMasterId r:id="rId90"/>
  </p:handoutMasterIdLst>
  <p:sldIdLst>
    <p:sldId id="256" r:id="rId5"/>
    <p:sldId id="258" r:id="rId6"/>
    <p:sldId id="379" r:id="rId7"/>
    <p:sldId id="326" r:id="rId8"/>
    <p:sldId id="327" r:id="rId9"/>
    <p:sldId id="328" r:id="rId10"/>
    <p:sldId id="329" r:id="rId11"/>
    <p:sldId id="330" r:id="rId12"/>
    <p:sldId id="331" r:id="rId13"/>
    <p:sldId id="332" r:id="rId14"/>
    <p:sldId id="381" r:id="rId15"/>
    <p:sldId id="380" r:id="rId16"/>
    <p:sldId id="382" r:id="rId17"/>
    <p:sldId id="333" r:id="rId18"/>
    <p:sldId id="334" r:id="rId19"/>
    <p:sldId id="335" r:id="rId20"/>
    <p:sldId id="368" r:id="rId21"/>
    <p:sldId id="336" r:id="rId22"/>
    <p:sldId id="337" r:id="rId23"/>
    <p:sldId id="385" r:id="rId24"/>
    <p:sldId id="386" r:id="rId25"/>
    <p:sldId id="387" r:id="rId26"/>
    <p:sldId id="388" r:id="rId27"/>
    <p:sldId id="338" r:id="rId28"/>
    <p:sldId id="339" r:id="rId29"/>
    <p:sldId id="340" r:id="rId30"/>
    <p:sldId id="341" r:id="rId31"/>
    <p:sldId id="383" r:id="rId32"/>
    <p:sldId id="384" r:id="rId33"/>
    <p:sldId id="389" r:id="rId34"/>
    <p:sldId id="390" r:id="rId35"/>
    <p:sldId id="391" r:id="rId36"/>
    <p:sldId id="392" r:id="rId37"/>
    <p:sldId id="345" r:id="rId38"/>
    <p:sldId id="393" r:id="rId39"/>
    <p:sldId id="346" r:id="rId40"/>
    <p:sldId id="347" r:id="rId41"/>
    <p:sldId id="348" r:id="rId42"/>
    <p:sldId id="394" r:id="rId43"/>
    <p:sldId id="369"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2" r:id="rId57"/>
    <p:sldId id="395" r:id="rId58"/>
    <p:sldId id="363" r:id="rId59"/>
    <p:sldId id="396" r:id="rId60"/>
    <p:sldId id="364" r:id="rId61"/>
    <p:sldId id="397" r:id="rId62"/>
    <p:sldId id="365" r:id="rId63"/>
    <p:sldId id="370" r:id="rId64"/>
    <p:sldId id="371" r:id="rId65"/>
    <p:sldId id="372" r:id="rId66"/>
    <p:sldId id="398" r:id="rId67"/>
    <p:sldId id="373" r:id="rId68"/>
    <p:sldId id="399" r:id="rId69"/>
    <p:sldId id="400" r:id="rId70"/>
    <p:sldId id="374" r:id="rId71"/>
    <p:sldId id="401" r:id="rId72"/>
    <p:sldId id="375" r:id="rId73"/>
    <p:sldId id="376" r:id="rId74"/>
    <p:sldId id="377"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325" r:id="rId8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65" autoAdjust="0"/>
  </p:normalViewPr>
  <p:slideViewPr>
    <p:cSldViewPr>
      <p:cViewPr varScale="1">
        <p:scale>
          <a:sx n="68" d="100"/>
          <a:sy n="68" d="100"/>
        </p:scale>
        <p:origin x="462" y="60"/>
      </p:cViewPr>
      <p:guideLst>
        <p:guide orient="horz" pos="2160"/>
        <p:guide pos="3840"/>
      </p:guideLst>
    </p:cSldViewPr>
  </p:slideViewPr>
  <p:notesTextViewPr>
    <p:cViewPr>
      <p:scale>
        <a:sx n="100" d="100"/>
        <a:sy n="100" d="100"/>
      </p:scale>
      <p:origin x="0" y="0"/>
    </p:cViewPr>
  </p:notesTextViewPr>
  <p:notesViewPr>
    <p:cSldViewPr>
      <p:cViewPr varScale="1">
        <p:scale>
          <a:sx n="85" d="100"/>
          <a:sy n="85" d="100"/>
        </p:scale>
        <p:origin x="-132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8.wmf"/><Relationship Id="rId1" Type="http://schemas.openxmlformats.org/officeDocument/2006/relationships/image" Target="../media/image87.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emf"/><Relationship Id="rId5" Type="http://schemas.openxmlformats.org/officeDocument/2006/relationships/image" Target="../media/image130.wmf"/><Relationship Id="rId4" Type="http://schemas.openxmlformats.org/officeDocument/2006/relationships/image" Target="../media/image12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image" Target="../media/image1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emf"/><Relationship Id="rId1" Type="http://schemas.openxmlformats.org/officeDocument/2006/relationships/image" Target="../media/image1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wmf"/><Relationship Id="rId1" Type="http://schemas.openxmlformats.org/officeDocument/2006/relationships/image" Target="../media/image147.emf"/><Relationship Id="rId4" Type="http://schemas.openxmlformats.org/officeDocument/2006/relationships/image" Target="../media/image15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image" Target="../media/image15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emf"/><Relationship Id="rId4" Type="http://schemas.openxmlformats.org/officeDocument/2006/relationships/image" Target="../media/image15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wmf"/><Relationship Id="rId1" Type="http://schemas.openxmlformats.org/officeDocument/2006/relationships/image" Target="../media/image1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image" Target="../media/image176.wmf"/><Relationship Id="rId3" Type="http://schemas.openxmlformats.org/officeDocument/2006/relationships/image" Target="../media/image166.wmf"/><Relationship Id="rId7" Type="http://schemas.openxmlformats.org/officeDocument/2006/relationships/image" Target="../media/image170.wmf"/><Relationship Id="rId12" Type="http://schemas.openxmlformats.org/officeDocument/2006/relationships/image" Target="../media/image175.wmf"/><Relationship Id="rId2" Type="http://schemas.openxmlformats.org/officeDocument/2006/relationships/image" Target="../media/image165.wmf"/><Relationship Id="rId1" Type="http://schemas.openxmlformats.org/officeDocument/2006/relationships/image" Target="../media/image164.wmf"/><Relationship Id="rId6" Type="http://schemas.openxmlformats.org/officeDocument/2006/relationships/image" Target="../media/image169.wmf"/><Relationship Id="rId11" Type="http://schemas.openxmlformats.org/officeDocument/2006/relationships/image" Target="../media/image174.wmf"/><Relationship Id="rId5" Type="http://schemas.openxmlformats.org/officeDocument/2006/relationships/image" Target="../media/image168.wmf"/><Relationship Id="rId15" Type="http://schemas.openxmlformats.org/officeDocument/2006/relationships/image" Target="../media/image178.wmf"/><Relationship Id="rId10" Type="http://schemas.openxmlformats.org/officeDocument/2006/relationships/image" Target="../media/image173.wmf"/><Relationship Id="rId4" Type="http://schemas.openxmlformats.org/officeDocument/2006/relationships/image" Target="../media/image167.wmf"/><Relationship Id="rId9" Type="http://schemas.openxmlformats.org/officeDocument/2006/relationships/image" Target="../media/image172.wmf"/><Relationship Id="rId14" Type="http://schemas.openxmlformats.org/officeDocument/2006/relationships/image" Target="../media/image177.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image" Target="../media/image191.wmf"/><Relationship Id="rId3" Type="http://schemas.openxmlformats.org/officeDocument/2006/relationships/image" Target="../media/image181.wmf"/><Relationship Id="rId7" Type="http://schemas.openxmlformats.org/officeDocument/2006/relationships/image" Target="../media/image185.wmf"/><Relationship Id="rId12" Type="http://schemas.openxmlformats.org/officeDocument/2006/relationships/image" Target="../media/image190.wmf"/><Relationship Id="rId17" Type="http://schemas.openxmlformats.org/officeDocument/2006/relationships/image" Target="../media/image195.emf"/><Relationship Id="rId2" Type="http://schemas.openxmlformats.org/officeDocument/2006/relationships/image" Target="../media/image180.wmf"/><Relationship Id="rId16" Type="http://schemas.openxmlformats.org/officeDocument/2006/relationships/image" Target="../media/image194.wmf"/><Relationship Id="rId1" Type="http://schemas.openxmlformats.org/officeDocument/2006/relationships/image" Target="../media/image179.wmf"/><Relationship Id="rId6" Type="http://schemas.openxmlformats.org/officeDocument/2006/relationships/image" Target="../media/image184.wmf"/><Relationship Id="rId11" Type="http://schemas.openxmlformats.org/officeDocument/2006/relationships/image" Target="../media/image189.wmf"/><Relationship Id="rId5" Type="http://schemas.openxmlformats.org/officeDocument/2006/relationships/image" Target="../media/image183.wmf"/><Relationship Id="rId15" Type="http://schemas.openxmlformats.org/officeDocument/2006/relationships/image" Target="../media/image193.wmf"/><Relationship Id="rId10" Type="http://schemas.openxmlformats.org/officeDocument/2006/relationships/image" Target="../media/image188.wmf"/><Relationship Id="rId4" Type="http://schemas.openxmlformats.org/officeDocument/2006/relationships/image" Target="../media/image182.wmf"/><Relationship Id="rId9" Type="http://schemas.openxmlformats.org/officeDocument/2006/relationships/image" Target="../media/image187.wmf"/><Relationship Id="rId14" Type="http://schemas.openxmlformats.org/officeDocument/2006/relationships/image" Target="../media/image19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emf"/><Relationship Id="rId4" Type="http://schemas.openxmlformats.org/officeDocument/2006/relationships/image" Target="../media/image1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image" Target="../media/image199.wmf"/><Relationship Id="rId7" Type="http://schemas.openxmlformats.org/officeDocument/2006/relationships/image" Target="../media/image203.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07.emf"/><Relationship Id="rId7" Type="http://schemas.openxmlformats.org/officeDocument/2006/relationships/image" Target="../media/image211.emf"/><Relationship Id="rId2" Type="http://schemas.openxmlformats.org/officeDocument/2006/relationships/image" Target="../media/image206.emf"/><Relationship Id="rId1" Type="http://schemas.openxmlformats.org/officeDocument/2006/relationships/image" Target="../media/image205.emf"/><Relationship Id="rId6" Type="http://schemas.openxmlformats.org/officeDocument/2006/relationships/image" Target="../media/image210.emf"/><Relationship Id="rId5" Type="http://schemas.openxmlformats.org/officeDocument/2006/relationships/image" Target="../media/image209.emf"/><Relationship Id="rId4" Type="http://schemas.openxmlformats.org/officeDocument/2006/relationships/image" Target="../media/image208.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emf"/><Relationship Id="rId1" Type="http://schemas.openxmlformats.org/officeDocument/2006/relationships/image" Target="../media/image212.emf"/><Relationship Id="rId5" Type="http://schemas.openxmlformats.org/officeDocument/2006/relationships/image" Target="../media/image216.emf"/><Relationship Id="rId4" Type="http://schemas.openxmlformats.org/officeDocument/2006/relationships/image" Target="../media/image215.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emf"/><Relationship Id="rId5" Type="http://schemas.openxmlformats.org/officeDocument/2006/relationships/image" Target="../media/image235.wmf"/><Relationship Id="rId4" Type="http://schemas.openxmlformats.org/officeDocument/2006/relationships/image" Target="../media/image23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3.wmf"/><Relationship Id="rId7" Type="http://schemas.openxmlformats.org/officeDocument/2006/relationships/image" Target="../media/image36.wmf"/><Relationship Id="rId12" Type="http://schemas.openxmlformats.org/officeDocument/2006/relationships/image" Target="../media/image41.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5.wmf"/><Relationship Id="rId11" Type="http://schemas.openxmlformats.org/officeDocument/2006/relationships/image" Target="../media/image40.wmf"/><Relationship Id="rId5" Type="http://schemas.openxmlformats.org/officeDocument/2006/relationships/image" Target="../media/image34.wmf"/><Relationship Id="rId10" Type="http://schemas.openxmlformats.org/officeDocument/2006/relationships/image" Target="../media/image39.wmf"/><Relationship Id="rId4" Type="http://schemas.openxmlformats.org/officeDocument/2006/relationships/image" Target="../media/image26.wmf"/><Relationship Id="rId9"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emf"/><Relationship Id="rId5" Type="http://schemas.openxmlformats.org/officeDocument/2006/relationships/image" Target="../media/image55.wmf"/><Relationship Id="rId4"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zh-CN"/>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072E111-C00D-40A0-ACF2-F716FC6AC5FA}"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7475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6E94654-47DD-4EB5-9930-34EFC8BCC502}"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A13A887-F84F-48E0-B751-BA21E3135040}" type="slidenum">
              <a:rPr lang="en-US" altLang="zh-CN"/>
              <a:pPr eaLnBrk="1" hangingPunct="1">
                <a:spcBef>
                  <a:spcPct val="0"/>
                </a:spcBef>
              </a:pPr>
              <a:t>4</a:t>
            </a:fld>
            <a:endParaRPr lang="en-US" altLang="zh-CN"/>
          </a:p>
        </p:txBody>
      </p:sp>
      <p:sp>
        <p:nvSpPr>
          <p:cNvPr id="75779" name="Rectangle 2"/>
          <p:cNvSpPr>
            <a:spLocks noGrp="1" noRot="1" noChangeAspect="1" noChangeArrowheads="1" noTextEdit="1"/>
          </p:cNvSpPr>
          <p:nvPr>
            <p:ph type="sldImg"/>
          </p:nvPr>
        </p:nvSpPr>
        <p:spPr>
          <a:xfrm>
            <a:off x="381000" y="687388"/>
            <a:ext cx="6096000" cy="3429000"/>
          </a:xfrm>
          <a:ln/>
        </p:spPr>
      </p:sp>
      <p:sp>
        <p:nvSpPr>
          <p:cNvPr id="7578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6A0A7A58-8952-4E00-A3A3-42D801E690E0}" type="slidenum">
              <a:rPr lang="en-US" altLang="zh-CN"/>
              <a:pPr eaLnBrk="1" hangingPunct="1">
                <a:spcBef>
                  <a:spcPct val="0"/>
                </a:spcBef>
              </a:pPr>
              <a:t>16</a:t>
            </a:fld>
            <a:endParaRPr lang="en-US" altLang="zh-CN"/>
          </a:p>
        </p:txBody>
      </p:sp>
      <p:sp>
        <p:nvSpPr>
          <p:cNvPr id="84995" name="Rectangle 2"/>
          <p:cNvSpPr>
            <a:spLocks noGrp="1" noRot="1" noChangeAspect="1" noChangeArrowheads="1" noTextEdit="1"/>
          </p:cNvSpPr>
          <p:nvPr>
            <p:ph type="sldImg"/>
          </p:nvPr>
        </p:nvSpPr>
        <p:spPr>
          <a:xfrm>
            <a:off x="381000" y="687388"/>
            <a:ext cx="6096000" cy="3429000"/>
          </a:xfrm>
          <a:ln/>
        </p:spPr>
      </p:sp>
      <p:sp>
        <p:nvSpPr>
          <p:cNvPr id="8499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0D798FAC-5B12-4E21-B61A-3D89FCEF89B0}" type="slidenum">
              <a:rPr lang="en-US" altLang="zh-CN"/>
              <a:pPr eaLnBrk="1" hangingPunct="1">
                <a:spcBef>
                  <a:spcPct val="0"/>
                </a:spcBef>
              </a:pPr>
              <a:t>18</a:t>
            </a:fld>
            <a:endParaRPr lang="en-US" altLang="zh-CN"/>
          </a:p>
        </p:txBody>
      </p:sp>
      <p:sp>
        <p:nvSpPr>
          <p:cNvPr id="86019" name="Rectangle 2"/>
          <p:cNvSpPr>
            <a:spLocks noGrp="1" noRot="1" noChangeAspect="1" noChangeArrowheads="1" noTextEdit="1"/>
          </p:cNvSpPr>
          <p:nvPr>
            <p:ph type="sldImg"/>
          </p:nvPr>
        </p:nvSpPr>
        <p:spPr>
          <a:xfrm>
            <a:off x="381000" y="687388"/>
            <a:ext cx="6096000" cy="3429000"/>
          </a:xfrm>
          <a:ln/>
        </p:spPr>
      </p:sp>
      <p:sp>
        <p:nvSpPr>
          <p:cNvPr id="8602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413C64B-5B25-4CDC-9543-3D98C11391EA}" type="slidenum">
              <a:rPr lang="en-US" altLang="zh-CN"/>
              <a:pPr eaLnBrk="1" hangingPunct="1">
                <a:spcBef>
                  <a:spcPct val="0"/>
                </a:spcBef>
              </a:pPr>
              <a:t>19</a:t>
            </a:fld>
            <a:endParaRPr lang="en-US" altLang="zh-CN"/>
          </a:p>
        </p:txBody>
      </p:sp>
      <p:sp>
        <p:nvSpPr>
          <p:cNvPr id="87043" name="Rectangle 2"/>
          <p:cNvSpPr>
            <a:spLocks noGrp="1" noRot="1" noChangeAspect="1" noChangeArrowheads="1" noTextEdit="1"/>
          </p:cNvSpPr>
          <p:nvPr>
            <p:ph type="sldImg"/>
          </p:nvPr>
        </p:nvSpPr>
        <p:spPr>
          <a:xfrm>
            <a:off x="381000" y="687388"/>
            <a:ext cx="6096000" cy="3429000"/>
          </a:xfrm>
          <a:ln/>
        </p:spPr>
      </p:sp>
      <p:sp>
        <p:nvSpPr>
          <p:cNvPr id="8704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E94654-47DD-4EB5-9930-34EFC8BCC502}" type="slidenum">
              <a:rPr lang="en-US" altLang="zh-CN" smtClean="0"/>
              <a:pPr/>
              <a:t>20</a:t>
            </a:fld>
            <a:endParaRPr lang="en-US" altLang="zh-CN"/>
          </a:p>
        </p:txBody>
      </p:sp>
    </p:spTree>
    <p:extLst>
      <p:ext uri="{BB962C8B-B14F-4D97-AF65-F5344CB8AC3E}">
        <p14:creationId xmlns:p14="http://schemas.microsoft.com/office/powerpoint/2010/main" val="90140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5365E9B-CE1E-4FCB-AF10-DA5A2A820541}" type="slidenum">
              <a:rPr lang="en-US" altLang="zh-CN"/>
              <a:pPr eaLnBrk="1" hangingPunct="1">
                <a:spcBef>
                  <a:spcPct val="0"/>
                </a:spcBef>
              </a:pPr>
              <a:t>34</a:t>
            </a:fld>
            <a:endParaRPr lang="en-US" altLang="zh-CN"/>
          </a:p>
        </p:txBody>
      </p:sp>
      <p:sp>
        <p:nvSpPr>
          <p:cNvPr id="88067" name="Rectangle 2"/>
          <p:cNvSpPr>
            <a:spLocks noGrp="1" noRot="1" noChangeAspect="1" noChangeArrowheads="1" noTextEdit="1"/>
          </p:cNvSpPr>
          <p:nvPr>
            <p:ph type="sldImg"/>
          </p:nvPr>
        </p:nvSpPr>
        <p:spPr>
          <a:xfrm>
            <a:off x="381000" y="687388"/>
            <a:ext cx="6096000" cy="3429000"/>
          </a:xfrm>
          <a:ln/>
        </p:spPr>
      </p:sp>
      <p:sp>
        <p:nvSpPr>
          <p:cNvPr id="88068"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5365E9B-CE1E-4FCB-AF10-DA5A2A820541}" type="slidenum">
              <a:rPr lang="en-US" altLang="zh-CN"/>
              <a:pPr eaLnBrk="1" hangingPunct="1">
                <a:spcBef>
                  <a:spcPct val="0"/>
                </a:spcBef>
              </a:pPr>
              <a:t>35</a:t>
            </a:fld>
            <a:endParaRPr lang="en-US" altLang="zh-CN"/>
          </a:p>
        </p:txBody>
      </p:sp>
      <p:sp>
        <p:nvSpPr>
          <p:cNvPr id="88067" name="Rectangle 2"/>
          <p:cNvSpPr>
            <a:spLocks noGrp="1" noRot="1" noChangeAspect="1" noChangeArrowheads="1" noTextEdit="1"/>
          </p:cNvSpPr>
          <p:nvPr>
            <p:ph type="sldImg"/>
          </p:nvPr>
        </p:nvSpPr>
        <p:spPr>
          <a:xfrm>
            <a:off x="381000" y="687388"/>
            <a:ext cx="6096000" cy="3429000"/>
          </a:xfrm>
          <a:ln/>
        </p:spPr>
      </p:sp>
      <p:sp>
        <p:nvSpPr>
          <p:cNvPr id="88068" name="Rectangle 3"/>
          <p:cNvSpPr>
            <a:spLocks noGrp="1" noChangeArrowheads="1"/>
          </p:cNvSpPr>
          <p:nvPr>
            <p:ph type="body" idx="1"/>
          </p:nvPr>
        </p:nvSpPr>
        <p:spPr>
          <a:xfrm>
            <a:off x="685800" y="4343400"/>
            <a:ext cx="5486400" cy="4113213"/>
          </a:xfrm>
          <a:noFill/>
        </p:spPr>
        <p:txBody>
          <a:bodyPr/>
          <a:lstStyle/>
          <a:p>
            <a:pPr eaLnBrk="1" hangingPunct="1"/>
            <a:endParaRPr lang="zh-CN" altLang="zh-CN" dirty="0"/>
          </a:p>
        </p:txBody>
      </p:sp>
    </p:spTree>
    <p:extLst>
      <p:ext uri="{BB962C8B-B14F-4D97-AF65-F5344CB8AC3E}">
        <p14:creationId xmlns:p14="http://schemas.microsoft.com/office/powerpoint/2010/main" val="242509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988F7A9-B152-4294-9833-D9B28D536D18}" type="slidenum">
              <a:rPr lang="en-US" altLang="zh-CN"/>
              <a:pPr eaLnBrk="1" hangingPunct="1">
                <a:spcBef>
                  <a:spcPct val="0"/>
                </a:spcBef>
              </a:pPr>
              <a:t>36</a:t>
            </a:fld>
            <a:endParaRPr lang="en-US" altLang="zh-CN"/>
          </a:p>
        </p:txBody>
      </p:sp>
      <p:sp>
        <p:nvSpPr>
          <p:cNvPr id="89091" name="Rectangle 2"/>
          <p:cNvSpPr>
            <a:spLocks noGrp="1" noRot="1" noChangeAspect="1" noChangeArrowheads="1" noTextEdit="1"/>
          </p:cNvSpPr>
          <p:nvPr>
            <p:ph type="sldImg"/>
          </p:nvPr>
        </p:nvSpPr>
        <p:spPr>
          <a:xfrm>
            <a:off x="381000" y="687388"/>
            <a:ext cx="6096000" cy="3429000"/>
          </a:xfrm>
          <a:ln/>
        </p:spPr>
      </p:sp>
      <p:sp>
        <p:nvSpPr>
          <p:cNvPr id="89092"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182B16B-3A2E-4172-A6ED-18DF082F3857}" type="slidenum">
              <a:rPr lang="en-US" altLang="zh-CN"/>
              <a:pPr eaLnBrk="1" hangingPunct="1">
                <a:spcBef>
                  <a:spcPct val="0"/>
                </a:spcBef>
              </a:pPr>
              <a:t>37</a:t>
            </a:fld>
            <a:endParaRPr lang="en-US" altLang="zh-CN"/>
          </a:p>
        </p:txBody>
      </p:sp>
      <p:sp>
        <p:nvSpPr>
          <p:cNvPr id="90115" name="Rectangle 2"/>
          <p:cNvSpPr>
            <a:spLocks noGrp="1" noRot="1" noChangeAspect="1" noChangeArrowheads="1" noTextEdit="1"/>
          </p:cNvSpPr>
          <p:nvPr>
            <p:ph type="sldImg"/>
          </p:nvPr>
        </p:nvSpPr>
        <p:spPr>
          <a:xfrm>
            <a:off x="381000" y="687388"/>
            <a:ext cx="6096000" cy="3429000"/>
          </a:xfrm>
          <a:ln/>
        </p:spPr>
      </p:sp>
      <p:sp>
        <p:nvSpPr>
          <p:cNvPr id="9011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295AF9C-F47F-4427-9871-68E9C70424EE}" type="slidenum">
              <a:rPr lang="en-US" altLang="zh-CN"/>
              <a:pPr eaLnBrk="1" hangingPunct="1">
                <a:spcBef>
                  <a:spcPct val="0"/>
                </a:spcBef>
              </a:pPr>
              <a:t>38</a:t>
            </a:fld>
            <a:endParaRPr lang="en-US" altLang="zh-CN"/>
          </a:p>
        </p:txBody>
      </p:sp>
      <p:sp>
        <p:nvSpPr>
          <p:cNvPr id="91139" name="Rectangle 2"/>
          <p:cNvSpPr>
            <a:spLocks noGrp="1" noRot="1" noChangeAspect="1" noChangeArrowheads="1" noTextEdit="1"/>
          </p:cNvSpPr>
          <p:nvPr>
            <p:ph type="sldImg"/>
          </p:nvPr>
        </p:nvSpPr>
        <p:spPr>
          <a:xfrm>
            <a:off x="381000" y="687388"/>
            <a:ext cx="6096000" cy="3429000"/>
          </a:xfrm>
          <a:ln/>
        </p:spPr>
      </p:sp>
      <p:sp>
        <p:nvSpPr>
          <p:cNvPr id="9114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20C04C5-1F79-42F0-ADE6-3E8CB4268BAE}" type="slidenum">
              <a:rPr lang="en-US" altLang="zh-CN"/>
              <a:pPr eaLnBrk="1" hangingPunct="1">
                <a:spcBef>
                  <a:spcPct val="0"/>
                </a:spcBef>
              </a:pPr>
              <a:t>41</a:t>
            </a:fld>
            <a:endParaRPr lang="en-US" altLang="zh-CN"/>
          </a:p>
        </p:txBody>
      </p:sp>
      <p:sp>
        <p:nvSpPr>
          <p:cNvPr id="92163" name="Rectangle 2"/>
          <p:cNvSpPr>
            <a:spLocks noGrp="1" noRot="1" noChangeAspect="1" noChangeArrowheads="1" noTextEdit="1"/>
          </p:cNvSpPr>
          <p:nvPr>
            <p:ph type="sldImg"/>
          </p:nvPr>
        </p:nvSpPr>
        <p:spPr>
          <a:xfrm>
            <a:off x="381000" y="687388"/>
            <a:ext cx="6096000" cy="3429000"/>
          </a:xfrm>
          <a:ln/>
        </p:spPr>
      </p:sp>
      <p:sp>
        <p:nvSpPr>
          <p:cNvPr id="9216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406D646-F8B1-420E-8766-FF3BF1239ABA}" type="slidenum">
              <a:rPr lang="en-US" altLang="zh-CN"/>
              <a:pPr eaLnBrk="1" hangingPunct="1">
                <a:spcBef>
                  <a:spcPct val="0"/>
                </a:spcBef>
              </a:pPr>
              <a:t>5</a:t>
            </a:fld>
            <a:endParaRPr lang="en-US" altLang="zh-CN"/>
          </a:p>
        </p:txBody>
      </p:sp>
      <p:sp>
        <p:nvSpPr>
          <p:cNvPr id="76803" name="Rectangle 2"/>
          <p:cNvSpPr>
            <a:spLocks noGrp="1" noRot="1" noChangeAspect="1" noChangeArrowheads="1" noTextEdit="1"/>
          </p:cNvSpPr>
          <p:nvPr>
            <p:ph type="sldImg"/>
          </p:nvPr>
        </p:nvSpPr>
        <p:spPr>
          <a:xfrm>
            <a:off x="381000" y="687388"/>
            <a:ext cx="6096000" cy="3429000"/>
          </a:xfrm>
          <a:ln/>
        </p:spPr>
      </p:sp>
      <p:sp>
        <p:nvSpPr>
          <p:cNvPr id="7680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95E8DA0-880C-4022-A75D-E06011A47DB1}" type="slidenum">
              <a:rPr lang="en-US" altLang="zh-CN"/>
              <a:pPr eaLnBrk="1" hangingPunct="1">
                <a:spcBef>
                  <a:spcPct val="0"/>
                </a:spcBef>
              </a:pPr>
              <a:t>42</a:t>
            </a:fld>
            <a:endParaRPr lang="en-US" altLang="zh-CN"/>
          </a:p>
        </p:txBody>
      </p:sp>
      <p:sp>
        <p:nvSpPr>
          <p:cNvPr id="93187" name="Rectangle 2"/>
          <p:cNvSpPr>
            <a:spLocks noGrp="1" noRot="1" noChangeAspect="1" noChangeArrowheads="1" noTextEdit="1"/>
          </p:cNvSpPr>
          <p:nvPr>
            <p:ph type="sldImg"/>
          </p:nvPr>
        </p:nvSpPr>
        <p:spPr>
          <a:xfrm>
            <a:off x="381000" y="687388"/>
            <a:ext cx="6096000" cy="3429000"/>
          </a:xfrm>
          <a:ln/>
        </p:spPr>
      </p:sp>
      <p:sp>
        <p:nvSpPr>
          <p:cNvPr id="93188"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76310B2-A6F8-4590-982A-B22299DE1E0C}" type="slidenum">
              <a:rPr lang="en-US" altLang="zh-CN"/>
              <a:pPr eaLnBrk="1" hangingPunct="1">
                <a:spcBef>
                  <a:spcPct val="0"/>
                </a:spcBef>
              </a:pPr>
              <a:t>43</a:t>
            </a:fld>
            <a:endParaRPr lang="en-US" altLang="zh-CN"/>
          </a:p>
        </p:txBody>
      </p:sp>
      <p:sp>
        <p:nvSpPr>
          <p:cNvPr id="94211" name="Rectangle 2"/>
          <p:cNvSpPr>
            <a:spLocks noGrp="1" noRot="1" noChangeAspect="1" noChangeArrowheads="1" noTextEdit="1"/>
          </p:cNvSpPr>
          <p:nvPr>
            <p:ph type="sldImg"/>
          </p:nvPr>
        </p:nvSpPr>
        <p:spPr>
          <a:xfrm>
            <a:off x="381000" y="687388"/>
            <a:ext cx="6096000" cy="3429000"/>
          </a:xfrm>
          <a:ln/>
        </p:spPr>
      </p:sp>
      <p:sp>
        <p:nvSpPr>
          <p:cNvPr id="94212"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137DAF0-3224-4DDE-A8B7-C0E871721C3E}" type="slidenum">
              <a:rPr lang="en-US" altLang="zh-CN"/>
              <a:pPr eaLnBrk="1" hangingPunct="1">
                <a:spcBef>
                  <a:spcPct val="0"/>
                </a:spcBef>
              </a:pPr>
              <a:t>44</a:t>
            </a:fld>
            <a:endParaRPr lang="en-US" altLang="zh-CN"/>
          </a:p>
        </p:txBody>
      </p:sp>
      <p:sp>
        <p:nvSpPr>
          <p:cNvPr id="95235" name="Rectangle 2"/>
          <p:cNvSpPr>
            <a:spLocks noGrp="1" noRot="1" noChangeAspect="1" noChangeArrowheads="1" noTextEdit="1"/>
          </p:cNvSpPr>
          <p:nvPr>
            <p:ph type="sldImg"/>
          </p:nvPr>
        </p:nvSpPr>
        <p:spPr>
          <a:xfrm>
            <a:off x="381000" y="687388"/>
            <a:ext cx="6096000" cy="3429000"/>
          </a:xfrm>
          <a:ln/>
        </p:spPr>
      </p:sp>
      <p:sp>
        <p:nvSpPr>
          <p:cNvPr id="9523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BAE8B2C-5501-403B-8996-E16C3FA77917}" type="slidenum">
              <a:rPr lang="en-US" altLang="zh-CN"/>
              <a:pPr eaLnBrk="1" hangingPunct="1">
                <a:spcBef>
                  <a:spcPct val="0"/>
                </a:spcBef>
              </a:pPr>
              <a:t>45</a:t>
            </a:fld>
            <a:endParaRPr lang="en-US" altLang="zh-CN"/>
          </a:p>
        </p:txBody>
      </p:sp>
      <p:sp>
        <p:nvSpPr>
          <p:cNvPr id="96259" name="Rectangle 2"/>
          <p:cNvSpPr>
            <a:spLocks noGrp="1" noRot="1" noChangeAspect="1" noChangeArrowheads="1" noTextEdit="1"/>
          </p:cNvSpPr>
          <p:nvPr>
            <p:ph type="sldImg"/>
          </p:nvPr>
        </p:nvSpPr>
        <p:spPr>
          <a:xfrm>
            <a:off x="381000" y="687388"/>
            <a:ext cx="6096000" cy="3429000"/>
          </a:xfrm>
          <a:ln/>
        </p:spPr>
      </p:sp>
      <p:sp>
        <p:nvSpPr>
          <p:cNvPr id="9626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D3CA7EC-2AA6-4FB4-8E5B-CDEF6BB9D49D}" type="slidenum">
              <a:rPr lang="en-US" altLang="zh-CN"/>
              <a:pPr eaLnBrk="1" hangingPunct="1">
                <a:spcBef>
                  <a:spcPct val="0"/>
                </a:spcBef>
              </a:pPr>
              <a:t>46</a:t>
            </a:fld>
            <a:endParaRPr lang="en-US" altLang="zh-CN"/>
          </a:p>
        </p:txBody>
      </p:sp>
      <p:sp>
        <p:nvSpPr>
          <p:cNvPr id="97283" name="Rectangle 2"/>
          <p:cNvSpPr>
            <a:spLocks noGrp="1" noRot="1" noChangeAspect="1" noChangeArrowheads="1" noTextEdit="1"/>
          </p:cNvSpPr>
          <p:nvPr>
            <p:ph type="sldImg"/>
          </p:nvPr>
        </p:nvSpPr>
        <p:spPr>
          <a:xfrm>
            <a:off x="381000" y="687388"/>
            <a:ext cx="6096000" cy="3429000"/>
          </a:xfrm>
          <a:ln/>
        </p:spPr>
      </p:sp>
      <p:sp>
        <p:nvSpPr>
          <p:cNvPr id="97284" name="Rectangle 3"/>
          <p:cNvSpPr>
            <a:spLocks noGrp="1" noChangeArrowheads="1"/>
          </p:cNvSpPr>
          <p:nvPr>
            <p:ph type="body" idx="1"/>
          </p:nvPr>
        </p:nvSpPr>
        <p:spPr>
          <a:xfrm>
            <a:off x="685800" y="4343400"/>
            <a:ext cx="5486400" cy="4113213"/>
          </a:xfrm>
          <a:noFill/>
        </p:spPr>
        <p:txBody>
          <a:bodyPr/>
          <a:lstStyle/>
          <a:p>
            <a:pPr eaLnBrk="1" hangingPunct="1"/>
            <a:r>
              <a:rPr lang="en-US" altLang="zh-CN"/>
              <a:t>md5</a:t>
            </a:r>
            <a:r>
              <a:rPr lang="zh-CN" altLang="en-US"/>
              <a:t>碰撞历史上认为需要上亿年才能碰到一次，但现在看来</a:t>
            </a:r>
            <a:r>
              <a:rPr lang="en-US" altLang="zh-CN"/>
              <a:t>8</a:t>
            </a:r>
            <a:r>
              <a:rPr lang="zh-CN" altLang="en-US"/>
              <a:t>小时就能人工找到碰撞。这无疑</a:t>
            </a:r>
            <a:br>
              <a:rPr lang="zh-CN" altLang="en-US"/>
            </a:br>
            <a:r>
              <a:rPr lang="zh-CN" altLang="en-US"/>
              <a:t>是对安全的严重威胁，但对密码方面尚无直接威胁，没有原文说的那么简单。</a:t>
            </a:r>
            <a:br>
              <a:rPr lang="zh-CN" altLang="en-US"/>
            </a:br>
            <a:br>
              <a:rPr lang="zh-CN" altLang="en-US"/>
            </a:br>
            <a:r>
              <a:rPr lang="zh-CN" altLang="en-US"/>
              <a:t>比如你知道了论坛用户数据库中口令</a:t>
            </a:r>
            <a:r>
              <a:rPr lang="en-US" altLang="zh-CN"/>
              <a:t>md5/linux</a:t>
            </a:r>
            <a:r>
              <a:rPr lang="zh-CN" altLang="en-US"/>
              <a:t>密码文件中</a:t>
            </a:r>
            <a:r>
              <a:rPr lang="en-US" altLang="zh-CN"/>
              <a:t>md5</a:t>
            </a:r>
            <a:r>
              <a:rPr lang="zh-CN" altLang="en-US"/>
              <a:t>你当前是无法还原出一个密码文本的。</a:t>
            </a:r>
            <a:br>
              <a:rPr lang="zh-CN" altLang="en-US"/>
            </a:br>
            <a:br>
              <a:rPr lang="zh-CN" altLang="en-US"/>
            </a:br>
            <a:r>
              <a:rPr lang="zh-CN" altLang="en-US"/>
              <a:t>王论文里写了：</a:t>
            </a:r>
            <a:br>
              <a:rPr lang="zh-CN" altLang="en-US"/>
            </a:br>
            <a:r>
              <a:rPr lang="zh-CN" altLang="en-US"/>
              <a:t>信息</a:t>
            </a:r>
            <a:r>
              <a:rPr lang="en-US" altLang="zh-CN"/>
              <a:t>x </a:t>
            </a:r>
            <a:r>
              <a:rPr lang="zh-CN" altLang="en-US"/>
              <a:t>计算其</a:t>
            </a:r>
            <a:r>
              <a:rPr lang="en-US" altLang="zh-CN"/>
              <a:t>md5</a:t>
            </a:r>
            <a:r>
              <a:rPr lang="zh-CN" altLang="en-US"/>
              <a:t>为 </a:t>
            </a:r>
            <a:r>
              <a:rPr lang="en-US" altLang="zh-CN"/>
              <a:t>y</a:t>
            </a:r>
            <a:r>
              <a:rPr lang="zh-CN" altLang="en-US"/>
              <a:t>，</a:t>
            </a:r>
            <a:br>
              <a:rPr lang="zh-CN" altLang="en-US"/>
            </a:br>
            <a:r>
              <a:rPr lang="zh-CN" altLang="en-US"/>
              <a:t>现在在已知</a:t>
            </a:r>
            <a:r>
              <a:rPr lang="en-US" altLang="zh-CN"/>
              <a:t>x</a:t>
            </a:r>
            <a:r>
              <a:rPr lang="zh-CN" altLang="en-US"/>
              <a:t>（这点非常重要）情况下可以很快计算出一个</a:t>
            </a:r>
            <a:r>
              <a:rPr lang="en-US" altLang="zh-CN"/>
              <a:t>z(z</a:t>
            </a:r>
            <a:r>
              <a:rPr lang="zh-CN" altLang="en-US"/>
              <a:t>内容基本是随机的） 其</a:t>
            </a:r>
            <a:r>
              <a:rPr lang="en-US" altLang="zh-CN"/>
              <a:t>md5</a:t>
            </a:r>
            <a:r>
              <a:rPr lang="zh-CN" altLang="en-US"/>
              <a:t>也是</a:t>
            </a:r>
            <a:r>
              <a:rPr lang="en-US" altLang="zh-CN"/>
              <a:t>y</a:t>
            </a:r>
            <a:r>
              <a:rPr lang="zh-CN" altLang="en-US"/>
              <a:t>。</a:t>
            </a:r>
            <a:br>
              <a:rPr lang="zh-CN" altLang="en-US"/>
            </a:br>
            <a:r>
              <a:rPr lang="zh-CN" altLang="en-US"/>
              <a:t>即知道</a:t>
            </a:r>
            <a:r>
              <a:rPr lang="en-US" altLang="zh-CN"/>
              <a:t>x</a:t>
            </a:r>
            <a:r>
              <a:rPr lang="zh-CN" altLang="en-US"/>
              <a:t>，可以快速找到一个</a:t>
            </a:r>
            <a:r>
              <a:rPr lang="en-US" altLang="zh-CN"/>
              <a:t>z</a:t>
            </a:r>
            <a:r>
              <a:rPr lang="zh-CN" altLang="en-US"/>
              <a:t>，使得</a:t>
            </a:r>
            <a:r>
              <a:rPr lang="en-US" altLang="zh-CN"/>
              <a:t>md5(x) == md5(z) == y</a:t>
            </a:r>
            <a:br>
              <a:rPr lang="en-US" altLang="zh-CN"/>
            </a:br>
            <a:br>
              <a:rPr lang="en-US" altLang="zh-CN"/>
            </a:br>
            <a:r>
              <a:rPr lang="zh-CN" altLang="en-US"/>
              <a:t>导致无法直接威胁当前安全体系的原因有两个：</a:t>
            </a:r>
            <a:br>
              <a:rPr lang="zh-CN" altLang="en-US"/>
            </a:br>
            <a:r>
              <a:rPr lang="en-US" altLang="zh-CN"/>
              <a:t>1. </a:t>
            </a:r>
            <a:r>
              <a:rPr lang="zh-CN" altLang="en-US"/>
              <a:t>只知道</a:t>
            </a:r>
            <a:r>
              <a:rPr lang="en-US" altLang="zh-CN"/>
              <a:t>md5</a:t>
            </a:r>
            <a:r>
              <a:rPr lang="zh-CN" altLang="en-US"/>
              <a:t>值</a:t>
            </a:r>
            <a:r>
              <a:rPr lang="en-US" altLang="zh-CN"/>
              <a:t>y</a:t>
            </a:r>
            <a:r>
              <a:rPr lang="zh-CN" altLang="en-US"/>
              <a:t>，而不知道原信息</a:t>
            </a:r>
            <a:r>
              <a:rPr lang="en-US" altLang="zh-CN"/>
              <a:t>x</a:t>
            </a:r>
            <a:r>
              <a:rPr lang="zh-CN" altLang="en-US"/>
              <a:t>情况下无法找到一个信息让其</a:t>
            </a:r>
            <a:r>
              <a:rPr lang="en-US" altLang="zh-CN"/>
              <a:t>md5</a:t>
            </a:r>
            <a:r>
              <a:rPr lang="zh-CN" altLang="en-US"/>
              <a:t>值为</a:t>
            </a:r>
            <a:r>
              <a:rPr lang="en-US" altLang="zh-CN"/>
              <a:t>y</a:t>
            </a:r>
            <a:r>
              <a:rPr lang="zh-CN" altLang="en-US"/>
              <a:t>，也就是说你知道了</a:t>
            </a:r>
            <a:r>
              <a:rPr lang="en-US" altLang="zh-CN"/>
              <a:t>md5</a:t>
            </a:r>
            <a:r>
              <a:rPr lang="zh-CN" altLang="en-US"/>
              <a:t>情况下也找不出密码。</a:t>
            </a:r>
            <a:br>
              <a:rPr lang="zh-CN" altLang="en-US"/>
            </a:br>
            <a:r>
              <a:rPr lang="en-US" altLang="zh-CN"/>
              <a:t>2. </a:t>
            </a:r>
            <a:r>
              <a:rPr lang="zh-CN" altLang="en-US"/>
              <a:t>知道</a:t>
            </a:r>
            <a:r>
              <a:rPr lang="en-US" altLang="zh-CN"/>
              <a:t>x</a:t>
            </a:r>
            <a:r>
              <a:rPr lang="zh-CN" altLang="en-US"/>
              <a:t>情况下可快速找到</a:t>
            </a:r>
            <a:r>
              <a:rPr lang="en-US" altLang="zh-CN"/>
              <a:t>z</a:t>
            </a:r>
            <a:r>
              <a:rPr lang="zh-CN" altLang="en-US"/>
              <a:t>使得两者</a:t>
            </a:r>
            <a:r>
              <a:rPr lang="en-US" altLang="zh-CN"/>
              <a:t>md5</a:t>
            </a:r>
            <a:r>
              <a:rPr lang="zh-CN" altLang="en-US"/>
              <a:t>值相等，但无法控制</a:t>
            </a:r>
            <a:r>
              <a:rPr lang="en-US" altLang="zh-CN"/>
              <a:t>z</a:t>
            </a:r>
            <a:r>
              <a:rPr lang="zh-CN" altLang="en-US"/>
              <a:t>的内容，</a:t>
            </a:r>
            <a:r>
              <a:rPr lang="en-US" altLang="zh-CN"/>
              <a:t>z</a:t>
            </a:r>
            <a:r>
              <a:rPr lang="zh-CN" altLang="en-US"/>
              <a:t>几乎就是随机字符。也就是说你知道了</a:t>
            </a:r>
            <a:br>
              <a:rPr lang="zh-CN" altLang="en-US"/>
            </a:br>
            <a:r>
              <a:rPr lang="en-US" altLang="zh-CN"/>
              <a:t>x</a:t>
            </a:r>
            <a:r>
              <a:rPr lang="zh-CN" altLang="en-US"/>
              <a:t>内容，想串改</a:t>
            </a:r>
            <a:r>
              <a:rPr lang="en-US" altLang="zh-CN"/>
              <a:t>x</a:t>
            </a:r>
            <a:r>
              <a:rPr lang="zh-CN" altLang="en-US"/>
              <a:t>内容为有意义的</a:t>
            </a:r>
            <a:r>
              <a:rPr lang="en-US" altLang="zh-CN"/>
              <a:t>z</a:t>
            </a:r>
            <a:r>
              <a:rPr lang="zh-CN" altLang="en-US"/>
              <a:t>，还想</a:t>
            </a:r>
            <a:r>
              <a:rPr lang="en-US" altLang="zh-CN"/>
              <a:t>x</a:t>
            </a:r>
            <a:r>
              <a:rPr lang="zh-CN" altLang="en-US"/>
              <a:t>和</a:t>
            </a:r>
            <a:r>
              <a:rPr lang="en-US" altLang="zh-CN"/>
              <a:t>z</a:t>
            </a:r>
            <a:r>
              <a:rPr lang="zh-CN" altLang="en-US"/>
              <a:t>的</a:t>
            </a:r>
            <a:r>
              <a:rPr lang="en-US" altLang="zh-CN"/>
              <a:t>md5</a:t>
            </a:r>
            <a:r>
              <a:rPr lang="zh-CN" altLang="en-US"/>
              <a:t>值相同，这是不可能的。 </a:t>
            </a:r>
          </a:p>
          <a:p>
            <a:pPr eaLnBrk="1" hangingPunct="1"/>
            <a:endParaRPr lang="zh-CN" altLang="en-US"/>
          </a:p>
          <a:p>
            <a:pPr eaLnBrk="1" hangingPunct="1"/>
            <a:r>
              <a:rPr lang="en-US" altLang="zh-CN"/>
              <a:t>little endian</a:t>
            </a:r>
            <a:r>
              <a:rPr lang="zh-CN" altLang="en-US"/>
              <a:t>和</a:t>
            </a:r>
            <a:r>
              <a:rPr lang="en-US" altLang="zh-CN"/>
              <a:t>big endian</a:t>
            </a:r>
            <a:r>
              <a:rPr lang="zh-CN" altLang="en-US"/>
              <a:t>是表示计算机字节顺序的两种格式</a:t>
            </a:r>
            <a:r>
              <a:rPr lang="en-US" altLang="zh-CN"/>
              <a:t>,</a:t>
            </a:r>
            <a:r>
              <a:rPr lang="zh-CN" altLang="en-US"/>
              <a:t>所谓的字节顺序指的是长度跨越多个字节的数据的存放形式</a:t>
            </a:r>
            <a:r>
              <a:rPr lang="en-US" altLang="zh-CN"/>
              <a:t>. </a:t>
            </a:r>
            <a:br>
              <a:rPr lang="en-US" altLang="zh-CN"/>
            </a:br>
            <a:r>
              <a:rPr lang="en-US" altLang="zh-CN"/>
              <a:t>        </a:t>
            </a:r>
            <a:r>
              <a:rPr lang="zh-CN" altLang="en-US"/>
              <a:t>假设从地址</a:t>
            </a:r>
            <a:r>
              <a:rPr lang="en-US" altLang="zh-CN"/>
              <a:t>0x00000000</a:t>
            </a:r>
            <a:r>
              <a:rPr lang="zh-CN" altLang="en-US"/>
              <a:t>开始的一个字中保存有数据</a:t>
            </a:r>
            <a:r>
              <a:rPr lang="en-US" altLang="zh-CN"/>
              <a:t>0x1234abcd,</a:t>
            </a:r>
            <a:r>
              <a:rPr lang="zh-CN" altLang="en-US"/>
              <a:t>那么在两种不同的内存顺序的机器上从字节的角度去看的话分别表示为</a:t>
            </a:r>
            <a:r>
              <a:rPr lang="en-US" altLang="zh-CN"/>
              <a:t>: </a:t>
            </a:r>
            <a:br>
              <a:rPr lang="en-US" altLang="zh-CN"/>
            </a:br>
            <a:r>
              <a:rPr lang="en-US" altLang="zh-CN"/>
              <a:t>       1)little endian:</a:t>
            </a:r>
            <a:r>
              <a:rPr lang="zh-CN" altLang="en-US"/>
              <a:t>在内存中的存放顺序是</a:t>
            </a:r>
            <a:r>
              <a:rPr lang="en-US" altLang="zh-CN"/>
              <a:t>0x00000000-0xcd,0x00000001-0xab,0x00000002-0x34,0x00000003-0x12 </a:t>
            </a:r>
            <a:br>
              <a:rPr lang="en-US" altLang="zh-CN"/>
            </a:br>
            <a:r>
              <a:rPr lang="en-US" altLang="zh-CN"/>
              <a:t>       2)big  endian:</a:t>
            </a:r>
            <a:r>
              <a:rPr lang="zh-CN" altLang="en-US"/>
              <a:t>在内存中的存放顺序是</a:t>
            </a:r>
            <a:r>
              <a:rPr lang="en-US" altLang="zh-CN"/>
              <a:t>0x00000000-0x12,0x00000001-0x34,0x00000002-0xab,0x00000003-0xcd </a:t>
            </a:r>
            <a:br>
              <a:rPr lang="en-US" altLang="zh-CN"/>
            </a:br>
            <a:r>
              <a:rPr lang="en-US" altLang="zh-CN"/>
              <a:t>       </a:t>
            </a:r>
            <a:r>
              <a:rPr lang="zh-CN" altLang="en-US"/>
              <a:t>需要特别说明的是</a:t>
            </a:r>
            <a:r>
              <a:rPr lang="en-US" altLang="zh-CN"/>
              <a:t>,</a:t>
            </a:r>
            <a:r>
              <a:rPr lang="zh-CN" altLang="en-US"/>
              <a:t>以上假设机器是每个内存单元以</a:t>
            </a:r>
            <a:r>
              <a:rPr lang="en-US" altLang="zh-CN"/>
              <a:t>8</a:t>
            </a:r>
            <a:r>
              <a:rPr lang="zh-CN" altLang="en-US"/>
              <a:t>位即一个字节为单位的</a:t>
            </a:r>
            <a:r>
              <a:rPr lang="en-US" altLang="zh-CN"/>
              <a:t>. </a:t>
            </a:r>
            <a:br>
              <a:rPr lang="en-US" altLang="zh-CN"/>
            </a:br>
            <a:r>
              <a:rPr lang="en-US" altLang="zh-CN"/>
              <a:t>       </a:t>
            </a:r>
            <a:r>
              <a:rPr lang="zh-CN" altLang="en-US"/>
              <a:t>简单的说</a:t>
            </a:r>
            <a:r>
              <a:rPr lang="en-US" altLang="zh-CN"/>
              <a:t>,ittle endian</a:t>
            </a:r>
            <a:r>
              <a:rPr lang="zh-CN" altLang="en-US"/>
              <a:t>把低字节存放在内存的低位；而</a:t>
            </a:r>
            <a:r>
              <a:rPr lang="en-US" altLang="zh-CN"/>
              <a:t>big endian</a:t>
            </a:r>
            <a:r>
              <a:rPr lang="zh-CN" altLang="en-US"/>
              <a:t>将低字节存放在内存的高位</a:t>
            </a:r>
            <a:r>
              <a:rPr lang="en-US" altLang="zh-CN"/>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EE859AE-6FDA-45CD-9B1C-7F909E7365E3}" type="slidenum">
              <a:rPr lang="en-US" altLang="zh-CN"/>
              <a:pPr eaLnBrk="1" hangingPunct="1">
                <a:spcBef>
                  <a:spcPct val="0"/>
                </a:spcBef>
              </a:pPr>
              <a:t>47</a:t>
            </a:fld>
            <a:endParaRPr lang="en-US" altLang="zh-CN"/>
          </a:p>
        </p:txBody>
      </p:sp>
      <p:sp>
        <p:nvSpPr>
          <p:cNvPr id="98307" name="Rectangle 2"/>
          <p:cNvSpPr>
            <a:spLocks noGrp="1" noRot="1" noChangeAspect="1" noChangeArrowheads="1" noTextEdit="1"/>
          </p:cNvSpPr>
          <p:nvPr>
            <p:ph type="sldImg"/>
          </p:nvPr>
        </p:nvSpPr>
        <p:spPr>
          <a:xfrm>
            <a:off x="381000" y="687388"/>
            <a:ext cx="6096000" cy="3429000"/>
          </a:xfrm>
          <a:ln/>
        </p:spPr>
      </p:sp>
      <p:sp>
        <p:nvSpPr>
          <p:cNvPr id="98308"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6B03CAA-BD3E-4692-99A4-7C018BB23D7D}" type="slidenum">
              <a:rPr lang="en-US" altLang="zh-CN"/>
              <a:pPr eaLnBrk="1" hangingPunct="1">
                <a:spcBef>
                  <a:spcPct val="0"/>
                </a:spcBef>
              </a:pPr>
              <a:t>48</a:t>
            </a:fld>
            <a:endParaRPr lang="en-US" altLang="zh-CN"/>
          </a:p>
        </p:txBody>
      </p:sp>
      <p:sp>
        <p:nvSpPr>
          <p:cNvPr id="99331" name="Rectangle 2"/>
          <p:cNvSpPr>
            <a:spLocks noGrp="1" noRot="1" noChangeAspect="1" noChangeArrowheads="1" noTextEdit="1"/>
          </p:cNvSpPr>
          <p:nvPr>
            <p:ph type="sldImg"/>
          </p:nvPr>
        </p:nvSpPr>
        <p:spPr>
          <a:xfrm>
            <a:off x="381000" y="687388"/>
            <a:ext cx="6096000" cy="3429000"/>
          </a:xfrm>
          <a:ln/>
        </p:spPr>
      </p:sp>
      <p:sp>
        <p:nvSpPr>
          <p:cNvPr id="99332"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7C62FE4-6484-4B6B-8722-A0B71FDA0752}" type="slidenum">
              <a:rPr lang="en-US" altLang="zh-CN"/>
              <a:pPr eaLnBrk="1" hangingPunct="1">
                <a:spcBef>
                  <a:spcPct val="0"/>
                </a:spcBef>
              </a:pPr>
              <a:t>49</a:t>
            </a:fld>
            <a:endParaRPr lang="en-US" altLang="zh-CN"/>
          </a:p>
        </p:txBody>
      </p:sp>
      <p:sp>
        <p:nvSpPr>
          <p:cNvPr id="100355" name="Rectangle 2"/>
          <p:cNvSpPr>
            <a:spLocks noGrp="1" noRot="1" noChangeAspect="1" noChangeArrowheads="1" noTextEdit="1"/>
          </p:cNvSpPr>
          <p:nvPr>
            <p:ph type="sldImg"/>
          </p:nvPr>
        </p:nvSpPr>
        <p:spPr>
          <a:xfrm>
            <a:off x="381000" y="687388"/>
            <a:ext cx="6096000" cy="3429000"/>
          </a:xfrm>
          <a:ln/>
        </p:spPr>
      </p:sp>
      <p:sp>
        <p:nvSpPr>
          <p:cNvPr id="10035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6A0BA19-F4D7-4997-AF3E-3E263C864489}" type="slidenum">
              <a:rPr lang="en-US" altLang="zh-CN"/>
              <a:pPr eaLnBrk="1" hangingPunct="1">
                <a:spcBef>
                  <a:spcPct val="0"/>
                </a:spcBef>
              </a:pPr>
              <a:t>50</a:t>
            </a:fld>
            <a:endParaRPr lang="en-US" altLang="zh-CN"/>
          </a:p>
        </p:txBody>
      </p:sp>
      <p:sp>
        <p:nvSpPr>
          <p:cNvPr id="101379" name="Rectangle 2"/>
          <p:cNvSpPr>
            <a:spLocks noGrp="1" noRot="1" noChangeAspect="1" noChangeArrowheads="1" noTextEdit="1"/>
          </p:cNvSpPr>
          <p:nvPr>
            <p:ph type="sldImg"/>
          </p:nvPr>
        </p:nvSpPr>
        <p:spPr>
          <a:xfrm>
            <a:off x="381000" y="687388"/>
            <a:ext cx="6096000" cy="3429000"/>
          </a:xfrm>
          <a:ln/>
        </p:spPr>
      </p:sp>
      <p:sp>
        <p:nvSpPr>
          <p:cNvPr id="10138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23B6BF01-CE91-4B6D-8C79-9B8D3B60EC47}" type="slidenum">
              <a:rPr lang="en-US" altLang="zh-CN"/>
              <a:pPr eaLnBrk="1" hangingPunct="1">
                <a:spcBef>
                  <a:spcPct val="0"/>
                </a:spcBef>
              </a:pPr>
              <a:t>51</a:t>
            </a:fld>
            <a:endParaRPr lang="en-US" altLang="zh-CN"/>
          </a:p>
        </p:txBody>
      </p:sp>
      <p:sp>
        <p:nvSpPr>
          <p:cNvPr id="102403" name="Rectangle 2"/>
          <p:cNvSpPr>
            <a:spLocks noGrp="1" noRot="1" noChangeAspect="1" noChangeArrowheads="1" noTextEdit="1"/>
          </p:cNvSpPr>
          <p:nvPr>
            <p:ph type="sldImg"/>
          </p:nvPr>
        </p:nvSpPr>
        <p:spPr>
          <a:xfrm>
            <a:off x="381000" y="687388"/>
            <a:ext cx="6096000" cy="3429000"/>
          </a:xfrm>
          <a:ln/>
        </p:spPr>
      </p:sp>
      <p:sp>
        <p:nvSpPr>
          <p:cNvPr id="10240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ABD1310-7ADC-4327-BA63-2CBF22C17C2C}" type="slidenum">
              <a:rPr lang="en-US" altLang="zh-CN"/>
              <a:pPr eaLnBrk="1" hangingPunct="1">
                <a:spcBef>
                  <a:spcPct val="0"/>
                </a:spcBef>
              </a:pPr>
              <a:t>6</a:t>
            </a:fld>
            <a:endParaRPr lang="en-US" altLang="zh-CN"/>
          </a:p>
        </p:txBody>
      </p:sp>
      <p:sp>
        <p:nvSpPr>
          <p:cNvPr id="77827" name="Rectangle 2"/>
          <p:cNvSpPr>
            <a:spLocks noGrp="1" noRot="1" noChangeAspect="1" noChangeArrowheads="1" noTextEdit="1"/>
          </p:cNvSpPr>
          <p:nvPr>
            <p:ph type="sldImg"/>
          </p:nvPr>
        </p:nvSpPr>
        <p:spPr>
          <a:xfrm>
            <a:off x="381000" y="687388"/>
            <a:ext cx="6096000" cy="3429000"/>
          </a:xfrm>
          <a:ln/>
        </p:spPr>
      </p:sp>
      <p:sp>
        <p:nvSpPr>
          <p:cNvPr id="77828"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9FF5808-68F3-4704-B148-36DBFDB1E0BB}" type="slidenum">
              <a:rPr lang="en-US" altLang="zh-CN"/>
              <a:pPr eaLnBrk="1" hangingPunct="1">
                <a:spcBef>
                  <a:spcPct val="0"/>
                </a:spcBef>
              </a:pPr>
              <a:t>52</a:t>
            </a:fld>
            <a:endParaRPr lang="en-US" altLang="zh-CN"/>
          </a:p>
        </p:txBody>
      </p:sp>
      <p:sp>
        <p:nvSpPr>
          <p:cNvPr id="103427" name="Rectangle 2"/>
          <p:cNvSpPr>
            <a:spLocks noGrp="1" noRot="1" noChangeAspect="1" noChangeArrowheads="1" noTextEdit="1"/>
          </p:cNvSpPr>
          <p:nvPr>
            <p:ph type="sldImg"/>
          </p:nvPr>
        </p:nvSpPr>
        <p:spPr>
          <a:xfrm>
            <a:off x="381000" y="687388"/>
            <a:ext cx="6096000" cy="3429000"/>
          </a:xfrm>
          <a:ln/>
        </p:spPr>
      </p:sp>
      <p:sp>
        <p:nvSpPr>
          <p:cNvPr id="103428"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CFE8FB1-D294-4EE1-82CD-E32E10970FB8}" type="slidenum">
              <a:rPr lang="en-US" altLang="zh-CN"/>
              <a:pPr eaLnBrk="1" hangingPunct="1">
                <a:spcBef>
                  <a:spcPct val="0"/>
                </a:spcBef>
              </a:pPr>
              <a:t>53</a:t>
            </a:fld>
            <a:endParaRPr lang="en-US" altLang="zh-CN"/>
          </a:p>
        </p:txBody>
      </p:sp>
      <p:sp>
        <p:nvSpPr>
          <p:cNvPr id="105475" name="Rectangle 2"/>
          <p:cNvSpPr>
            <a:spLocks noGrp="1" noRot="1" noChangeAspect="1" noChangeArrowheads="1" noTextEdit="1"/>
          </p:cNvSpPr>
          <p:nvPr>
            <p:ph type="sldImg"/>
          </p:nvPr>
        </p:nvSpPr>
        <p:spPr>
          <a:xfrm>
            <a:off x="381000" y="687388"/>
            <a:ext cx="6096000" cy="3429000"/>
          </a:xfrm>
          <a:ln/>
        </p:spPr>
      </p:sp>
      <p:sp>
        <p:nvSpPr>
          <p:cNvPr id="10547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E4156747-8828-4C58-A308-EBB9EC8B5F54}" type="slidenum">
              <a:rPr lang="en-US" altLang="zh-CN"/>
              <a:pPr eaLnBrk="1" hangingPunct="1">
                <a:spcBef>
                  <a:spcPct val="0"/>
                </a:spcBef>
              </a:pPr>
              <a:t>55</a:t>
            </a:fld>
            <a:endParaRPr lang="en-US" altLang="zh-CN"/>
          </a:p>
        </p:txBody>
      </p:sp>
      <p:sp>
        <p:nvSpPr>
          <p:cNvPr id="106499" name="Rectangle 2"/>
          <p:cNvSpPr>
            <a:spLocks noGrp="1" noRot="1" noChangeAspect="1" noChangeArrowheads="1" noTextEdit="1"/>
          </p:cNvSpPr>
          <p:nvPr>
            <p:ph type="sldImg"/>
          </p:nvPr>
        </p:nvSpPr>
        <p:spPr>
          <a:xfrm>
            <a:off x="381000" y="687388"/>
            <a:ext cx="6096000" cy="3429000"/>
          </a:xfrm>
          <a:ln/>
        </p:spPr>
      </p:sp>
      <p:sp>
        <p:nvSpPr>
          <p:cNvPr id="10650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3B02E09-2A0C-42C2-B08D-67D8876DA24D}" type="slidenum">
              <a:rPr lang="en-US" altLang="zh-CN"/>
              <a:pPr eaLnBrk="1" hangingPunct="1">
                <a:spcBef>
                  <a:spcPct val="0"/>
                </a:spcBef>
              </a:pPr>
              <a:t>57</a:t>
            </a:fld>
            <a:endParaRPr lang="en-US" altLang="zh-CN"/>
          </a:p>
        </p:txBody>
      </p:sp>
      <p:sp>
        <p:nvSpPr>
          <p:cNvPr id="107523" name="Rectangle 2"/>
          <p:cNvSpPr>
            <a:spLocks noGrp="1" noRot="1" noChangeAspect="1" noChangeArrowheads="1" noTextEdit="1"/>
          </p:cNvSpPr>
          <p:nvPr>
            <p:ph type="sldImg"/>
          </p:nvPr>
        </p:nvSpPr>
        <p:spPr>
          <a:xfrm>
            <a:off x="381000" y="687388"/>
            <a:ext cx="6096000" cy="3429000"/>
          </a:xfrm>
          <a:ln/>
        </p:spPr>
      </p:sp>
      <p:sp>
        <p:nvSpPr>
          <p:cNvPr id="10752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9F0944A-EDD9-4E6F-9AE0-5DFF8A4FEC32}" type="slidenum">
              <a:rPr lang="en-US" altLang="zh-CN"/>
              <a:pPr eaLnBrk="1" hangingPunct="1">
                <a:spcBef>
                  <a:spcPct val="0"/>
                </a:spcBef>
              </a:pPr>
              <a:t>62</a:t>
            </a:fld>
            <a:endParaRPr lang="en-US" altLang="zh-CN"/>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6C8F333C-DF70-4983-8D0C-D1E1FB13BD23}" type="slidenum">
              <a:rPr lang="en-US" altLang="zh-CN"/>
              <a:pPr eaLnBrk="1" hangingPunct="1">
                <a:spcBef>
                  <a:spcPct val="0"/>
                </a:spcBef>
              </a:pPr>
              <a:t>64</a:t>
            </a:fld>
            <a:endParaRPr lang="en-US" altLang="zh-CN"/>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E94654-47DD-4EB5-9930-34EFC8BCC502}" type="slidenum">
              <a:rPr lang="en-US" altLang="zh-CN" smtClean="0"/>
              <a:pPr/>
              <a:t>65</a:t>
            </a:fld>
            <a:endParaRPr lang="en-US" altLang="zh-CN"/>
          </a:p>
        </p:txBody>
      </p:sp>
    </p:spTree>
    <p:extLst>
      <p:ext uri="{BB962C8B-B14F-4D97-AF65-F5344CB8AC3E}">
        <p14:creationId xmlns:p14="http://schemas.microsoft.com/office/powerpoint/2010/main" val="4206160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B35043F6-2162-4785-9539-996003412029}" type="slidenum">
              <a:rPr lang="en-US" altLang="zh-CN"/>
              <a:pPr eaLnBrk="1" hangingPunct="1">
                <a:spcBef>
                  <a:spcPct val="0"/>
                </a:spcBef>
              </a:pPr>
              <a:t>67</a:t>
            </a:fld>
            <a:endParaRPr lang="en-US" altLang="zh-CN"/>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p:spPr>
        <p:txBody>
          <a:bodyPr/>
          <a:lstStyle/>
          <a:p>
            <a:pPr eaLnBrk="1" hangingPunct="1"/>
            <a:r>
              <a:rPr lang="zh-CN" altLang="en-US"/>
              <a:t>一种单向散列函数不使用密钥，它只是一个简单的公式，把任何长度的一个报文转化为一个叫做报文摘要的固定长度的简单字符串。</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7E81D3A-D08A-4A82-8F65-2939593FAC00}" type="slidenum">
              <a:rPr lang="en-US" altLang="zh-CN"/>
              <a:pPr eaLnBrk="1" hangingPunct="1">
                <a:spcBef>
                  <a:spcPct val="0"/>
                </a:spcBef>
              </a:pPr>
              <a:t>69</a:t>
            </a:fld>
            <a:endParaRPr lang="en-US" altLang="zh-CN"/>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0C0E443D-5F62-4C05-AE59-AA08904508B2}" type="slidenum">
              <a:rPr lang="en-US" altLang="zh-CN"/>
              <a:pPr eaLnBrk="1" hangingPunct="1">
                <a:spcBef>
                  <a:spcPct val="0"/>
                </a:spcBef>
              </a:pPr>
              <a:t>70</a:t>
            </a:fld>
            <a:endParaRPr lang="en-US" altLang="zh-CN"/>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E8A0F596-C186-48B8-A10F-3F4F921A6DEF}" type="slidenum">
              <a:rPr lang="en-US" altLang="zh-CN"/>
              <a:pPr eaLnBrk="1" hangingPunct="1">
                <a:spcBef>
                  <a:spcPct val="0"/>
                </a:spcBef>
              </a:pPr>
              <a:t>7</a:t>
            </a:fld>
            <a:endParaRPr lang="en-US" altLang="zh-CN"/>
          </a:p>
        </p:txBody>
      </p:sp>
      <p:sp>
        <p:nvSpPr>
          <p:cNvPr id="78851" name="Rectangle 2"/>
          <p:cNvSpPr>
            <a:spLocks noGrp="1" noRot="1" noChangeAspect="1" noChangeArrowheads="1" noTextEdit="1"/>
          </p:cNvSpPr>
          <p:nvPr>
            <p:ph type="sldImg"/>
          </p:nvPr>
        </p:nvSpPr>
        <p:spPr>
          <a:xfrm>
            <a:off x="381000" y="687388"/>
            <a:ext cx="6096000" cy="3429000"/>
          </a:xfrm>
          <a:ln/>
        </p:spPr>
      </p:sp>
      <p:sp>
        <p:nvSpPr>
          <p:cNvPr id="78852"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37BD921-33D0-47B3-BBC0-3E06ED87CB46}" type="slidenum">
              <a:rPr lang="en-US" altLang="zh-CN"/>
              <a:pPr eaLnBrk="1" hangingPunct="1">
                <a:spcBef>
                  <a:spcPct val="0"/>
                </a:spcBef>
              </a:pPr>
              <a:t>71</a:t>
            </a:fld>
            <a:endParaRPr lang="en-US" altLang="zh-CN"/>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D7528BF-0F48-4EB3-B55F-CA3BDBC28287}" type="slidenum">
              <a:rPr lang="en-US" altLang="zh-CN"/>
              <a:pPr eaLnBrk="1" hangingPunct="1">
                <a:spcBef>
                  <a:spcPct val="0"/>
                </a:spcBef>
              </a:pPr>
              <a:t>8</a:t>
            </a:fld>
            <a:endParaRPr lang="en-US" altLang="zh-CN"/>
          </a:p>
        </p:txBody>
      </p:sp>
      <p:sp>
        <p:nvSpPr>
          <p:cNvPr id="79875" name="Rectangle 2"/>
          <p:cNvSpPr>
            <a:spLocks noGrp="1" noRot="1" noChangeAspect="1" noChangeArrowheads="1" noTextEdit="1"/>
          </p:cNvSpPr>
          <p:nvPr>
            <p:ph type="sldImg"/>
          </p:nvPr>
        </p:nvSpPr>
        <p:spPr>
          <a:xfrm>
            <a:off x="381000" y="687388"/>
            <a:ext cx="6096000" cy="3429000"/>
          </a:xfrm>
          <a:ln/>
        </p:spPr>
      </p:sp>
      <p:sp>
        <p:nvSpPr>
          <p:cNvPr id="79876" name="Rectangle 3"/>
          <p:cNvSpPr>
            <a:spLocks noGrp="1" noChangeArrowheads="1"/>
          </p:cNvSpPr>
          <p:nvPr>
            <p:ph type="body" idx="1"/>
          </p:nvPr>
        </p:nvSpPr>
        <p:spPr>
          <a:xfrm>
            <a:off x="685800" y="4343400"/>
            <a:ext cx="5486400" cy="4113213"/>
          </a:xfrm>
          <a:noFill/>
        </p:spPr>
        <p:txBody>
          <a:bodyPr/>
          <a:lstStyle/>
          <a:p>
            <a:pPr eaLnBrk="1" hangingPunct="1"/>
            <a:r>
              <a:rPr lang="en-US" altLang="zh-CN"/>
              <a:t>1.</a:t>
            </a:r>
            <a:r>
              <a:rPr lang="zh-CN" altLang="en-US"/>
              <a:t>明文传输</a:t>
            </a:r>
          </a:p>
          <a:p>
            <a:pPr eaLnBrk="1" hangingPunct="1"/>
            <a:r>
              <a:rPr lang="en-US" altLang="zh-CN"/>
              <a:t>2.</a:t>
            </a:r>
            <a:r>
              <a:rPr lang="zh-CN" altLang="en-US"/>
              <a:t>可以进行攻击，计算出密钥</a:t>
            </a:r>
            <a:r>
              <a:rPr lang="en-US" altLang="zh-CN"/>
              <a:t>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734FEB9-E288-4BF0-96DF-7C5D3679F28B}" type="slidenum">
              <a:rPr lang="en-US" altLang="zh-CN"/>
              <a:pPr eaLnBrk="1" hangingPunct="1">
                <a:spcBef>
                  <a:spcPct val="0"/>
                </a:spcBef>
              </a:pPr>
              <a:t>9</a:t>
            </a:fld>
            <a:endParaRPr lang="en-US" altLang="zh-CN"/>
          </a:p>
        </p:txBody>
      </p:sp>
      <p:sp>
        <p:nvSpPr>
          <p:cNvPr id="80899" name="Rectangle 2"/>
          <p:cNvSpPr>
            <a:spLocks noGrp="1" noRot="1" noChangeAspect="1" noChangeArrowheads="1" noTextEdit="1"/>
          </p:cNvSpPr>
          <p:nvPr>
            <p:ph type="sldImg"/>
          </p:nvPr>
        </p:nvSpPr>
        <p:spPr>
          <a:xfrm>
            <a:off x="381000" y="687388"/>
            <a:ext cx="6096000" cy="3429000"/>
          </a:xfrm>
          <a:ln/>
        </p:spPr>
      </p:sp>
      <p:sp>
        <p:nvSpPr>
          <p:cNvPr id="8090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6E5511A-2EA7-40D6-9610-6C4BBFAA94AD}" type="slidenum">
              <a:rPr lang="en-US" altLang="zh-CN"/>
              <a:pPr eaLnBrk="1" hangingPunct="1">
                <a:spcBef>
                  <a:spcPct val="0"/>
                </a:spcBef>
              </a:pPr>
              <a:t>10</a:t>
            </a:fld>
            <a:endParaRPr lang="en-US" altLang="zh-CN"/>
          </a:p>
        </p:txBody>
      </p:sp>
      <p:sp>
        <p:nvSpPr>
          <p:cNvPr id="81923" name="Rectangle 2"/>
          <p:cNvSpPr>
            <a:spLocks noGrp="1" noRot="1" noChangeAspect="1" noChangeArrowheads="1" noTextEdit="1"/>
          </p:cNvSpPr>
          <p:nvPr>
            <p:ph type="sldImg"/>
          </p:nvPr>
        </p:nvSpPr>
        <p:spPr>
          <a:xfrm>
            <a:off x="381000" y="687388"/>
            <a:ext cx="6096000" cy="3429000"/>
          </a:xfrm>
          <a:ln/>
        </p:spPr>
      </p:sp>
      <p:sp>
        <p:nvSpPr>
          <p:cNvPr id="8192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2964BDE-12B4-4488-BF18-0B0722DC52BE}" type="slidenum">
              <a:rPr lang="en-US" altLang="zh-CN"/>
              <a:pPr eaLnBrk="1" hangingPunct="1">
                <a:spcBef>
                  <a:spcPct val="0"/>
                </a:spcBef>
              </a:pPr>
              <a:t>14</a:t>
            </a:fld>
            <a:endParaRPr lang="en-US" altLang="zh-CN"/>
          </a:p>
        </p:txBody>
      </p:sp>
      <p:sp>
        <p:nvSpPr>
          <p:cNvPr id="82947" name="Rectangle 2"/>
          <p:cNvSpPr>
            <a:spLocks noGrp="1" noRot="1" noChangeAspect="1" noChangeArrowheads="1" noTextEdit="1"/>
          </p:cNvSpPr>
          <p:nvPr>
            <p:ph type="sldImg"/>
          </p:nvPr>
        </p:nvSpPr>
        <p:spPr>
          <a:xfrm>
            <a:off x="381000" y="687388"/>
            <a:ext cx="6096000" cy="3429000"/>
          </a:xfrm>
          <a:ln/>
        </p:spPr>
      </p:sp>
      <p:sp>
        <p:nvSpPr>
          <p:cNvPr id="82948" name="Rectangle 3"/>
          <p:cNvSpPr>
            <a:spLocks noGrp="1" noChangeArrowheads="1"/>
          </p:cNvSpPr>
          <p:nvPr>
            <p:ph type="body" idx="1"/>
          </p:nvPr>
        </p:nvSpPr>
        <p:spPr>
          <a:xfrm>
            <a:off x="685800" y="4343400"/>
            <a:ext cx="5486400" cy="4113213"/>
          </a:xfrm>
          <a:noFill/>
        </p:spPr>
        <p:txBody>
          <a:bodyPr/>
          <a:lstStyle/>
          <a:p>
            <a:pPr eaLnBrk="1" hangingPunct="1"/>
            <a:r>
              <a:rPr lang="en-US" altLang="zh-CN"/>
              <a:t>M</a:t>
            </a:r>
            <a:r>
              <a:rPr lang="zh-CN" altLang="en-US"/>
              <a:t>是已知的</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688357BC-A581-4318-A13F-2C872571CF44}" type="slidenum">
              <a:rPr lang="en-US" altLang="zh-CN"/>
              <a:pPr eaLnBrk="1" hangingPunct="1">
                <a:spcBef>
                  <a:spcPct val="0"/>
                </a:spcBef>
              </a:pPr>
              <a:t>15</a:t>
            </a:fld>
            <a:endParaRPr lang="en-US" altLang="zh-CN"/>
          </a:p>
        </p:txBody>
      </p:sp>
      <p:sp>
        <p:nvSpPr>
          <p:cNvPr id="83971" name="Rectangle 2"/>
          <p:cNvSpPr>
            <a:spLocks noGrp="1" noRot="1" noChangeAspect="1" noChangeArrowheads="1" noTextEdit="1"/>
          </p:cNvSpPr>
          <p:nvPr>
            <p:ph type="sldImg"/>
          </p:nvPr>
        </p:nvSpPr>
        <p:spPr>
          <a:xfrm>
            <a:off x="381000" y="687388"/>
            <a:ext cx="6096000" cy="3429000"/>
          </a:xfrm>
          <a:ln/>
        </p:spPr>
      </p:sp>
      <p:sp>
        <p:nvSpPr>
          <p:cNvPr id="83972"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33867" y="-996950"/>
            <a:ext cx="12141200" cy="7842250"/>
            <a:chOff x="16" y="-628"/>
            <a:chExt cx="5736" cy="4940"/>
          </a:xfrm>
        </p:grpSpPr>
        <p:pic>
          <p:nvPicPr>
            <p:cNvPr id="5" name="Picture 3" descr="back_b"/>
            <p:cNvPicPr>
              <a:picLocks noChangeAspect="1" noChangeArrowheads="1"/>
            </p:cNvPicPr>
            <p:nvPr userDrawn="1"/>
          </p:nvPicPr>
          <p:blipFill>
            <a:blip r:embed="rId2"/>
            <a:srcRect/>
            <a:stretch>
              <a:fillRect/>
            </a:stretch>
          </p:blipFill>
          <p:spPr bwMode="auto">
            <a:xfrm>
              <a:off x="24" y="391"/>
              <a:ext cx="5728" cy="3921"/>
            </a:xfrm>
            <a:prstGeom prst="rect">
              <a:avLst/>
            </a:prstGeom>
            <a:gradFill rotWithShape="1">
              <a:gsLst>
                <a:gs pos="0">
                  <a:schemeClr val="tx2">
                    <a:gamma/>
                    <a:shade val="36471"/>
                    <a:invGamma/>
                  </a:schemeClr>
                </a:gs>
                <a:gs pos="100000">
                  <a:schemeClr val="tx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userDrawn="1"/>
          </p:nvSpPr>
          <p:spPr bwMode="gray">
            <a:xfrm>
              <a:off x="16" y="-628"/>
              <a:ext cx="5712" cy="2676"/>
            </a:xfrm>
            <a:custGeom>
              <a:avLst/>
              <a:gdLst>
                <a:gd name="T0" fmla="*/ 0 w 5738"/>
                <a:gd name="T1" fmla="*/ 1570 h 2692"/>
                <a:gd name="T2" fmla="*/ 5448 w 5738"/>
                <a:gd name="T3" fmla="*/ 2628 h 2692"/>
                <a:gd name="T4" fmla="*/ 5632 w 5738"/>
                <a:gd name="T5" fmla="*/ 2520 h 2692"/>
                <a:gd name="T6" fmla="*/ 5634 w 5738"/>
                <a:gd name="T7" fmla="*/ 625 h 2692"/>
                <a:gd name="T8" fmla="*/ 22 w 5738"/>
                <a:gd name="T9" fmla="*/ 625 h 2692"/>
                <a:gd name="T10" fmla="*/ 12 w 5738"/>
                <a:gd name="T11" fmla="*/ 1575 h 26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38" h="2692">
                  <a:moveTo>
                    <a:pt x="0" y="1607"/>
                  </a:moveTo>
                  <a:cubicBezTo>
                    <a:pt x="4478" y="0"/>
                    <a:pt x="5523" y="2457"/>
                    <a:pt x="5548" y="2692"/>
                  </a:cubicBezTo>
                  <a:lnTo>
                    <a:pt x="5736" y="2580"/>
                  </a:lnTo>
                  <a:lnTo>
                    <a:pt x="5738" y="641"/>
                  </a:lnTo>
                  <a:lnTo>
                    <a:pt x="22" y="641"/>
                  </a:lnTo>
                  <a:cubicBezTo>
                    <a:pt x="22" y="641"/>
                    <a:pt x="12" y="1613"/>
                    <a:pt x="12" y="1613"/>
                  </a:cubicBezTo>
                </a:path>
              </a:pathLst>
            </a:custGeom>
            <a:solidFill>
              <a:schemeClr val="tx2"/>
            </a:solidFill>
            <a:ln>
              <a:noFill/>
            </a:ln>
            <a:effectLst/>
            <a:extLst>
              <a:ext uri="{91240B29-F687-4F45-9708-019B960494DF}">
                <a14:hiddenLine xmlns:a14="http://schemas.microsoft.com/office/drawing/2010/main" w="38100" cmpd="sng">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5"/>
          <p:cNvGrpSpPr>
            <a:grpSpLocks/>
          </p:cNvGrpSpPr>
          <p:nvPr/>
        </p:nvGrpSpPr>
        <p:grpSpPr bwMode="auto">
          <a:xfrm>
            <a:off x="0" y="3175"/>
            <a:ext cx="12192000" cy="6854825"/>
            <a:chOff x="0" y="2"/>
            <a:chExt cx="5760" cy="4318"/>
          </a:xfrm>
        </p:grpSpPr>
        <p:sp>
          <p:nvSpPr>
            <p:cNvPr id="8" name="Freeform 6"/>
            <p:cNvSpPr>
              <a:spLocks/>
            </p:cNvSpPr>
            <p:nvPr userDrawn="1"/>
          </p:nvSpPr>
          <p:spPr bwMode="gray">
            <a:xfrm>
              <a:off x="5475" y="3"/>
              <a:ext cx="281" cy="344"/>
            </a:xfrm>
            <a:custGeom>
              <a:avLst/>
              <a:gdLst>
                <a:gd name="T0" fmla="*/ 0 w 281"/>
                <a:gd name="T1" fmla="*/ 0 h 348"/>
                <a:gd name="T2" fmla="*/ 202 w 281"/>
                <a:gd name="T3" fmla="*/ 92 h 348"/>
                <a:gd name="T4" fmla="*/ 281 w 281"/>
                <a:gd name="T5" fmla="*/ 316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 name="Group 7"/>
            <p:cNvGrpSpPr>
              <a:grpSpLocks/>
            </p:cNvGrpSpPr>
            <p:nvPr userDrawn="1"/>
          </p:nvGrpSpPr>
          <p:grpSpPr bwMode="auto">
            <a:xfrm>
              <a:off x="0" y="2"/>
              <a:ext cx="5760" cy="4318"/>
              <a:chOff x="0" y="2"/>
              <a:chExt cx="5760" cy="4318"/>
            </a:xfrm>
          </p:grpSpPr>
          <p:sp>
            <p:nvSpPr>
              <p:cNvPr id="10" name="Freeform 8"/>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9"/>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2" name="Freeform 10"/>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1"/>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Text Box 17"/>
          <p:cNvSpPr txBox="1">
            <a:spLocks noChangeArrowheads="1"/>
          </p:cNvSpPr>
          <p:nvPr/>
        </p:nvSpPr>
        <p:spPr bwMode="ltGray">
          <a:xfrm>
            <a:off x="9550400" y="381001"/>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2800" b="1">
                <a:solidFill>
                  <a:srgbClr val="F8F8F8"/>
                </a:solidFill>
                <a:latin typeface="Verdana" pitchFamily="34" charset="0"/>
              </a:rPr>
              <a:t>LOGO</a:t>
            </a:r>
          </a:p>
        </p:txBody>
      </p:sp>
      <p:sp>
        <p:nvSpPr>
          <p:cNvPr id="7180" name="Rectangle 12"/>
          <p:cNvSpPr>
            <a:spLocks noGrp="1" noChangeArrowheads="1"/>
          </p:cNvSpPr>
          <p:nvPr>
            <p:ph type="ctrTitle" sz="quarter"/>
          </p:nvPr>
        </p:nvSpPr>
        <p:spPr bwMode="white">
          <a:xfrm>
            <a:off x="1016000" y="2438401"/>
            <a:ext cx="9956800" cy="1470025"/>
          </a:xfrm>
        </p:spPr>
        <p:txBody>
          <a:bodyPr/>
          <a:lstStyle>
            <a:lvl1pPr algn="l">
              <a:defRPr sz="4800">
                <a:solidFill>
                  <a:schemeClr val="bg1"/>
                </a:solidFill>
              </a:defRPr>
            </a:lvl1pPr>
          </a:lstStyle>
          <a:p>
            <a:pPr lvl="0"/>
            <a:r>
              <a:rPr lang="en-US" altLang="zh-CN" noProof="0"/>
              <a:t>Click to edit Master title style</a:t>
            </a:r>
          </a:p>
        </p:txBody>
      </p:sp>
      <p:sp>
        <p:nvSpPr>
          <p:cNvPr id="7181" name="Rectangle 13"/>
          <p:cNvSpPr>
            <a:spLocks noGrp="1" noChangeArrowheads="1"/>
          </p:cNvSpPr>
          <p:nvPr>
            <p:ph type="subTitle" sz="quarter" idx="1"/>
          </p:nvPr>
        </p:nvSpPr>
        <p:spPr bwMode="white">
          <a:xfrm>
            <a:off x="1016001" y="3962400"/>
            <a:ext cx="9994900" cy="457200"/>
          </a:xfrm>
        </p:spPr>
        <p:txBody>
          <a:bodyPr/>
          <a:lstStyle>
            <a:lvl1pPr marL="0" indent="0">
              <a:buFont typeface="Wingdings" pitchFamily="2" charset="2"/>
              <a:buNone/>
              <a:defRPr sz="1800">
                <a:solidFill>
                  <a:schemeClr val="bg1"/>
                </a:solidFill>
                <a:latin typeface="Arial" pitchFamily="34" charset="0"/>
              </a:defRPr>
            </a:lvl1pPr>
          </a:lstStyle>
          <a:p>
            <a:pPr lvl="0"/>
            <a:r>
              <a:rPr lang="en-US" altLang="zh-CN" noProof="0"/>
              <a:t>Click to edit Master subtitle style</a:t>
            </a:r>
          </a:p>
        </p:txBody>
      </p:sp>
      <p:sp>
        <p:nvSpPr>
          <p:cNvPr id="15" name="Rectangle 14"/>
          <p:cNvSpPr>
            <a:spLocks noGrp="1" noChangeArrowheads="1"/>
          </p:cNvSpPr>
          <p:nvPr>
            <p:ph type="dt" sz="quarter" idx="10"/>
          </p:nvPr>
        </p:nvSpPr>
        <p:spPr>
          <a:xfrm>
            <a:off x="609600" y="6477001"/>
            <a:ext cx="2844800" cy="244475"/>
          </a:xfrm>
        </p:spPr>
        <p:txBody>
          <a:bodyPr/>
          <a:lstStyle>
            <a:lvl1pPr>
              <a:defRPr sz="1400" b="0"/>
            </a:lvl1pPr>
          </a:lstStyle>
          <a:p>
            <a:pPr>
              <a:defRPr/>
            </a:pPr>
            <a:fld id="{D3133216-0E8C-4A10-ACE3-5399375529D0}" type="datetime1">
              <a:rPr lang="zh-CN" altLang="en-US"/>
              <a:pPr>
                <a:defRPr/>
              </a:pPr>
              <a:t>2024/5/6</a:t>
            </a:fld>
            <a:endParaRPr lang="en-US" altLang="zh-CN"/>
          </a:p>
        </p:txBody>
      </p:sp>
      <p:sp>
        <p:nvSpPr>
          <p:cNvPr id="16" name="Rectangle 15"/>
          <p:cNvSpPr>
            <a:spLocks noGrp="1" noChangeArrowheads="1"/>
          </p:cNvSpPr>
          <p:nvPr>
            <p:ph type="ftr" sz="quarter" idx="11"/>
          </p:nvPr>
        </p:nvSpPr>
        <p:spPr>
          <a:xfrm>
            <a:off x="4165600" y="6477001"/>
            <a:ext cx="3860800" cy="244475"/>
          </a:xfrm>
        </p:spPr>
        <p:txBody>
          <a:bodyPr/>
          <a:lstStyle>
            <a:lvl1pPr>
              <a:defRPr sz="1400" b="0"/>
            </a:lvl1pPr>
          </a:lstStyle>
          <a:p>
            <a:pPr>
              <a:defRPr/>
            </a:pPr>
            <a:r>
              <a:rPr lang="zh-CN" altLang="en-US"/>
              <a:t>南京邮电大学</a:t>
            </a:r>
            <a:endParaRPr lang="en-US" altLang="zh-CN"/>
          </a:p>
        </p:txBody>
      </p:sp>
      <p:sp>
        <p:nvSpPr>
          <p:cNvPr id="17" name="Rectangle 16"/>
          <p:cNvSpPr>
            <a:spLocks noGrp="1" noChangeArrowheads="1"/>
          </p:cNvSpPr>
          <p:nvPr>
            <p:ph type="sldNum" sz="quarter" idx="12"/>
          </p:nvPr>
        </p:nvSpPr>
        <p:spPr>
          <a:xfrm>
            <a:off x="8737600" y="6477001"/>
            <a:ext cx="2844800" cy="244475"/>
          </a:xfrm>
        </p:spPr>
        <p:txBody>
          <a:bodyPr/>
          <a:lstStyle>
            <a:lvl1pPr algn="r">
              <a:defRPr sz="1400" b="0"/>
            </a:lvl1pPr>
          </a:lstStyle>
          <a:p>
            <a:fld id="{36EB048E-92B3-4564-A218-BD834EB909E3}" type="slidenum">
              <a:rPr lang="en-US" altLang="zh-CN"/>
              <a:pPr/>
              <a:t>‹#›</a:t>
            </a:fld>
            <a:endParaRPr lang="en-US" altLang="zh-CN"/>
          </a:p>
        </p:txBody>
      </p:sp>
    </p:spTree>
    <p:extLst>
      <p:ext uri="{BB962C8B-B14F-4D97-AF65-F5344CB8AC3E}">
        <p14:creationId xmlns:p14="http://schemas.microsoft.com/office/powerpoint/2010/main" val="741074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30ACAD8A-D669-4F9F-921F-85905524068D}" type="datetime1">
              <a:rPr lang="zh-CN" altLang="en-US"/>
              <a:pPr>
                <a:defRPr/>
              </a:pPr>
              <a:t>2024/5/6</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C5D9E80A-654E-462E-A966-3D167AF9618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42192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17475"/>
            <a:ext cx="2743200" cy="6203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17475"/>
            <a:ext cx="8026400" cy="6203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3B3C983A-D97B-4FAB-994D-498E90575F56}" type="datetime1">
              <a:rPr lang="zh-CN" altLang="en-US"/>
              <a:pPr>
                <a:defRPr/>
              </a:pPr>
              <a:t>2024/5/6</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0EA14830-7288-42A4-A83C-08BC62ED60C8}"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82291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74085" y="1981201"/>
          <a:ext cx="12092516" cy="2797175"/>
        </p:xfrm>
        <a:graphic>
          <a:graphicData uri="http://schemas.openxmlformats.org/presentationml/2006/ole">
            <mc:AlternateContent xmlns:mc="http://schemas.openxmlformats.org/markup-compatibility/2006">
              <mc:Choice xmlns:v="urn:schemas-microsoft-com:vml" Requires="v">
                <p:oleObj spid="_x0000_s163846" name="Image" r:id="rId3" imgW="10120635" imgH="3288889" progId="Photoshop.Image.7">
                  <p:embed/>
                </p:oleObj>
              </mc:Choice>
              <mc:Fallback>
                <p:oleObj name="Image" r:id="rId3" imgW="10120635" imgH="3288889" progId="Photoshop.Image.7">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085" y="1981201"/>
                        <a:ext cx="12092516"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
          <p:cNvGrpSpPr>
            <a:grpSpLocks/>
          </p:cNvGrpSpPr>
          <p:nvPr/>
        </p:nvGrpSpPr>
        <p:grpSpPr bwMode="auto">
          <a:xfrm>
            <a:off x="38101" y="4652964"/>
            <a:ext cx="12153900" cy="2205037"/>
            <a:chOff x="0" y="2640"/>
            <a:chExt cx="5760" cy="1680"/>
          </a:xfrm>
        </p:grpSpPr>
        <p:sp>
          <p:nvSpPr>
            <p:cNvPr id="6" name="Rectangle 4"/>
            <p:cNvSpPr>
              <a:spLocks noChangeArrowheads="1"/>
            </p:cNvSpPr>
            <p:nvPr userDrawn="1"/>
          </p:nvSpPr>
          <p:spPr bwMode="ltGray">
            <a:xfrm>
              <a:off x="0" y="2640"/>
              <a:ext cx="5760" cy="168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7" name="Rectangle 5"/>
            <p:cNvSpPr>
              <a:spLocks noChangeArrowheads="1"/>
            </p:cNvSpPr>
            <p:nvPr userDrawn="1"/>
          </p:nvSpPr>
          <p:spPr bwMode="ltGray">
            <a:xfrm>
              <a:off x="0" y="2640"/>
              <a:ext cx="5760"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grpSp>
      <p:sp>
        <p:nvSpPr>
          <p:cNvPr id="8" name="Rectangle 6"/>
          <p:cNvSpPr>
            <a:spLocks noChangeArrowheads="1"/>
          </p:cNvSpPr>
          <p:nvPr/>
        </p:nvSpPr>
        <p:spPr bwMode="ltGray">
          <a:xfrm>
            <a:off x="0" y="0"/>
            <a:ext cx="12192000" cy="2286000"/>
          </a:xfrm>
          <a:prstGeom prst="rect">
            <a:avLst/>
          </a:prstGeom>
          <a:gradFill rotWithShape="0">
            <a:gsLst>
              <a:gs pos="0">
                <a:schemeClr val="tx1"/>
              </a:gs>
              <a:gs pos="100000">
                <a:schemeClr val="tx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9" name="Group 7"/>
          <p:cNvGrpSpPr>
            <a:grpSpLocks/>
          </p:cNvGrpSpPr>
          <p:nvPr/>
        </p:nvGrpSpPr>
        <p:grpSpPr bwMode="auto">
          <a:xfrm>
            <a:off x="1" y="4289426"/>
            <a:ext cx="12130617" cy="676275"/>
            <a:chOff x="0" y="2702"/>
            <a:chExt cx="5731" cy="426"/>
          </a:xfrm>
        </p:grpSpPr>
        <p:sp>
          <p:nvSpPr>
            <p:cNvPr id="10" name="Freeform 8"/>
            <p:cNvSpPr>
              <a:spLocks/>
            </p:cNvSpPr>
            <p:nvPr/>
          </p:nvSpPr>
          <p:spPr bwMode="ltGray">
            <a:xfrm flipV="1">
              <a:off x="0" y="2702"/>
              <a:ext cx="5731" cy="364"/>
            </a:xfrm>
            <a:custGeom>
              <a:avLst/>
              <a:gdLst>
                <a:gd name="T0" fmla="*/ 0 w 5731"/>
                <a:gd name="T1" fmla="*/ 0 h 808"/>
                <a:gd name="T2" fmla="*/ 19 w 5731"/>
                <a:gd name="T3" fmla="*/ 12 h 808"/>
                <a:gd name="T4" fmla="*/ 1824 w 5731"/>
                <a:gd name="T5" fmla="*/ 31 h 808"/>
                <a:gd name="T6" fmla="*/ 3946 w 5731"/>
                <a:gd name="T7" fmla="*/ 29 h 808"/>
                <a:gd name="T8" fmla="*/ 5731 w 5731"/>
                <a:gd name="T9" fmla="*/ 12 h 808"/>
                <a:gd name="T10" fmla="*/ 5722 w 5731"/>
                <a:gd name="T11" fmla="*/ 6 h 808"/>
                <a:gd name="T12" fmla="*/ 0 w 5731"/>
                <a:gd name="T13" fmla="*/ 0 h 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ltGray">
            <a:xfrm flipV="1">
              <a:off x="0" y="2749"/>
              <a:ext cx="5731" cy="379"/>
            </a:xfrm>
            <a:custGeom>
              <a:avLst/>
              <a:gdLst>
                <a:gd name="T0" fmla="*/ 0 w 5731"/>
                <a:gd name="T1" fmla="*/ 1 h 842"/>
                <a:gd name="T2" fmla="*/ 26 w 5731"/>
                <a:gd name="T3" fmla="*/ 13 h 842"/>
                <a:gd name="T4" fmla="*/ 1795 w 5731"/>
                <a:gd name="T5" fmla="*/ 32 h 842"/>
                <a:gd name="T6" fmla="*/ 3821 w 5731"/>
                <a:gd name="T7" fmla="*/ 31 h 842"/>
                <a:gd name="T8" fmla="*/ 5731 w 5731"/>
                <a:gd name="T9" fmla="*/ 13 h 842"/>
                <a:gd name="T10" fmla="*/ 5693 w 5731"/>
                <a:gd name="T11" fmla="*/ 0 h 842"/>
                <a:gd name="T12" fmla="*/ 0 w 5731"/>
                <a:gd name="T13" fmla="*/ 1 h 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 name="Group 10"/>
          <p:cNvGrpSpPr>
            <a:grpSpLocks/>
          </p:cNvGrpSpPr>
          <p:nvPr/>
        </p:nvGrpSpPr>
        <p:grpSpPr bwMode="auto">
          <a:xfrm>
            <a:off x="0" y="1"/>
            <a:ext cx="12192000" cy="6867525"/>
            <a:chOff x="0" y="0"/>
            <a:chExt cx="5760" cy="4326"/>
          </a:xfrm>
        </p:grpSpPr>
        <p:sp>
          <p:nvSpPr>
            <p:cNvPr id="13" name="AutoShape 11"/>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4" name="Freeform 12"/>
            <p:cNvSpPr>
              <a:spLocks/>
            </p:cNvSpPr>
            <p:nvPr/>
          </p:nvSpPr>
          <p:spPr bwMode="white">
            <a:xfrm>
              <a:off x="3" y="0"/>
              <a:ext cx="288" cy="288"/>
            </a:xfrm>
            <a:custGeom>
              <a:avLst/>
              <a:gdLst>
                <a:gd name="T0" fmla="*/ 0 w 336"/>
                <a:gd name="T1" fmla="*/ 15 h 384"/>
                <a:gd name="T2" fmla="*/ 0 w 336"/>
                <a:gd name="T3" fmla="*/ 122 h 384"/>
                <a:gd name="T4" fmla="*/ 51 w 336"/>
                <a:gd name="T5" fmla="*/ 61 h 384"/>
                <a:gd name="T6" fmla="*/ 104 w 336"/>
                <a:gd name="T7" fmla="*/ 15 h 384"/>
                <a:gd name="T8" fmla="*/ 18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3"/>
            <p:cNvSpPr>
              <a:spLocks/>
            </p:cNvSpPr>
            <p:nvPr/>
          </p:nvSpPr>
          <p:spPr bwMode="white">
            <a:xfrm rot="-5408600">
              <a:off x="-47" y="4030"/>
              <a:ext cx="336" cy="242"/>
            </a:xfrm>
            <a:custGeom>
              <a:avLst/>
              <a:gdLst>
                <a:gd name="T0" fmla="*/ 0 w 336"/>
                <a:gd name="T1" fmla="*/ 8 h 384"/>
                <a:gd name="T2" fmla="*/ 0 w 336"/>
                <a:gd name="T3" fmla="*/ 61 h 384"/>
                <a:gd name="T4" fmla="*/ 96 w 336"/>
                <a:gd name="T5" fmla="*/ 30 h 384"/>
                <a:gd name="T6" fmla="*/ 192 w 336"/>
                <a:gd name="T7" fmla="*/ 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4"/>
            <p:cNvSpPr>
              <a:spLocks/>
            </p:cNvSpPr>
            <p:nvPr/>
          </p:nvSpPr>
          <p:spPr bwMode="white">
            <a:xfrm>
              <a:off x="5520" y="3978"/>
              <a:ext cx="240" cy="348"/>
            </a:xfrm>
            <a:custGeom>
              <a:avLst/>
              <a:gdLst>
                <a:gd name="T0" fmla="*/ 222 w 246"/>
                <a:gd name="T1" fmla="*/ 0 h 348"/>
                <a:gd name="T2" fmla="*/ 148 w 246"/>
                <a:gd name="T3" fmla="*/ 196 h 348"/>
                <a:gd name="T4" fmla="*/ 76 w 246"/>
                <a:gd name="T5" fmla="*/ 282 h 348"/>
                <a:gd name="T6" fmla="*/ 0 w 246"/>
                <a:gd name="T7" fmla="*/ 342 h 348"/>
                <a:gd name="T8" fmla="*/ 222 w 246"/>
                <a:gd name="T9" fmla="*/ 348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348">
                  <a:moveTo>
                    <a:pt x="246" y="0"/>
                  </a:moveTo>
                  <a:lnTo>
                    <a:pt x="164" y="196"/>
                  </a:lnTo>
                  <a:lnTo>
                    <a:pt x="84" y="282"/>
                  </a:lnTo>
                  <a:lnTo>
                    <a:pt x="0" y="342"/>
                  </a:lnTo>
                  <a:lnTo>
                    <a:pt x="246" y="34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5"/>
            <p:cNvSpPr>
              <a:spLocks/>
            </p:cNvSpPr>
            <p:nvPr/>
          </p:nvSpPr>
          <p:spPr bwMode="white">
            <a:xfrm rot="5400000">
              <a:off x="5472" y="0"/>
              <a:ext cx="288" cy="288"/>
            </a:xfrm>
            <a:custGeom>
              <a:avLst/>
              <a:gdLst>
                <a:gd name="T0" fmla="*/ 0 w 336"/>
                <a:gd name="T1" fmla="*/ 15 h 384"/>
                <a:gd name="T2" fmla="*/ 0 w 336"/>
                <a:gd name="T3" fmla="*/ 122 h 384"/>
                <a:gd name="T4" fmla="*/ 51 w 336"/>
                <a:gd name="T5" fmla="*/ 61 h 384"/>
                <a:gd name="T6" fmla="*/ 104 w 336"/>
                <a:gd name="T7" fmla="*/ 15 h 384"/>
                <a:gd name="T8" fmla="*/ 18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21"/>
          <p:cNvSpPr txBox="1">
            <a:spLocks noChangeArrowheads="1"/>
          </p:cNvSpPr>
          <p:nvPr/>
        </p:nvSpPr>
        <p:spPr bwMode="auto">
          <a:xfrm>
            <a:off x="5080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2400" b="1">
                <a:solidFill>
                  <a:schemeClr val="bg1"/>
                </a:solidFill>
              </a:rPr>
              <a:t>LOGO</a:t>
            </a:r>
          </a:p>
        </p:txBody>
      </p:sp>
      <p:sp>
        <p:nvSpPr>
          <p:cNvPr id="11280" name="Rectangle 16"/>
          <p:cNvSpPr>
            <a:spLocks noGrp="1" noChangeArrowheads="1"/>
          </p:cNvSpPr>
          <p:nvPr>
            <p:ph type="ctrTitle" sz="quarter"/>
          </p:nvPr>
        </p:nvSpPr>
        <p:spPr>
          <a:xfrm>
            <a:off x="914400" y="838201"/>
            <a:ext cx="10363200" cy="1317625"/>
          </a:xfrm>
        </p:spPr>
        <p:txBody>
          <a:bodyPr/>
          <a:lstStyle>
            <a:lvl1pPr algn="ctr">
              <a:defRPr sz="3600" b="1"/>
            </a:lvl1pPr>
          </a:lstStyle>
          <a:p>
            <a:pPr lvl="0"/>
            <a:r>
              <a:rPr lang="en-US" altLang="zh-CN" noProof="0"/>
              <a:t>Click to edit Master title style</a:t>
            </a:r>
          </a:p>
        </p:txBody>
      </p:sp>
      <p:sp>
        <p:nvSpPr>
          <p:cNvPr id="11281" name="Rectangle 17"/>
          <p:cNvSpPr>
            <a:spLocks noGrp="1" noChangeArrowheads="1"/>
          </p:cNvSpPr>
          <p:nvPr>
            <p:ph type="subTitle" sz="quarter" idx="1"/>
          </p:nvPr>
        </p:nvSpPr>
        <p:spPr>
          <a:xfrm>
            <a:off x="1828800" y="5029200"/>
            <a:ext cx="8534400" cy="609600"/>
          </a:xfrm>
        </p:spPr>
        <p:txBody>
          <a:bodyPr/>
          <a:lstStyle>
            <a:lvl1pPr marL="0" indent="0" algn="ctr">
              <a:buFont typeface="Wingdings" pitchFamily="2" charset="2"/>
              <a:buNone/>
              <a:defRPr sz="1800" b="0">
                <a:solidFill>
                  <a:schemeClr val="bg1"/>
                </a:solidFill>
              </a:defRPr>
            </a:lvl1pPr>
          </a:lstStyle>
          <a:p>
            <a:pPr lvl="0"/>
            <a:r>
              <a:rPr lang="en-US" altLang="zh-CN" noProof="0"/>
              <a:t>Click to edit Master subtitle style</a:t>
            </a:r>
          </a:p>
        </p:txBody>
      </p:sp>
      <p:sp>
        <p:nvSpPr>
          <p:cNvPr id="19" name="Rectangle 18"/>
          <p:cNvSpPr>
            <a:spLocks noGrp="1" noChangeArrowheads="1"/>
          </p:cNvSpPr>
          <p:nvPr>
            <p:ph type="dt" sz="quarter" idx="10"/>
          </p:nvPr>
        </p:nvSpPr>
        <p:spPr>
          <a:xfrm>
            <a:off x="609600" y="6245225"/>
            <a:ext cx="2844800" cy="476250"/>
          </a:xfrm>
        </p:spPr>
        <p:txBody>
          <a:bodyPr/>
          <a:lstStyle>
            <a:lvl1pPr algn="l">
              <a:defRPr sz="1400" b="0">
                <a:solidFill>
                  <a:schemeClr val="tx1"/>
                </a:solidFill>
              </a:defRPr>
            </a:lvl1pPr>
          </a:lstStyle>
          <a:p>
            <a:pPr>
              <a:defRPr/>
            </a:pPr>
            <a:fld id="{F5F0A3D8-8499-4D3C-8A77-3DECD9656610}" type="datetime1">
              <a:rPr lang="zh-CN" altLang="en-US"/>
              <a:pPr>
                <a:defRPr/>
              </a:pPr>
              <a:t>2024/5/6</a:t>
            </a:fld>
            <a:endParaRPr lang="en-US" altLang="zh-CN"/>
          </a:p>
        </p:txBody>
      </p:sp>
      <p:sp>
        <p:nvSpPr>
          <p:cNvPr id="20" name="Rectangle 19"/>
          <p:cNvSpPr>
            <a:spLocks noGrp="1" noChangeArrowheads="1"/>
          </p:cNvSpPr>
          <p:nvPr>
            <p:ph type="ftr" sz="quarter" idx="11"/>
          </p:nvPr>
        </p:nvSpPr>
        <p:spPr>
          <a:xfrm>
            <a:off x="4165600" y="6245225"/>
            <a:ext cx="3860800" cy="476250"/>
          </a:xfrm>
        </p:spPr>
        <p:txBody>
          <a:bodyPr/>
          <a:lstStyle>
            <a:lvl1pPr algn="ctr">
              <a:defRPr b="0"/>
            </a:lvl1pPr>
          </a:lstStyle>
          <a:p>
            <a:pPr>
              <a:defRPr/>
            </a:pPr>
            <a:r>
              <a:rPr lang="zh-CN" altLang="en-US"/>
              <a:t>南京邮电大学</a:t>
            </a:r>
            <a:endParaRPr lang="en-US" altLang="zh-CN"/>
          </a:p>
        </p:txBody>
      </p:sp>
      <p:sp>
        <p:nvSpPr>
          <p:cNvPr id="21" name="Rectangle 20"/>
          <p:cNvSpPr>
            <a:spLocks noGrp="1" noChangeArrowheads="1"/>
          </p:cNvSpPr>
          <p:nvPr>
            <p:ph type="sldNum" sz="quarter" idx="12"/>
          </p:nvPr>
        </p:nvSpPr>
        <p:spPr>
          <a:xfrm>
            <a:off x="8737600" y="6245225"/>
            <a:ext cx="2844800" cy="476250"/>
          </a:xfrm>
        </p:spPr>
        <p:txBody>
          <a:bodyPr/>
          <a:lstStyle>
            <a:lvl1pPr>
              <a:defRPr/>
            </a:lvl1pPr>
          </a:lstStyle>
          <a:p>
            <a:fld id="{2257472B-77AF-4B36-9575-E78E89C0B4B7}" type="slidenum">
              <a:rPr lang="en-US" altLang="zh-CN"/>
              <a:pPr/>
              <a:t>‹#›</a:t>
            </a:fld>
            <a:endParaRPr lang="en-US" altLang="zh-CN"/>
          </a:p>
        </p:txBody>
      </p:sp>
    </p:spTree>
    <p:extLst>
      <p:ext uri="{BB962C8B-B14F-4D97-AF65-F5344CB8AC3E}">
        <p14:creationId xmlns:p14="http://schemas.microsoft.com/office/powerpoint/2010/main" val="372039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0B769201-387F-47EF-95F4-242277ADC68E}" type="datetime1">
              <a:rPr lang="zh-CN" altLang="en-US"/>
              <a:pPr>
                <a:defRPr/>
              </a:pPr>
              <a:t>2024/5/6</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37A7E6F0-60FA-4C09-AB1A-E3BF2D320387}" type="slidenum">
              <a:rPr lang="en-US" altLang="zh-CN"/>
              <a:pPr/>
              <a:t>‹#›</a:t>
            </a:fld>
            <a:endParaRPr lang="en-US" altLang="zh-CN"/>
          </a:p>
        </p:txBody>
      </p:sp>
    </p:spTree>
    <p:extLst>
      <p:ext uri="{BB962C8B-B14F-4D97-AF65-F5344CB8AC3E}">
        <p14:creationId xmlns:p14="http://schemas.microsoft.com/office/powerpoint/2010/main" val="1059344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F26D700C-8C43-4C87-B101-DF9208B83430}" type="datetime1">
              <a:rPr lang="zh-CN" altLang="en-US"/>
              <a:pPr>
                <a:defRPr/>
              </a:pPr>
              <a:t>2024/5/6</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31C1B6F1-3C5B-4395-91F7-DB11A08AE217}" type="slidenum">
              <a:rPr lang="en-US" altLang="zh-CN"/>
              <a:pPr/>
              <a:t>‹#›</a:t>
            </a:fld>
            <a:endParaRPr lang="en-US" altLang="zh-CN"/>
          </a:p>
        </p:txBody>
      </p:sp>
    </p:spTree>
    <p:extLst>
      <p:ext uri="{BB962C8B-B14F-4D97-AF65-F5344CB8AC3E}">
        <p14:creationId xmlns:p14="http://schemas.microsoft.com/office/powerpoint/2010/main" val="2503360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37862F1B-2A92-4E88-8605-75586DF95629}" type="datetime1">
              <a:rPr lang="zh-CN" altLang="en-US"/>
              <a:pPr>
                <a:defRPr/>
              </a:pPr>
              <a:t>2024/5/6</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65B0473C-24C0-4FD2-A4D6-39168D2D20B5}" type="slidenum">
              <a:rPr lang="en-US" altLang="zh-CN"/>
              <a:pPr/>
              <a:t>‹#›</a:t>
            </a:fld>
            <a:endParaRPr lang="en-US" altLang="zh-CN"/>
          </a:p>
        </p:txBody>
      </p:sp>
    </p:spTree>
    <p:extLst>
      <p:ext uri="{BB962C8B-B14F-4D97-AF65-F5344CB8AC3E}">
        <p14:creationId xmlns:p14="http://schemas.microsoft.com/office/powerpoint/2010/main" val="227837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15351B9B-D812-4120-BFDE-2785EFCEB7ED}" type="datetime1">
              <a:rPr lang="zh-CN" altLang="en-US"/>
              <a:pPr>
                <a:defRPr/>
              </a:pPr>
              <a:t>2024/5/6</a:t>
            </a:fld>
            <a:r>
              <a:rPr lang="en-US" altLang="zh-CN"/>
              <a:t>www.themegallery.com</a:t>
            </a:r>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fld id="{D155A831-79B1-4651-9DC1-8B0FB6D347AA}" type="slidenum">
              <a:rPr lang="en-US" altLang="zh-CN"/>
              <a:pPr/>
              <a:t>‹#›</a:t>
            </a:fld>
            <a:endParaRPr lang="en-US" altLang="zh-CN"/>
          </a:p>
        </p:txBody>
      </p:sp>
    </p:spTree>
    <p:extLst>
      <p:ext uri="{BB962C8B-B14F-4D97-AF65-F5344CB8AC3E}">
        <p14:creationId xmlns:p14="http://schemas.microsoft.com/office/powerpoint/2010/main" val="951025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0BFE131B-AB7A-42EB-B0F1-4C95F46D891D}" type="datetime1">
              <a:rPr lang="zh-CN" altLang="en-US"/>
              <a:pPr>
                <a:defRPr/>
              </a:pPr>
              <a:t>2024/5/6</a:t>
            </a:fld>
            <a:r>
              <a:rPr lang="en-US" altLang="zh-CN"/>
              <a:t>www.themegallery.com</a:t>
            </a:r>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fld id="{F1A724E6-F0DD-40C0-852B-E54DB6B1B9C1}" type="slidenum">
              <a:rPr lang="en-US" altLang="zh-CN"/>
              <a:pPr/>
              <a:t>‹#›</a:t>
            </a:fld>
            <a:endParaRPr lang="en-US" altLang="zh-CN"/>
          </a:p>
        </p:txBody>
      </p:sp>
    </p:spTree>
    <p:extLst>
      <p:ext uri="{BB962C8B-B14F-4D97-AF65-F5344CB8AC3E}">
        <p14:creationId xmlns:p14="http://schemas.microsoft.com/office/powerpoint/2010/main" val="3807780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BB65999B-49EB-4345-A6AD-21E6F3DD3720}" type="datetime1">
              <a:rPr lang="zh-CN" altLang="en-US"/>
              <a:pPr>
                <a:defRPr/>
              </a:pPr>
              <a:t>2024/5/6</a:t>
            </a:fld>
            <a:r>
              <a:rPr lang="en-US" altLang="zh-CN"/>
              <a:t>www.themegallery.com</a:t>
            </a:r>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fld id="{89A78EB2-A9CF-4611-AFFE-5739D8C32CB1}" type="slidenum">
              <a:rPr lang="en-US" altLang="zh-CN"/>
              <a:pPr/>
              <a:t>‹#›</a:t>
            </a:fld>
            <a:endParaRPr lang="en-US" altLang="zh-CN"/>
          </a:p>
        </p:txBody>
      </p:sp>
    </p:spTree>
    <p:extLst>
      <p:ext uri="{BB962C8B-B14F-4D97-AF65-F5344CB8AC3E}">
        <p14:creationId xmlns:p14="http://schemas.microsoft.com/office/powerpoint/2010/main" val="7309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0F449647-9A47-4E6E-B564-C123CB83BA9F}" type="datetime1">
              <a:rPr lang="zh-CN" altLang="en-US"/>
              <a:pPr>
                <a:defRPr/>
              </a:pPr>
              <a:t>2024/5/6</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DB2B897E-6D7E-460D-81DA-B88FA4548704}" type="slidenum">
              <a:rPr lang="en-US" altLang="zh-CN"/>
              <a:pPr/>
              <a:t>‹#›</a:t>
            </a:fld>
            <a:endParaRPr lang="en-US" altLang="zh-CN"/>
          </a:p>
        </p:txBody>
      </p:sp>
    </p:spTree>
    <p:extLst>
      <p:ext uri="{BB962C8B-B14F-4D97-AF65-F5344CB8AC3E}">
        <p14:creationId xmlns:p14="http://schemas.microsoft.com/office/powerpoint/2010/main" val="264032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6BD53D28-7D62-4637-92CE-8C973CDDB453}" type="datetime1">
              <a:rPr lang="zh-CN" altLang="en-US"/>
              <a:pPr>
                <a:defRPr/>
              </a:pPr>
              <a:t>2024/5/6</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68E78700-BB14-4AAF-A8AA-412EDAFDF2CB}"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72357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2F46C0E8-894B-40DE-BA55-4E976DAF3BCA}" type="datetime1">
              <a:rPr lang="zh-CN" altLang="en-US"/>
              <a:pPr>
                <a:defRPr/>
              </a:pPr>
              <a:t>2024/5/6</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326FD3A1-0D05-4F83-A495-504D7030ECB7}" type="slidenum">
              <a:rPr lang="en-US" altLang="zh-CN"/>
              <a:pPr/>
              <a:t>‹#›</a:t>
            </a:fld>
            <a:endParaRPr lang="en-US" altLang="zh-CN"/>
          </a:p>
        </p:txBody>
      </p:sp>
    </p:spTree>
    <p:extLst>
      <p:ext uri="{BB962C8B-B14F-4D97-AF65-F5344CB8AC3E}">
        <p14:creationId xmlns:p14="http://schemas.microsoft.com/office/powerpoint/2010/main" val="1671708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A926AA18-B4B8-4F1C-80E5-461731B5CED9}" type="datetime1">
              <a:rPr lang="zh-CN" altLang="en-US"/>
              <a:pPr>
                <a:defRPr/>
              </a:pPr>
              <a:t>2024/5/6</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BCC426D7-2110-4BF3-9B18-752D424179C2}" type="slidenum">
              <a:rPr lang="en-US" altLang="zh-CN"/>
              <a:pPr/>
              <a:t>‹#›</a:t>
            </a:fld>
            <a:endParaRPr lang="en-US" altLang="zh-CN"/>
          </a:p>
        </p:txBody>
      </p:sp>
    </p:spTree>
    <p:extLst>
      <p:ext uri="{BB962C8B-B14F-4D97-AF65-F5344CB8AC3E}">
        <p14:creationId xmlns:p14="http://schemas.microsoft.com/office/powerpoint/2010/main" val="783345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74639"/>
            <a:ext cx="2870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407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633FF940-19DD-47F4-BF0E-B249E7A28183}" type="datetime1">
              <a:rPr lang="zh-CN" altLang="en-US"/>
              <a:pPr>
                <a:defRPr/>
              </a:pPr>
              <a:t>2024/5/6</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22424885-BF34-48B5-8F6D-99EA412BEE0E}" type="slidenum">
              <a:rPr lang="en-US" altLang="zh-CN"/>
              <a:pPr/>
              <a:t>‹#›</a:t>
            </a:fld>
            <a:endParaRPr lang="en-US" altLang="zh-CN"/>
          </a:p>
        </p:txBody>
      </p:sp>
    </p:spTree>
    <p:extLst>
      <p:ext uri="{BB962C8B-B14F-4D97-AF65-F5344CB8AC3E}">
        <p14:creationId xmlns:p14="http://schemas.microsoft.com/office/powerpoint/2010/main" val="2386398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4233" y="-7938"/>
            <a:ext cx="12232217" cy="4392613"/>
          </a:xfrm>
          <a:custGeom>
            <a:avLst/>
            <a:gdLst>
              <a:gd name="T0" fmla="*/ 0 w 5806"/>
              <a:gd name="T1" fmla="*/ 0 h 2767"/>
              <a:gd name="T2" fmla="*/ 0 w 5806"/>
              <a:gd name="T3" fmla="*/ 2767 h 2767"/>
              <a:gd name="T4" fmla="*/ 5806 w 5806"/>
              <a:gd name="T5" fmla="*/ 726 h 2767"/>
              <a:gd name="T6" fmla="*/ 5806 w 5806"/>
              <a:gd name="T7" fmla="*/ 0 h 2767"/>
              <a:gd name="T8" fmla="*/ 0 w 5806"/>
              <a:gd name="T9" fmla="*/ 0 h 2767"/>
            </a:gdLst>
            <a:ahLst/>
            <a:cxnLst>
              <a:cxn ang="0">
                <a:pos x="T0" y="T1"/>
              </a:cxn>
              <a:cxn ang="0">
                <a:pos x="T2" y="T3"/>
              </a:cxn>
              <a:cxn ang="0">
                <a:pos x="T4" y="T5"/>
              </a:cxn>
              <a:cxn ang="0">
                <a:pos x="T6" y="T7"/>
              </a:cxn>
              <a:cxn ang="0">
                <a:pos x="T8" y="T9"/>
              </a:cxn>
            </a:cxnLst>
            <a:rect l="0" t="0" r="r" b="b"/>
            <a:pathLst>
              <a:path w="5806" h="2767">
                <a:moveTo>
                  <a:pt x="0" y="0"/>
                </a:moveTo>
                <a:lnTo>
                  <a:pt x="0" y="2767"/>
                </a:lnTo>
                <a:lnTo>
                  <a:pt x="5806" y="726"/>
                </a:lnTo>
                <a:lnTo>
                  <a:pt x="5806" y="0"/>
                </a:lnTo>
                <a:lnTo>
                  <a:pt x="0" y="0"/>
                </a:lnTo>
                <a:close/>
              </a:path>
            </a:pathLst>
          </a:custGeom>
          <a:gradFill rotWithShape="1">
            <a:gsLst>
              <a:gs pos="0">
                <a:schemeClr val="bg1">
                  <a:gamma/>
                  <a:shade val="46275"/>
                  <a:invGamma/>
                </a:schemeClr>
              </a:gs>
              <a:gs pos="100000">
                <a:schemeClr val="bg1"/>
              </a:gs>
            </a:gsLst>
            <a:lin ang="18900000" scaled="1"/>
          </a:gradFill>
          <a:ln>
            <a:noFill/>
          </a:ln>
          <a:effectLst/>
          <a:extLst>
            <a:ext uri="{91240B29-F687-4F45-9708-019B960494DF}">
              <a14:hiddenLine xmlns:a14="http://schemas.microsoft.com/office/drawing/2010/main" w="381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3"/>
          <p:cNvSpPr>
            <a:spLocks noChangeArrowheads="1"/>
          </p:cNvSpPr>
          <p:nvPr/>
        </p:nvSpPr>
        <p:spPr bwMode="ltGray">
          <a:xfrm>
            <a:off x="0" y="1628775"/>
            <a:ext cx="10033000" cy="71438"/>
          </a:xfrm>
          <a:prstGeom prst="rect">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6" name="Text Box 9"/>
          <p:cNvSpPr txBox="1">
            <a:spLocks noChangeArrowheads="1"/>
          </p:cNvSpPr>
          <p:nvPr/>
        </p:nvSpPr>
        <p:spPr bwMode="black">
          <a:xfrm>
            <a:off x="4123267" y="5318126"/>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zh-CN" altLang="en-US" sz="2000" b="1">
                <a:solidFill>
                  <a:srgbClr val="080808"/>
                </a:solidFill>
              </a:rPr>
              <a:t>南京邮电大学</a:t>
            </a:r>
          </a:p>
        </p:txBody>
      </p:sp>
      <p:sp>
        <p:nvSpPr>
          <p:cNvPr id="14340" name="Rectangle 4"/>
          <p:cNvSpPr>
            <a:spLocks noGrp="1" noChangeArrowheads="1"/>
          </p:cNvSpPr>
          <p:nvPr>
            <p:ph type="ctrTitle" sz="quarter"/>
          </p:nvPr>
        </p:nvSpPr>
        <p:spPr bwMode="white">
          <a:xfrm>
            <a:off x="711200" y="381000"/>
            <a:ext cx="10668000" cy="1219200"/>
          </a:xfrm>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lvl1pPr algn="l">
              <a:defRPr sz="4000"/>
            </a:lvl1pPr>
          </a:lstStyle>
          <a:p>
            <a:pPr lvl="0"/>
            <a:r>
              <a:rPr lang="en-US" altLang="zh-CN" noProof="0"/>
              <a:t>Click to edit Master title style</a:t>
            </a:r>
          </a:p>
        </p:txBody>
      </p:sp>
      <p:sp>
        <p:nvSpPr>
          <p:cNvPr id="14341" name="Rectangle 5"/>
          <p:cNvSpPr>
            <a:spLocks noGrp="1" noChangeArrowheads="1"/>
          </p:cNvSpPr>
          <p:nvPr>
            <p:ph type="subTitle" sz="quarter" idx="1"/>
          </p:nvPr>
        </p:nvSpPr>
        <p:spPr bwMode="white">
          <a:xfrm>
            <a:off x="711200" y="1828800"/>
            <a:ext cx="8128000" cy="533400"/>
          </a:xfrm>
        </p:spPr>
        <p:txBody>
          <a:bodyPr/>
          <a:lstStyle>
            <a:lvl1pPr marL="0" indent="0">
              <a:buFont typeface="Wingdings" pitchFamily="2" charset="2"/>
              <a:buNone/>
              <a:defRPr sz="2400" b="0"/>
            </a:lvl1pPr>
          </a:lstStyle>
          <a:p>
            <a:pPr lvl="0"/>
            <a:r>
              <a:rPr lang="en-US" altLang="zh-CN" noProof="0"/>
              <a:t>Click to edit Master subtitle style</a:t>
            </a:r>
          </a:p>
        </p:txBody>
      </p:sp>
      <p:sp>
        <p:nvSpPr>
          <p:cNvPr id="7" name="Rectangle 6"/>
          <p:cNvSpPr>
            <a:spLocks noGrp="1" noChangeArrowheads="1"/>
          </p:cNvSpPr>
          <p:nvPr>
            <p:ph type="dt" sz="quarter" idx="10"/>
          </p:nvPr>
        </p:nvSpPr>
        <p:spPr bwMode="auto">
          <a:xfrm>
            <a:off x="609600" y="6477001"/>
            <a:ext cx="2844800" cy="244475"/>
          </a:xfrm>
        </p:spPr>
        <p:txBody>
          <a:bodyPr/>
          <a:lstStyle>
            <a:lvl1pPr>
              <a:defRPr/>
            </a:lvl1pPr>
          </a:lstStyle>
          <a:p>
            <a:pPr>
              <a:defRPr/>
            </a:pPr>
            <a:fld id="{D5440F94-E9E8-4096-B1D9-5DE0C6B4BC7E}" type="datetime1">
              <a:rPr lang="zh-CN" altLang="en-US"/>
              <a:pPr>
                <a:defRPr/>
              </a:pPr>
              <a:t>2024/5/6</a:t>
            </a:fld>
            <a:endParaRPr lang="en-US" altLang="zh-CN"/>
          </a:p>
        </p:txBody>
      </p:sp>
      <p:sp>
        <p:nvSpPr>
          <p:cNvPr id="8" name="Rectangle 7"/>
          <p:cNvSpPr>
            <a:spLocks noGrp="1" noChangeArrowheads="1"/>
          </p:cNvSpPr>
          <p:nvPr>
            <p:ph type="ftr" sz="quarter" idx="11"/>
          </p:nvPr>
        </p:nvSpPr>
        <p:spPr bwMode="auto">
          <a:xfrm>
            <a:off x="4165600" y="6477001"/>
            <a:ext cx="3860800" cy="244475"/>
          </a:xfrm>
        </p:spPr>
        <p:txBody>
          <a:bodyPr/>
          <a:lstStyle>
            <a:lvl1pPr algn="ctr">
              <a:defRPr/>
            </a:lvl1pPr>
          </a:lstStyle>
          <a:p>
            <a:pPr>
              <a:defRPr/>
            </a:pPr>
            <a:r>
              <a:rPr lang="zh-CN" altLang="en-US"/>
              <a:t>南京邮电大学</a:t>
            </a:r>
            <a:endParaRPr lang="en-US" altLang="zh-CN"/>
          </a:p>
        </p:txBody>
      </p:sp>
      <p:sp>
        <p:nvSpPr>
          <p:cNvPr id="9" name="Rectangle 8"/>
          <p:cNvSpPr>
            <a:spLocks noGrp="1" noChangeArrowheads="1"/>
          </p:cNvSpPr>
          <p:nvPr>
            <p:ph type="sldNum" sz="quarter" idx="12"/>
          </p:nvPr>
        </p:nvSpPr>
        <p:spPr bwMode="auto">
          <a:xfrm>
            <a:off x="8737600" y="6477001"/>
            <a:ext cx="2844800" cy="244475"/>
          </a:xfrm>
        </p:spPr>
        <p:txBody>
          <a:bodyPr/>
          <a:lstStyle>
            <a:lvl1pPr>
              <a:defRPr/>
            </a:lvl1pPr>
          </a:lstStyle>
          <a:p>
            <a:fld id="{9F35972F-5CBD-4E88-B613-7F0BB2893C11}" type="slidenum">
              <a:rPr lang="en-US" altLang="zh-CN"/>
              <a:pPr/>
              <a:t>‹#›</a:t>
            </a:fld>
            <a:endParaRPr lang="en-US" altLang="zh-CN"/>
          </a:p>
        </p:txBody>
      </p:sp>
    </p:spTree>
    <p:extLst>
      <p:ext uri="{BB962C8B-B14F-4D97-AF65-F5344CB8AC3E}">
        <p14:creationId xmlns:p14="http://schemas.microsoft.com/office/powerpoint/2010/main" val="2432697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A1BE5575-D6F8-4253-BD83-62AD5767517C}" type="datetime1">
              <a:rPr lang="zh-CN" altLang="en-US"/>
              <a:pPr>
                <a:defRPr/>
              </a:pPr>
              <a:t>2024/5/6</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B151186F-D386-4F59-895F-430BA067CF4B}" type="slidenum">
              <a:rPr lang="en-US" altLang="zh-CN"/>
              <a:pPr/>
              <a:t>‹#›</a:t>
            </a:fld>
            <a:endParaRPr lang="en-US" altLang="zh-CN"/>
          </a:p>
        </p:txBody>
      </p:sp>
    </p:spTree>
    <p:extLst>
      <p:ext uri="{BB962C8B-B14F-4D97-AF65-F5344CB8AC3E}">
        <p14:creationId xmlns:p14="http://schemas.microsoft.com/office/powerpoint/2010/main" val="298410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E2507854-06F4-4EE4-B0E9-0141C9A5BFE4}" type="datetime1">
              <a:rPr lang="zh-CN" altLang="en-US"/>
              <a:pPr>
                <a:defRPr/>
              </a:pPr>
              <a:t>2024/5/6</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6F70C6E6-6D53-46F0-A3B5-300594F3DD42}" type="slidenum">
              <a:rPr lang="en-US" altLang="zh-CN"/>
              <a:pPr/>
              <a:t>‹#›</a:t>
            </a:fld>
            <a:endParaRPr lang="en-US" altLang="zh-CN"/>
          </a:p>
        </p:txBody>
      </p:sp>
    </p:spTree>
    <p:extLst>
      <p:ext uri="{BB962C8B-B14F-4D97-AF65-F5344CB8AC3E}">
        <p14:creationId xmlns:p14="http://schemas.microsoft.com/office/powerpoint/2010/main" val="3321025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00D69B4-B59C-406C-8574-CD4D4DD2C6DC}" type="datetime1">
              <a:rPr lang="zh-CN" altLang="en-US"/>
              <a:pPr>
                <a:defRPr/>
              </a:pPr>
              <a:t>2024/5/6</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E16EB6C4-69DF-4EE1-A465-9787B1B758C7}" type="slidenum">
              <a:rPr lang="en-US" altLang="zh-CN"/>
              <a:pPr/>
              <a:t>‹#›</a:t>
            </a:fld>
            <a:endParaRPr lang="en-US" altLang="zh-CN"/>
          </a:p>
        </p:txBody>
      </p:sp>
    </p:spTree>
    <p:extLst>
      <p:ext uri="{BB962C8B-B14F-4D97-AF65-F5344CB8AC3E}">
        <p14:creationId xmlns:p14="http://schemas.microsoft.com/office/powerpoint/2010/main" val="1851417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37D56597-9F96-459B-A055-DA6DDA8D7890}" type="datetime1">
              <a:rPr lang="zh-CN" altLang="en-US"/>
              <a:pPr>
                <a:defRPr/>
              </a:pPr>
              <a:t>2024/5/6</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9" name="Rectangle 8"/>
          <p:cNvSpPr>
            <a:spLocks noGrp="1" noChangeArrowheads="1"/>
          </p:cNvSpPr>
          <p:nvPr>
            <p:ph type="sldNum" sz="quarter" idx="12"/>
          </p:nvPr>
        </p:nvSpPr>
        <p:spPr>
          <a:ln/>
        </p:spPr>
        <p:txBody>
          <a:bodyPr/>
          <a:lstStyle>
            <a:lvl1pPr>
              <a:defRPr/>
            </a:lvl1pPr>
          </a:lstStyle>
          <a:p>
            <a:fld id="{7E80F026-994D-478B-A905-BD3907BDF377}" type="slidenum">
              <a:rPr lang="en-US" altLang="zh-CN"/>
              <a:pPr/>
              <a:t>‹#›</a:t>
            </a:fld>
            <a:endParaRPr lang="en-US" altLang="zh-CN"/>
          </a:p>
        </p:txBody>
      </p:sp>
    </p:spTree>
    <p:extLst>
      <p:ext uri="{BB962C8B-B14F-4D97-AF65-F5344CB8AC3E}">
        <p14:creationId xmlns:p14="http://schemas.microsoft.com/office/powerpoint/2010/main" val="3607982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9CFDBB88-7D36-48C6-A36B-10385823C20E}" type="datetime1">
              <a:rPr lang="zh-CN" altLang="en-US"/>
              <a:pPr>
                <a:defRPr/>
              </a:pPr>
              <a:t>2024/5/6</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5" name="Rectangle 8"/>
          <p:cNvSpPr>
            <a:spLocks noGrp="1" noChangeArrowheads="1"/>
          </p:cNvSpPr>
          <p:nvPr>
            <p:ph type="sldNum" sz="quarter" idx="12"/>
          </p:nvPr>
        </p:nvSpPr>
        <p:spPr>
          <a:ln/>
        </p:spPr>
        <p:txBody>
          <a:bodyPr/>
          <a:lstStyle>
            <a:lvl1pPr>
              <a:defRPr/>
            </a:lvl1pPr>
          </a:lstStyle>
          <a:p>
            <a:fld id="{4773E16E-C19B-4E24-BF5A-2A3E04B02124}" type="slidenum">
              <a:rPr lang="en-US" altLang="zh-CN"/>
              <a:pPr/>
              <a:t>‹#›</a:t>
            </a:fld>
            <a:endParaRPr lang="en-US" altLang="zh-CN"/>
          </a:p>
        </p:txBody>
      </p:sp>
    </p:spTree>
    <p:extLst>
      <p:ext uri="{BB962C8B-B14F-4D97-AF65-F5344CB8AC3E}">
        <p14:creationId xmlns:p14="http://schemas.microsoft.com/office/powerpoint/2010/main" val="3885709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48546DE7-D24F-4987-8C4C-F2C415731613}" type="datetime1">
              <a:rPr lang="zh-CN" altLang="en-US"/>
              <a:pPr>
                <a:defRPr/>
              </a:pPr>
              <a:t>2024/5/6</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4" name="Rectangle 8"/>
          <p:cNvSpPr>
            <a:spLocks noGrp="1" noChangeArrowheads="1"/>
          </p:cNvSpPr>
          <p:nvPr>
            <p:ph type="sldNum" sz="quarter" idx="12"/>
          </p:nvPr>
        </p:nvSpPr>
        <p:spPr>
          <a:ln/>
        </p:spPr>
        <p:txBody>
          <a:bodyPr/>
          <a:lstStyle>
            <a:lvl1pPr>
              <a:defRPr/>
            </a:lvl1pPr>
          </a:lstStyle>
          <a:p>
            <a:fld id="{5F15A3F3-98C5-45FF-99A2-B7BAE27A3C8D}" type="slidenum">
              <a:rPr lang="en-US" altLang="zh-CN"/>
              <a:pPr/>
              <a:t>‹#›</a:t>
            </a:fld>
            <a:endParaRPr lang="en-US" altLang="zh-CN"/>
          </a:p>
        </p:txBody>
      </p:sp>
    </p:spTree>
    <p:extLst>
      <p:ext uri="{BB962C8B-B14F-4D97-AF65-F5344CB8AC3E}">
        <p14:creationId xmlns:p14="http://schemas.microsoft.com/office/powerpoint/2010/main" val="422748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4"/>
          <p:cNvSpPr>
            <a:spLocks noGrp="1" noChangeArrowheads="1"/>
          </p:cNvSpPr>
          <p:nvPr>
            <p:ph type="dt" sz="half" idx="10"/>
          </p:nvPr>
        </p:nvSpPr>
        <p:spPr>
          <a:ln/>
        </p:spPr>
        <p:txBody>
          <a:bodyPr/>
          <a:lstStyle>
            <a:lvl1pPr>
              <a:defRPr/>
            </a:lvl1pPr>
          </a:lstStyle>
          <a:p>
            <a:pPr>
              <a:defRPr/>
            </a:pPr>
            <a:fld id="{28E8090C-06E5-47F4-AF48-8165FBABBBA9}" type="datetime1">
              <a:rPr lang="zh-CN" altLang="en-US"/>
              <a:pPr>
                <a:defRPr/>
              </a:pPr>
              <a:t>2024/5/6</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3A96A712-DABC-4A24-A020-C243D56A767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097004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96E2F881-5ACF-485A-A10F-3DA2F5EDE2EE}" type="datetime1">
              <a:rPr lang="zh-CN" altLang="en-US"/>
              <a:pPr>
                <a:defRPr/>
              </a:pPr>
              <a:t>2024/5/6</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277421DE-A0FC-4710-BB6D-5B7B5A315B32}" type="slidenum">
              <a:rPr lang="en-US" altLang="zh-CN"/>
              <a:pPr/>
              <a:t>‹#›</a:t>
            </a:fld>
            <a:endParaRPr lang="en-US" altLang="zh-CN"/>
          </a:p>
        </p:txBody>
      </p:sp>
    </p:spTree>
    <p:extLst>
      <p:ext uri="{BB962C8B-B14F-4D97-AF65-F5344CB8AC3E}">
        <p14:creationId xmlns:p14="http://schemas.microsoft.com/office/powerpoint/2010/main" val="1234366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6B33B49A-FAFE-41D6-A7FC-A4F894B84B25}" type="datetime1">
              <a:rPr lang="zh-CN" altLang="en-US"/>
              <a:pPr>
                <a:defRPr/>
              </a:pPr>
              <a:t>2024/5/6</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F70892DD-4E2C-4056-9D9C-492D485F53F0}" type="slidenum">
              <a:rPr lang="en-US" altLang="zh-CN"/>
              <a:pPr/>
              <a:t>‹#›</a:t>
            </a:fld>
            <a:endParaRPr lang="en-US" altLang="zh-CN"/>
          </a:p>
        </p:txBody>
      </p:sp>
    </p:spTree>
    <p:extLst>
      <p:ext uri="{BB962C8B-B14F-4D97-AF65-F5344CB8AC3E}">
        <p14:creationId xmlns:p14="http://schemas.microsoft.com/office/powerpoint/2010/main" val="527608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4A3DAF5D-D979-4B35-BD3E-B04777E265F3}" type="datetime1">
              <a:rPr lang="zh-CN" altLang="en-US"/>
              <a:pPr>
                <a:defRPr/>
              </a:pPr>
              <a:t>2024/5/6</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52223E3D-3988-4B43-962F-2C619C415465}" type="slidenum">
              <a:rPr lang="en-US" altLang="zh-CN"/>
              <a:pPr/>
              <a:t>‹#›</a:t>
            </a:fld>
            <a:endParaRPr lang="en-US" altLang="zh-CN"/>
          </a:p>
        </p:txBody>
      </p:sp>
    </p:spTree>
    <p:extLst>
      <p:ext uri="{BB962C8B-B14F-4D97-AF65-F5344CB8AC3E}">
        <p14:creationId xmlns:p14="http://schemas.microsoft.com/office/powerpoint/2010/main" val="1737836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303214"/>
            <a:ext cx="2768600" cy="60213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3214"/>
            <a:ext cx="8102600" cy="60213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C8B3B1FD-B194-4E64-8FCE-7168625E5010}" type="datetime1">
              <a:rPr lang="zh-CN" altLang="en-US"/>
              <a:pPr>
                <a:defRPr/>
              </a:pPr>
              <a:t>2024/5/6</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F7C05C81-2E41-498A-A481-B8176E38743F}" type="slidenum">
              <a:rPr lang="en-US" altLang="zh-CN"/>
              <a:pPr/>
              <a:t>‹#›</a:t>
            </a:fld>
            <a:endParaRPr lang="en-US" altLang="zh-CN"/>
          </a:p>
        </p:txBody>
      </p:sp>
    </p:spTree>
    <p:extLst>
      <p:ext uri="{BB962C8B-B14F-4D97-AF65-F5344CB8AC3E}">
        <p14:creationId xmlns:p14="http://schemas.microsoft.com/office/powerpoint/2010/main" val="730704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2540000" y="4681538"/>
            <a:ext cx="2626784"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4"/>
            <a:ext cx="39878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1219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12192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914400"/>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422400" y="3581400"/>
            <a:ext cx="93472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422400" y="2514600"/>
            <a:ext cx="93472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101600" y="6477000"/>
            <a:ext cx="3860800" cy="304800"/>
          </a:xfrm>
        </p:spPr>
        <p:txBody>
          <a:bodyPr/>
          <a:lstStyle>
            <a:lvl1pPr algn="l">
              <a:defRPr sz="1700">
                <a:solidFill>
                  <a:srgbClr val="000000"/>
                </a:solidFill>
              </a:defRPr>
            </a:lvl1pPr>
          </a:lstStyle>
          <a:p>
            <a:pPr>
              <a:defRPr/>
            </a:pPr>
            <a:r>
              <a:rPr lang="zh-CN" altLang="en-US"/>
              <a:t>南京邮电大学</a:t>
            </a:r>
            <a:endParaRPr lang="en-US" altLang="zh-CN"/>
          </a:p>
        </p:txBody>
      </p:sp>
      <p:sp>
        <p:nvSpPr>
          <p:cNvPr id="12" name="Rectangle 10"/>
          <p:cNvSpPr>
            <a:spLocks noGrp="1" noChangeArrowheads="1"/>
          </p:cNvSpPr>
          <p:nvPr>
            <p:ph type="dt" sz="quarter" idx="11"/>
          </p:nvPr>
        </p:nvSpPr>
        <p:spPr bwMode="auto">
          <a:xfrm>
            <a:off x="8432800" y="6477001"/>
            <a:ext cx="2844800" cy="244475"/>
          </a:xfrm>
        </p:spPr>
        <p:txBody>
          <a:bodyPr/>
          <a:lstStyle>
            <a:lvl1pPr algn="ctr">
              <a:defRPr sz="1400" b="0">
                <a:solidFill>
                  <a:schemeClr val="tx1"/>
                </a:solidFill>
                <a:latin typeface="Arial" pitchFamily="34" charset="0"/>
              </a:defRPr>
            </a:lvl1pPr>
          </a:lstStyle>
          <a:p>
            <a:pPr>
              <a:defRPr/>
            </a:pPr>
            <a:fld id="{C92A1139-7F43-4120-8045-8C29959A544D}" type="datetime1">
              <a:rPr lang="zh-CN" altLang="en-US"/>
              <a:pPr>
                <a:defRPr/>
              </a:pPr>
              <a:t>2024/5/6</a:t>
            </a:fld>
            <a:endParaRPr lang="en-US" altLang="zh-CN"/>
          </a:p>
        </p:txBody>
      </p:sp>
      <p:sp>
        <p:nvSpPr>
          <p:cNvPr id="13" name="Rectangle 11"/>
          <p:cNvSpPr>
            <a:spLocks noGrp="1" noChangeArrowheads="1"/>
          </p:cNvSpPr>
          <p:nvPr>
            <p:ph type="sldNum" sz="quarter" idx="12"/>
          </p:nvPr>
        </p:nvSpPr>
        <p:spPr bwMode="auto">
          <a:xfrm>
            <a:off x="11379200" y="6477001"/>
            <a:ext cx="609600" cy="244475"/>
          </a:xfrm>
        </p:spPr>
        <p:txBody>
          <a:bodyPr/>
          <a:lstStyle>
            <a:lvl1pPr algn="ctr">
              <a:defRPr sz="1400">
                <a:latin typeface="Arial" panose="020B0604020202020204" pitchFamily="34" charset="0"/>
              </a:defRPr>
            </a:lvl1pPr>
          </a:lstStyle>
          <a:p>
            <a:fld id="{81B98CFC-80B2-4192-AC3A-5F7B85115531}" type="slidenum">
              <a:rPr lang="en-US" altLang="zh-CN"/>
              <a:pPr/>
              <a:t>‹#›</a:t>
            </a:fld>
            <a:endParaRPr lang="en-US" altLang="zh-CN"/>
          </a:p>
        </p:txBody>
      </p:sp>
    </p:spTree>
    <p:extLst>
      <p:ext uri="{BB962C8B-B14F-4D97-AF65-F5344CB8AC3E}">
        <p14:creationId xmlns:p14="http://schemas.microsoft.com/office/powerpoint/2010/main" val="41444745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015C3BD-44A8-4E5B-8C23-4C45FE45B871}" type="datetime1">
              <a:rPr lang="zh-CN" altLang="en-US"/>
              <a:pPr>
                <a:defRPr/>
              </a:pPr>
              <a:t>2024/5/6</a:t>
            </a:fld>
            <a:endParaRPr lang="en-US" altLang="zh-CN"/>
          </a:p>
        </p:txBody>
      </p:sp>
      <p:sp>
        <p:nvSpPr>
          <p:cNvPr id="5" name="灯片编号占位符 4"/>
          <p:cNvSpPr>
            <a:spLocks noGrp="1"/>
          </p:cNvSpPr>
          <p:nvPr>
            <p:ph type="sldNum" sz="quarter" idx="11"/>
          </p:nvPr>
        </p:nvSpPr>
        <p:spPr/>
        <p:txBody>
          <a:bodyPr/>
          <a:lstStyle>
            <a:lvl1pPr>
              <a:defRPr/>
            </a:lvl1pPr>
          </a:lstStyle>
          <a:p>
            <a:fld id="{D06FDECE-D84C-4BFC-AAC6-9399481B1547}"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01134907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48ED4BE1-6553-4A20-B15D-220087E6049E}" type="datetime1">
              <a:rPr lang="zh-CN" altLang="en-US"/>
              <a:pPr>
                <a:defRPr/>
              </a:pPr>
              <a:t>2024/5/6</a:t>
            </a:fld>
            <a:endParaRPr lang="en-US" altLang="zh-CN"/>
          </a:p>
        </p:txBody>
      </p:sp>
      <p:sp>
        <p:nvSpPr>
          <p:cNvPr id="5" name="灯片编号占位符 4"/>
          <p:cNvSpPr>
            <a:spLocks noGrp="1"/>
          </p:cNvSpPr>
          <p:nvPr>
            <p:ph type="sldNum" sz="quarter" idx="11"/>
          </p:nvPr>
        </p:nvSpPr>
        <p:spPr/>
        <p:txBody>
          <a:bodyPr/>
          <a:lstStyle>
            <a:lvl1pPr>
              <a:defRPr/>
            </a:lvl1pPr>
          </a:lstStyle>
          <a:p>
            <a:fld id="{AF8EB51C-0046-4E06-9821-6A9C15146798}"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53378841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7A69E126-363F-48D1-92DF-FA7D3E10E811}" type="datetime1">
              <a:rPr lang="zh-CN" altLang="en-US"/>
              <a:pPr>
                <a:defRPr/>
              </a:pPr>
              <a:t>2024/5/6</a:t>
            </a:fld>
            <a:endParaRPr lang="en-US" altLang="zh-CN"/>
          </a:p>
        </p:txBody>
      </p:sp>
      <p:sp>
        <p:nvSpPr>
          <p:cNvPr id="6" name="灯片编号占位符 5"/>
          <p:cNvSpPr>
            <a:spLocks noGrp="1"/>
          </p:cNvSpPr>
          <p:nvPr>
            <p:ph type="sldNum" sz="quarter" idx="11"/>
          </p:nvPr>
        </p:nvSpPr>
        <p:spPr/>
        <p:txBody>
          <a:bodyPr/>
          <a:lstStyle>
            <a:lvl1pPr>
              <a:defRPr/>
            </a:lvl1pPr>
          </a:lstStyle>
          <a:p>
            <a:fld id="{90CC272B-B702-4ADF-B5C9-8190E3B5FC50}" type="slidenum">
              <a:rPr lang="en-US" altLang="zh-CN"/>
              <a:pPr/>
              <a:t>‹#›</a:t>
            </a:fld>
            <a:endParaRPr lang="en-US" altLang="zh-CN"/>
          </a:p>
        </p:txBody>
      </p:sp>
    </p:spTree>
    <p:extLst>
      <p:ext uri="{BB962C8B-B14F-4D97-AF65-F5344CB8AC3E}">
        <p14:creationId xmlns:p14="http://schemas.microsoft.com/office/powerpoint/2010/main" val="220601320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FB29F767-FA44-4BF7-A5FA-13CD5BCBADC6}" type="datetime1">
              <a:rPr lang="zh-CN" altLang="en-US"/>
              <a:pPr>
                <a:defRPr/>
              </a:pPr>
              <a:t>2024/5/6</a:t>
            </a:fld>
            <a:endParaRPr lang="en-US" altLang="zh-CN"/>
          </a:p>
        </p:txBody>
      </p:sp>
      <p:sp>
        <p:nvSpPr>
          <p:cNvPr id="8" name="灯片编号占位符 7"/>
          <p:cNvSpPr>
            <a:spLocks noGrp="1"/>
          </p:cNvSpPr>
          <p:nvPr>
            <p:ph type="sldNum" sz="quarter" idx="11"/>
          </p:nvPr>
        </p:nvSpPr>
        <p:spPr/>
        <p:txBody>
          <a:bodyPr/>
          <a:lstStyle>
            <a:lvl1pPr>
              <a:defRPr/>
            </a:lvl1pPr>
          </a:lstStyle>
          <a:p>
            <a:fld id="{0A477063-D150-4F2D-82E2-A5030E77103B}"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16858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C58EA6E8-DF73-483E-8EAF-4D9D48B4A2CC}" type="datetime1">
              <a:rPr lang="zh-CN" altLang="en-US"/>
              <a:pPr>
                <a:defRPr/>
              </a:pPr>
              <a:t>2024/5/6</a:t>
            </a:fld>
            <a:endParaRPr lang="en-US" altLang="zh-CN"/>
          </a:p>
        </p:txBody>
      </p:sp>
      <p:sp>
        <p:nvSpPr>
          <p:cNvPr id="4" name="灯片编号占位符 3"/>
          <p:cNvSpPr>
            <a:spLocks noGrp="1"/>
          </p:cNvSpPr>
          <p:nvPr>
            <p:ph type="sldNum" sz="quarter" idx="11"/>
          </p:nvPr>
        </p:nvSpPr>
        <p:spPr/>
        <p:txBody>
          <a:bodyPr/>
          <a:lstStyle>
            <a:lvl1pPr>
              <a:defRPr/>
            </a:lvl1pPr>
          </a:lstStyle>
          <a:p>
            <a:fld id="{B459E18C-66DE-49F1-AE8E-EB2C080754F6}"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04150218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92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dt" sz="half" idx="10"/>
          </p:nvPr>
        </p:nvSpPr>
        <p:spPr>
          <a:ln/>
        </p:spPr>
        <p:txBody>
          <a:bodyPr/>
          <a:lstStyle>
            <a:lvl1pPr>
              <a:defRPr/>
            </a:lvl1pPr>
          </a:lstStyle>
          <a:p>
            <a:pPr>
              <a:defRPr/>
            </a:pPr>
            <a:fld id="{272D9F9D-5CEE-4EC7-9CD8-2A554EB6B4A0}" type="datetime1">
              <a:rPr lang="zh-CN" altLang="en-US"/>
              <a:pPr>
                <a:defRPr/>
              </a:pPr>
              <a:t>2024/5/6</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93F7A317-73B0-4195-B05C-DC52AF946D78}"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6931444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EC226C1D-5D49-478A-8F9B-F85A28D058D0}" type="datetime1">
              <a:rPr lang="zh-CN" altLang="en-US"/>
              <a:pPr>
                <a:defRPr/>
              </a:pPr>
              <a:t>2024/5/6</a:t>
            </a:fld>
            <a:endParaRPr lang="en-US" altLang="zh-CN"/>
          </a:p>
        </p:txBody>
      </p:sp>
      <p:sp>
        <p:nvSpPr>
          <p:cNvPr id="3" name="灯片编号占位符 2"/>
          <p:cNvSpPr>
            <a:spLocks noGrp="1"/>
          </p:cNvSpPr>
          <p:nvPr>
            <p:ph type="sldNum" sz="quarter" idx="11"/>
          </p:nvPr>
        </p:nvSpPr>
        <p:spPr/>
        <p:txBody>
          <a:bodyPr/>
          <a:lstStyle>
            <a:lvl1pPr>
              <a:defRPr/>
            </a:lvl1pPr>
          </a:lstStyle>
          <a:p>
            <a:fld id="{7EF7F684-685A-4212-AB95-68EBB1DB860F}"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9538313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B033071A-B556-40E8-8587-DF0EF60AE348}" type="datetime1">
              <a:rPr lang="zh-CN" altLang="en-US"/>
              <a:pPr>
                <a:defRPr/>
              </a:pPr>
              <a:t>2024/5/6</a:t>
            </a:fld>
            <a:endParaRPr lang="en-US" altLang="zh-CN"/>
          </a:p>
        </p:txBody>
      </p:sp>
      <p:sp>
        <p:nvSpPr>
          <p:cNvPr id="6" name="灯片编号占位符 5"/>
          <p:cNvSpPr>
            <a:spLocks noGrp="1"/>
          </p:cNvSpPr>
          <p:nvPr>
            <p:ph type="sldNum" sz="quarter" idx="11"/>
          </p:nvPr>
        </p:nvSpPr>
        <p:spPr/>
        <p:txBody>
          <a:bodyPr/>
          <a:lstStyle>
            <a:lvl1pPr>
              <a:defRPr/>
            </a:lvl1pPr>
          </a:lstStyle>
          <a:p>
            <a:fld id="{A7D296C9-907C-4D23-89B7-6671AA0EF0D8}"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8412013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D7DEDD2C-22D1-4387-BDA0-C7C813391C2D}" type="datetime1">
              <a:rPr lang="zh-CN" altLang="en-US"/>
              <a:pPr>
                <a:defRPr/>
              </a:pPr>
              <a:t>2024/5/6</a:t>
            </a:fld>
            <a:endParaRPr lang="en-US" altLang="zh-CN"/>
          </a:p>
        </p:txBody>
      </p:sp>
      <p:sp>
        <p:nvSpPr>
          <p:cNvPr id="6" name="灯片编号占位符 5"/>
          <p:cNvSpPr>
            <a:spLocks noGrp="1"/>
          </p:cNvSpPr>
          <p:nvPr>
            <p:ph type="sldNum" sz="quarter" idx="11"/>
          </p:nvPr>
        </p:nvSpPr>
        <p:spPr/>
        <p:txBody>
          <a:bodyPr/>
          <a:lstStyle>
            <a:lvl1pPr>
              <a:defRPr/>
            </a:lvl1pPr>
          </a:lstStyle>
          <a:p>
            <a:fld id="{178CC031-4333-420F-929C-525EB9996A9F}"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84588962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B3E47C3-1CB9-4887-A445-D956F64415E2}" type="datetime1">
              <a:rPr lang="zh-CN" altLang="en-US"/>
              <a:pPr>
                <a:defRPr/>
              </a:pPr>
              <a:t>2024/5/6</a:t>
            </a:fld>
            <a:endParaRPr lang="en-US" altLang="zh-CN"/>
          </a:p>
        </p:txBody>
      </p:sp>
      <p:sp>
        <p:nvSpPr>
          <p:cNvPr id="5" name="灯片编号占位符 4"/>
          <p:cNvSpPr>
            <a:spLocks noGrp="1"/>
          </p:cNvSpPr>
          <p:nvPr>
            <p:ph type="sldNum" sz="quarter" idx="11"/>
          </p:nvPr>
        </p:nvSpPr>
        <p:spPr/>
        <p:txBody>
          <a:bodyPr/>
          <a:lstStyle>
            <a:lvl1pPr>
              <a:defRPr/>
            </a:lvl1pPr>
          </a:lstStyle>
          <a:p>
            <a:fld id="{8A6E65FC-EBEA-490B-9536-F918596A542F}"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74263586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8400" y="350838"/>
            <a:ext cx="27940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350838"/>
            <a:ext cx="81788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957022A-793E-494A-A5B0-A11851423F7B}" type="datetime1">
              <a:rPr lang="zh-CN" altLang="en-US"/>
              <a:pPr>
                <a:defRPr/>
              </a:pPr>
              <a:t>2024/5/6</a:t>
            </a:fld>
            <a:endParaRPr lang="en-US" altLang="zh-CN"/>
          </a:p>
        </p:txBody>
      </p:sp>
      <p:sp>
        <p:nvSpPr>
          <p:cNvPr id="5" name="灯片编号占位符 4"/>
          <p:cNvSpPr>
            <a:spLocks noGrp="1"/>
          </p:cNvSpPr>
          <p:nvPr>
            <p:ph type="sldNum" sz="quarter" idx="11"/>
          </p:nvPr>
        </p:nvSpPr>
        <p:spPr/>
        <p:txBody>
          <a:bodyPr/>
          <a:lstStyle>
            <a:lvl1pPr>
              <a:defRPr/>
            </a:lvl1pPr>
          </a:lstStyle>
          <a:p>
            <a:fld id="{76C5E00E-7A5F-41B0-92C0-B8AFA85E95B9}"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46539707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7600" y="350838"/>
            <a:ext cx="9652000" cy="563562"/>
          </a:xfrm>
        </p:spPr>
        <p:txBody>
          <a:bodyPr/>
          <a:lstStyle/>
          <a:p>
            <a:r>
              <a:rPr lang="zh-CN" altLang="en-US"/>
              <a:t>单击此处编辑母版标题样式</a:t>
            </a:r>
          </a:p>
        </p:txBody>
      </p:sp>
      <p:sp>
        <p:nvSpPr>
          <p:cNvPr id="3" name="表格占位符 2"/>
          <p:cNvSpPr>
            <a:spLocks noGrp="1"/>
          </p:cNvSpPr>
          <p:nvPr>
            <p:ph type="tbl" idx="1"/>
          </p:nvPr>
        </p:nvSpPr>
        <p:spPr>
          <a:xfrm>
            <a:off x="406400" y="1219200"/>
            <a:ext cx="11176000" cy="5105400"/>
          </a:xfrm>
        </p:spPr>
        <p:txBody>
          <a:bodyPr/>
          <a:lstStyle/>
          <a:p>
            <a:pPr lvl="0"/>
            <a:r>
              <a:rPr lang="zh-CN" altLang="en-US" noProof="0"/>
              <a:t>单击图标添加表格</a:t>
            </a:r>
          </a:p>
        </p:txBody>
      </p:sp>
      <p:sp>
        <p:nvSpPr>
          <p:cNvPr id="4" name="日期占位符 3"/>
          <p:cNvSpPr>
            <a:spLocks noGrp="1"/>
          </p:cNvSpPr>
          <p:nvPr>
            <p:ph type="dt" sz="half" idx="10"/>
          </p:nvPr>
        </p:nvSpPr>
        <p:spPr/>
        <p:txBody>
          <a:bodyPr/>
          <a:lstStyle>
            <a:lvl1pPr>
              <a:defRPr/>
            </a:lvl1pPr>
          </a:lstStyle>
          <a:p>
            <a:pPr>
              <a:defRPr/>
            </a:pPr>
            <a:fld id="{3BFF738E-4204-4C5D-940B-F5F5A6C10994}" type="datetime1">
              <a:rPr lang="zh-CN" altLang="en-US"/>
              <a:pPr>
                <a:defRPr/>
              </a:pPr>
              <a:t>2024/5/6</a:t>
            </a:fld>
            <a:endParaRPr lang="en-US" altLang="zh-CN"/>
          </a:p>
        </p:txBody>
      </p:sp>
      <p:sp>
        <p:nvSpPr>
          <p:cNvPr id="5" name="灯片编号占位符 4"/>
          <p:cNvSpPr>
            <a:spLocks noGrp="1"/>
          </p:cNvSpPr>
          <p:nvPr>
            <p:ph type="sldNum" sz="quarter" idx="11"/>
          </p:nvPr>
        </p:nvSpPr>
        <p:spPr/>
        <p:txBody>
          <a:bodyPr/>
          <a:lstStyle>
            <a:lvl1pPr>
              <a:defRPr/>
            </a:lvl1pPr>
          </a:lstStyle>
          <a:p>
            <a:fld id="{B60D0996-8B39-4B6E-A700-E6359853759F}"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64707008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6400" y="350838"/>
            <a:ext cx="11176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lvl1pPr>
              <a:defRPr/>
            </a:lvl1pPr>
          </a:lstStyle>
          <a:p>
            <a:pPr>
              <a:defRPr/>
            </a:pPr>
            <a:fld id="{1B0D788C-6F35-48AC-87A5-EDEFC0F95174}" type="datetime1">
              <a:rPr lang="zh-CN" altLang="en-US"/>
              <a:pPr>
                <a:defRPr/>
              </a:pPr>
              <a:t>2024/5/6</a:t>
            </a:fld>
            <a:endParaRPr lang="en-US" altLang="zh-CN"/>
          </a:p>
        </p:txBody>
      </p:sp>
      <p:sp>
        <p:nvSpPr>
          <p:cNvPr id="4" name="灯片编号占位符 3"/>
          <p:cNvSpPr>
            <a:spLocks noGrp="1"/>
          </p:cNvSpPr>
          <p:nvPr>
            <p:ph type="sldNum" sz="quarter" idx="11"/>
          </p:nvPr>
        </p:nvSpPr>
        <p:spPr/>
        <p:txBody>
          <a:bodyPr/>
          <a:lstStyle>
            <a:lvl1pPr>
              <a:defRPr/>
            </a:lvl1pPr>
          </a:lstStyle>
          <a:p>
            <a:fld id="{6C521AAB-3B50-4782-AC42-6F711B796482}"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2559067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dt" sz="half" idx="10"/>
          </p:nvPr>
        </p:nvSpPr>
        <p:spPr>
          <a:ln/>
        </p:spPr>
        <p:txBody>
          <a:bodyPr/>
          <a:lstStyle>
            <a:lvl1pPr>
              <a:defRPr/>
            </a:lvl1pPr>
          </a:lstStyle>
          <a:p>
            <a:pPr>
              <a:defRPr/>
            </a:pPr>
            <a:fld id="{DC138368-95D7-4DF7-B320-4ACCCFE3A47B}" type="datetime1">
              <a:rPr lang="zh-CN" altLang="en-US"/>
              <a:pPr>
                <a:defRPr/>
              </a:pPr>
              <a:t>2024/5/6</a:t>
            </a:fld>
            <a:r>
              <a:rPr lang="en-US" altLang="zh-CN"/>
              <a:t>www.themegallery.com</a:t>
            </a:r>
          </a:p>
        </p:txBody>
      </p:sp>
      <p:sp>
        <p:nvSpPr>
          <p:cNvPr id="8" name="Rectangle 15"/>
          <p:cNvSpPr>
            <a:spLocks noGrp="1" noChangeArrowheads="1"/>
          </p:cNvSpPr>
          <p:nvPr>
            <p:ph type="sldNum" sz="quarter" idx="11"/>
          </p:nvPr>
        </p:nvSpPr>
        <p:spPr>
          <a:ln/>
        </p:spPr>
        <p:txBody>
          <a:bodyPr/>
          <a:lstStyle>
            <a:lvl1pPr>
              <a:defRPr/>
            </a:lvl1pPr>
          </a:lstStyle>
          <a:p>
            <a:fld id="{ED109D13-764F-44CE-93DC-EE7253772C4A}" type="slidenum">
              <a:rPr lang="en-US" altLang="zh-CN"/>
              <a:pPr/>
              <a:t>‹#›</a:t>
            </a:fld>
            <a:endParaRPr lang="en-US" altLang="zh-CN"/>
          </a:p>
        </p:txBody>
      </p:sp>
      <p:sp>
        <p:nvSpPr>
          <p:cNvPr id="9"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2276905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4"/>
          <p:cNvSpPr>
            <a:spLocks noGrp="1" noChangeArrowheads="1"/>
          </p:cNvSpPr>
          <p:nvPr>
            <p:ph type="dt" sz="half" idx="10"/>
          </p:nvPr>
        </p:nvSpPr>
        <p:spPr>
          <a:ln/>
        </p:spPr>
        <p:txBody>
          <a:bodyPr/>
          <a:lstStyle>
            <a:lvl1pPr>
              <a:defRPr/>
            </a:lvl1pPr>
          </a:lstStyle>
          <a:p>
            <a:pPr>
              <a:defRPr/>
            </a:pPr>
            <a:fld id="{0834A86D-8E7A-4812-9BC0-FF85CFF2BB8C}" type="datetime1">
              <a:rPr lang="zh-CN" altLang="en-US"/>
              <a:pPr>
                <a:defRPr/>
              </a:pPr>
              <a:t>2024/5/6</a:t>
            </a:fld>
            <a:r>
              <a:rPr lang="en-US" altLang="zh-CN"/>
              <a:t>www.themegallery.com</a:t>
            </a:r>
          </a:p>
        </p:txBody>
      </p:sp>
      <p:sp>
        <p:nvSpPr>
          <p:cNvPr id="4" name="Rectangle 15"/>
          <p:cNvSpPr>
            <a:spLocks noGrp="1" noChangeArrowheads="1"/>
          </p:cNvSpPr>
          <p:nvPr>
            <p:ph type="sldNum" sz="quarter" idx="11"/>
          </p:nvPr>
        </p:nvSpPr>
        <p:spPr>
          <a:ln/>
        </p:spPr>
        <p:txBody>
          <a:bodyPr/>
          <a:lstStyle>
            <a:lvl1pPr>
              <a:defRPr/>
            </a:lvl1pPr>
          </a:lstStyle>
          <a:p>
            <a:fld id="{B57A92E2-2BE4-4CAD-906F-C98890274F80}" type="slidenum">
              <a:rPr lang="en-US" altLang="zh-CN"/>
              <a:pPr/>
              <a:t>‹#›</a:t>
            </a:fld>
            <a:endParaRPr lang="en-US" altLang="zh-CN"/>
          </a:p>
        </p:txBody>
      </p:sp>
      <p:sp>
        <p:nvSpPr>
          <p:cNvPr id="5"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456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DD7D6E6E-BDD7-4FC9-9A54-328666C6BC8A}" type="datetime1">
              <a:rPr lang="zh-CN" altLang="en-US"/>
              <a:pPr>
                <a:defRPr/>
              </a:pPr>
              <a:t>2024/5/6</a:t>
            </a:fld>
            <a:r>
              <a:rPr lang="en-US" altLang="zh-CN"/>
              <a:t>www.themegallery.com</a:t>
            </a:r>
          </a:p>
        </p:txBody>
      </p:sp>
      <p:sp>
        <p:nvSpPr>
          <p:cNvPr id="3" name="Rectangle 15"/>
          <p:cNvSpPr>
            <a:spLocks noGrp="1" noChangeArrowheads="1"/>
          </p:cNvSpPr>
          <p:nvPr>
            <p:ph type="sldNum" sz="quarter" idx="11"/>
          </p:nvPr>
        </p:nvSpPr>
        <p:spPr>
          <a:ln/>
        </p:spPr>
        <p:txBody>
          <a:bodyPr/>
          <a:lstStyle>
            <a:lvl1pPr>
              <a:defRPr/>
            </a:lvl1pPr>
          </a:lstStyle>
          <a:p>
            <a:fld id="{6BCE86F6-ED23-4F3D-AD35-74CD0DA436AF}" type="slidenum">
              <a:rPr lang="en-US" altLang="zh-CN"/>
              <a:pPr/>
              <a:t>‹#›</a:t>
            </a:fld>
            <a:endParaRPr lang="en-US" altLang="zh-CN"/>
          </a:p>
        </p:txBody>
      </p:sp>
      <p:sp>
        <p:nvSpPr>
          <p:cNvPr id="4"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481025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9D9DA50E-77B6-41D4-9BDA-3E999E553B3E}" type="datetime1">
              <a:rPr lang="zh-CN" altLang="en-US"/>
              <a:pPr>
                <a:defRPr/>
              </a:pPr>
              <a:t>2024/5/6</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476E329C-2805-42CB-B89B-4E8B932C18A6}"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653528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8DB64EAA-543A-4837-A6B6-DC36DA51CE6B}" type="datetime1">
              <a:rPr lang="zh-CN" altLang="en-US"/>
              <a:pPr>
                <a:defRPr/>
              </a:pPr>
              <a:t>2024/5/6</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BF4D0458-BE6A-40A3-8A89-4439E552F82E}"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968785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3.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3.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9.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8.png"/><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6.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Freeform 2"/>
          <p:cNvSpPr>
            <a:spLocks/>
          </p:cNvSpPr>
          <p:nvPr/>
        </p:nvSpPr>
        <p:spPr bwMode="gray">
          <a:xfrm rot="-5400000">
            <a:off x="-2192867" y="2408767"/>
            <a:ext cx="6629400" cy="2116667"/>
          </a:xfrm>
          <a:custGeom>
            <a:avLst/>
            <a:gdLst>
              <a:gd name="T0" fmla="*/ 0 w 5693"/>
              <a:gd name="T1" fmla="*/ 584 h 1000"/>
              <a:gd name="T2" fmla="*/ 1504 w 5693"/>
              <a:gd name="T3" fmla="*/ 352 h 1000"/>
              <a:gd name="T4" fmla="*/ 3960 w 5693"/>
              <a:gd name="T5" fmla="*/ 432 h 1000"/>
              <a:gd name="T6" fmla="*/ 5688 w 5693"/>
              <a:gd name="T7" fmla="*/ 1000 h 1000"/>
              <a:gd name="T8" fmla="*/ 5693 w 5693"/>
              <a:gd name="T9" fmla="*/ 6 h 1000"/>
              <a:gd name="T10" fmla="*/ 0 w 5693"/>
              <a:gd name="T11" fmla="*/ 0 h 1000"/>
            </a:gdLst>
            <a:ahLst/>
            <a:cxnLst>
              <a:cxn ang="0">
                <a:pos x="T0" y="T1"/>
              </a:cxn>
              <a:cxn ang="0">
                <a:pos x="T2" y="T3"/>
              </a:cxn>
              <a:cxn ang="0">
                <a:pos x="T4" y="T5"/>
              </a:cxn>
              <a:cxn ang="0">
                <a:pos x="T6" y="T7"/>
              </a:cxn>
              <a:cxn ang="0">
                <a:pos x="T8" y="T9"/>
              </a:cxn>
              <a:cxn ang="0">
                <a:pos x="T10" y="T11"/>
              </a:cxn>
            </a:cxnLst>
            <a:rect l="0" t="0" r="r" b="b"/>
            <a:pathLst>
              <a:path w="5693" h="1000">
                <a:moveTo>
                  <a:pt x="0" y="584"/>
                </a:moveTo>
                <a:cubicBezTo>
                  <a:pt x="249" y="545"/>
                  <a:pt x="844" y="377"/>
                  <a:pt x="1504" y="352"/>
                </a:cubicBezTo>
                <a:cubicBezTo>
                  <a:pt x="2168" y="300"/>
                  <a:pt x="3246" y="322"/>
                  <a:pt x="3960" y="432"/>
                </a:cubicBezTo>
                <a:cubicBezTo>
                  <a:pt x="4641" y="548"/>
                  <a:pt x="5616" y="920"/>
                  <a:pt x="5688" y="1000"/>
                </a:cubicBezTo>
                <a:lnTo>
                  <a:pt x="5693" y="6"/>
                </a:lnTo>
                <a:lnTo>
                  <a:pt x="0" y="0"/>
                </a:lnTo>
              </a:path>
            </a:pathLst>
          </a:custGeom>
          <a:gradFill rotWithShape="1">
            <a:gsLst>
              <a:gs pos="0">
                <a:schemeClr val="accent1"/>
              </a:gs>
              <a:gs pos="100000">
                <a:schemeClr val="accent1">
                  <a:gamma/>
                  <a:tint val="27451"/>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27" name="Freeform 3"/>
          <p:cNvSpPr>
            <a:spLocks/>
          </p:cNvSpPr>
          <p:nvPr/>
        </p:nvSpPr>
        <p:spPr bwMode="gray">
          <a:xfrm>
            <a:off x="84667" y="63501"/>
            <a:ext cx="12050184" cy="1604963"/>
          </a:xfrm>
          <a:custGeom>
            <a:avLst/>
            <a:gdLst>
              <a:gd name="T0" fmla="*/ 0 w 5693"/>
              <a:gd name="T1" fmla="*/ 2147483647 h 1000"/>
              <a:gd name="T2" fmla="*/ 2147483647 w 5693"/>
              <a:gd name="T3" fmla="*/ 2147483647 h 1000"/>
              <a:gd name="T4" fmla="*/ 2147483647 w 5693"/>
              <a:gd name="T5" fmla="*/ 2147483647 h 1000"/>
              <a:gd name="T6" fmla="*/ 2147483647 w 5693"/>
              <a:gd name="T7" fmla="*/ 2147483647 h 1000"/>
              <a:gd name="T8" fmla="*/ 2147483647 w 5693"/>
              <a:gd name="T9" fmla="*/ 2147483647 h 1000"/>
              <a:gd name="T10" fmla="*/ 0 w 5693"/>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3" h="1000">
                <a:moveTo>
                  <a:pt x="0" y="584"/>
                </a:moveTo>
                <a:cubicBezTo>
                  <a:pt x="253" y="552"/>
                  <a:pt x="820" y="405"/>
                  <a:pt x="1520" y="392"/>
                </a:cubicBezTo>
                <a:cubicBezTo>
                  <a:pt x="2184" y="340"/>
                  <a:pt x="3486" y="394"/>
                  <a:pt x="4200" y="504"/>
                </a:cubicBezTo>
                <a:cubicBezTo>
                  <a:pt x="4881" y="620"/>
                  <a:pt x="5616" y="920"/>
                  <a:pt x="5688" y="1000"/>
                </a:cubicBezTo>
                <a:lnTo>
                  <a:pt x="5693" y="6"/>
                </a:lnTo>
                <a:lnTo>
                  <a:pt x="0" y="0"/>
                </a:lnTo>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Line 4"/>
          <p:cNvSpPr>
            <a:spLocks noChangeShapeType="1"/>
          </p:cNvSpPr>
          <p:nvPr/>
        </p:nvSpPr>
        <p:spPr bwMode="gray">
          <a:xfrm>
            <a:off x="431801" y="6500813"/>
            <a:ext cx="114257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9" name="Group 5"/>
          <p:cNvGrpSpPr>
            <a:grpSpLocks/>
          </p:cNvGrpSpPr>
          <p:nvPr/>
        </p:nvGrpSpPr>
        <p:grpSpPr bwMode="auto">
          <a:xfrm>
            <a:off x="0" y="3175"/>
            <a:ext cx="12192000" cy="6854825"/>
            <a:chOff x="0" y="2"/>
            <a:chExt cx="5760" cy="4318"/>
          </a:xfrm>
        </p:grpSpPr>
        <p:grpSp>
          <p:nvGrpSpPr>
            <p:cNvPr id="1035" name="Group 6"/>
            <p:cNvGrpSpPr>
              <a:grpSpLocks/>
            </p:cNvGrpSpPr>
            <p:nvPr userDrawn="1"/>
          </p:nvGrpSpPr>
          <p:grpSpPr bwMode="auto">
            <a:xfrm>
              <a:off x="0" y="2"/>
              <a:ext cx="5760" cy="4318"/>
              <a:chOff x="0" y="2"/>
              <a:chExt cx="5760" cy="4318"/>
            </a:xfrm>
          </p:grpSpPr>
          <p:sp>
            <p:nvSpPr>
              <p:cNvPr id="1037" name="Freeform 7"/>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8" name="AutoShape 8"/>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39" name="Freeform 9"/>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Freeform 10"/>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6" name="Freeform 11"/>
            <p:cNvSpPr>
              <a:spLocks/>
            </p:cNvSpPr>
            <p:nvPr userDrawn="1"/>
          </p:nvSpPr>
          <p:spPr bwMode="gray">
            <a:xfrm>
              <a:off x="5475" y="3"/>
              <a:ext cx="281" cy="344"/>
            </a:xfrm>
            <a:custGeom>
              <a:avLst/>
              <a:gdLst>
                <a:gd name="T0" fmla="*/ 0 w 281"/>
                <a:gd name="T1" fmla="*/ 0 h 348"/>
                <a:gd name="T2" fmla="*/ 202 w 281"/>
                <a:gd name="T3" fmla="*/ 92 h 348"/>
                <a:gd name="T4" fmla="*/ 281 w 281"/>
                <a:gd name="T5" fmla="*/ 316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0" name="Rectangle 12"/>
          <p:cNvSpPr>
            <a:spLocks noGrp="1" noChangeArrowheads="1"/>
          </p:cNvSpPr>
          <p:nvPr>
            <p:ph type="title"/>
          </p:nvPr>
        </p:nvSpPr>
        <p:spPr bwMode="black">
          <a:xfrm>
            <a:off x="609600" y="117476"/>
            <a:ext cx="109728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
          <p:cNvSpPr>
            <a:spLocks noGrp="1" noChangeArrowheads="1"/>
          </p:cNvSpPr>
          <p:nvPr>
            <p:ph type="body" idx="1"/>
          </p:nvPr>
        </p:nvSpPr>
        <p:spPr bwMode="auto">
          <a:xfrm>
            <a:off x="812800" y="1219200"/>
            <a:ext cx="107696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8" name="Rectangle 14"/>
          <p:cNvSpPr>
            <a:spLocks noGrp="1" noChangeArrowheads="1"/>
          </p:cNvSpPr>
          <p:nvPr>
            <p:ph type="dt" sz="half" idx="2"/>
          </p:nvPr>
        </p:nvSpPr>
        <p:spPr bwMode="auto">
          <a:xfrm>
            <a:off x="8737600" y="6521451"/>
            <a:ext cx="28448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atin typeface="Arial" pitchFamily="34" charset="0"/>
              </a:defRPr>
            </a:lvl1pPr>
          </a:lstStyle>
          <a:p>
            <a:pPr>
              <a:defRPr/>
            </a:pPr>
            <a:fld id="{C05DC6A5-89B0-40C5-A15E-5D76C746B23D}" type="datetime1">
              <a:rPr lang="zh-CN" altLang="en-US"/>
              <a:pPr>
                <a:defRPr/>
              </a:pPr>
              <a:t>2024/5/6</a:t>
            </a:fld>
            <a:r>
              <a:rPr lang="en-US" altLang="zh-CN"/>
              <a:t>www.themegallery.com</a:t>
            </a:r>
          </a:p>
        </p:txBody>
      </p:sp>
      <p:sp>
        <p:nvSpPr>
          <p:cNvPr id="6159" name="Rectangle 15"/>
          <p:cNvSpPr>
            <a:spLocks noGrp="1" noChangeArrowheads="1"/>
          </p:cNvSpPr>
          <p:nvPr>
            <p:ph type="sldNum" sz="quarter" idx="4"/>
          </p:nvPr>
        </p:nvSpPr>
        <p:spPr bwMode="auto">
          <a:xfrm>
            <a:off x="711200" y="6521450"/>
            <a:ext cx="812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fld id="{8A88C143-1FD7-47AE-B952-B4192E01A5EF}" type="slidenum">
              <a:rPr lang="en-US" altLang="zh-CN"/>
              <a:pPr/>
              <a:t>‹#›</a:t>
            </a:fld>
            <a:endParaRPr lang="en-US" altLang="zh-CN"/>
          </a:p>
        </p:txBody>
      </p:sp>
      <p:sp>
        <p:nvSpPr>
          <p:cNvPr id="6160" name="Rectangle 16"/>
          <p:cNvSpPr>
            <a:spLocks noGrp="1" noChangeArrowheads="1"/>
          </p:cNvSpPr>
          <p:nvPr>
            <p:ph type="ftr" sz="quarter" idx="3"/>
          </p:nvPr>
        </p:nvSpPr>
        <p:spPr bwMode="auto">
          <a:xfrm>
            <a:off x="4165600" y="6553201"/>
            <a:ext cx="38608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atin typeface="Arial" pitchFamily="34" charset="0"/>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31"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hf hdr="0" ftr="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pitchFamily="34" charset="0"/>
        </a:defRPr>
      </a:lvl2pPr>
      <a:lvl3pPr algn="ctr" rtl="0" eaLnBrk="0" fontAlgn="base" hangingPunct="0">
        <a:spcBef>
          <a:spcPct val="0"/>
        </a:spcBef>
        <a:spcAft>
          <a:spcPct val="0"/>
        </a:spcAft>
        <a:defRPr sz="3200" b="1">
          <a:solidFill>
            <a:schemeClr val="tx1"/>
          </a:solidFill>
          <a:latin typeface="Arial" pitchFamily="34" charset="0"/>
        </a:defRPr>
      </a:lvl3pPr>
      <a:lvl4pPr algn="ctr" rtl="0" eaLnBrk="0" fontAlgn="base" hangingPunct="0">
        <a:spcBef>
          <a:spcPct val="0"/>
        </a:spcBef>
        <a:spcAft>
          <a:spcPct val="0"/>
        </a:spcAft>
        <a:defRPr sz="3200" b="1">
          <a:solidFill>
            <a:schemeClr val="tx1"/>
          </a:solidFill>
          <a:latin typeface="Arial" pitchFamily="34" charset="0"/>
        </a:defRPr>
      </a:lvl4pPr>
      <a:lvl5pPr algn="ctr" rtl="0" eaLnBrk="0" fontAlgn="base" hangingPunct="0">
        <a:spcBef>
          <a:spcPct val="0"/>
        </a:spcBef>
        <a:spcAft>
          <a:spcPct val="0"/>
        </a:spcAft>
        <a:defRPr sz="3200" b="1">
          <a:solidFill>
            <a:schemeClr val="tx1"/>
          </a:solidFill>
          <a:latin typeface="Arial" pitchFamily="34" charset="0"/>
        </a:defRPr>
      </a:lvl5pPr>
      <a:lvl6pPr marL="457200" algn="ctr" rtl="0" fontAlgn="base">
        <a:spcBef>
          <a:spcPct val="0"/>
        </a:spcBef>
        <a:spcAft>
          <a:spcPct val="0"/>
        </a:spcAft>
        <a:defRPr sz="3200" b="1">
          <a:solidFill>
            <a:schemeClr val="tx1"/>
          </a:solidFill>
          <a:latin typeface="Arial" pitchFamily="34" charset="0"/>
        </a:defRPr>
      </a:lvl6pPr>
      <a:lvl7pPr marL="914400" algn="ctr" rtl="0" fontAlgn="base">
        <a:spcBef>
          <a:spcPct val="0"/>
        </a:spcBef>
        <a:spcAft>
          <a:spcPct val="0"/>
        </a:spcAft>
        <a:defRPr sz="3200" b="1">
          <a:solidFill>
            <a:schemeClr val="tx1"/>
          </a:solidFill>
          <a:latin typeface="Arial" pitchFamily="34" charset="0"/>
        </a:defRPr>
      </a:lvl7pPr>
      <a:lvl8pPr marL="1371600" algn="ctr" rtl="0" fontAlgn="base">
        <a:spcBef>
          <a:spcPct val="0"/>
        </a:spcBef>
        <a:spcAft>
          <a:spcPct val="0"/>
        </a:spcAft>
        <a:defRPr sz="3200" b="1">
          <a:solidFill>
            <a:schemeClr val="tx1"/>
          </a:solidFill>
          <a:latin typeface="Arial" pitchFamily="34" charset="0"/>
        </a:defRPr>
      </a:lvl8pPr>
      <a:lvl9pPr marL="1828800" algn="ctr"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68289"/>
          <a:ext cx="12192000" cy="1076325"/>
        </p:xfrm>
        <a:graphic>
          <a:graphicData uri="http://schemas.openxmlformats.org/presentationml/2006/ole">
            <mc:AlternateContent xmlns:mc="http://schemas.openxmlformats.org/markup-compatibility/2006">
              <mc:Choice xmlns:v="urn:schemas-microsoft-com:vml" Requires="v">
                <p:oleObj spid="_x0000_s2063" name="Image" r:id="rId14" imgW="13003175" imgH="2031746" progId="Photoshop.Image.7">
                  <p:embed/>
                </p:oleObj>
              </mc:Choice>
              <mc:Fallback>
                <p:oleObj name="Image" r:id="rId14" imgW="13003175" imgH="2031746"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l="10620"/>
                      <a:stretch>
                        <a:fillRect/>
                      </a:stretch>
                    </p:blipFill>
                    <p:spPr bwMode="auto">
                      <a:xfrm>
                        <a:off x="0" y="268289"/>
                        <a:ext cx="12192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ltGray">
          <a:xfrm>
            <a:off x="0" y="0"/>
            <a:ext cx="12192000" cy="2413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2052" name="Freeform 4"/>
          <p:cNvSpPr>
            <a:spLocks/>
          </p:cNvSpPr>
          <p:nvPr/>
        </p:nvSpPr>
        <p:spPr bwMode="white">
          <a:xfrm>
            <a:off x="-8467" y="950913"/>
            <a:ext cx="12208933" cy="461962"/>
          </a:xfrm>
          <a:custGeom>
            <a:avLst/>
            <a:gdLst>
              <a:gd name="T0" fmla="*/ 2147483647 w 5768"/>
              <a:gd name="T1" fmla="*/ 2147483647 h 366"/>
              <a:gd name="T2" fmla="*/ 0 w 5768"/>
              <a:gd name="T3" fmla="*/ 2147483647 h 366"/>
              <a:gd name="T4" fmla="*/ 2147483647 w 5768"/>
              <a:gd name="T5" fmla="*/ 2147483647 h 366"/>
              <a:gd name="T6" fmla="*/ 2147483647 w 5768"/>
              <a:gd name="T7" fmla="*/ 2147483647 h 366"/>
              <a:gd name="T8" fmla="*/ 2147483647 w 5768"/>
              <a:gd name="T9" fmla="*/ 2147483647 h 366"/>
              <a:gd name="T10" fmla="*/ 2147483647 w 5768"/>
              <a:gd name="T11" fmla="*/ 2147483647 h 366"/>
              <a:gd name="T12" fmla="*/ 2147483647 w 5768"/>
              <a:gd name="T13" fmla="*/ 2147483647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567267" y="6524625"/>
            <a:ext cx="11137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Rectangle 6"/>
          <p:cNvSpPr>
            <a:spLocks noGrp="1" noChangeArrowheads="1"/>
          </p:cNvSpPr>
          <p:nvPr>
            <p:ph type="title"/>
          </p:nvPr>
        </p:nvSpPr>
        <p:spPr bwMode="white">
          <a:xfrm>
            <a:off x="1117600" y="274638"/>
            <a:ext cx="10972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5" name="Rectangle 7"/>
          <p:cNvSpPr>
            <a:spLocks noGrp="1" noChangeArrowheads="1"/>
          </p:cNvSpPr>
          <p:nvPr>
            <p:ph type="body" idx="1"/>
          </p:nvPr>
        </p:nvSpPr>
        <p:spPr bwMode="auto">
          <a:xfrm>
            <a:off x="609600" y="1371601"/>
            <a:ext cx="109728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8" name="Rectangle 8"/>
          <p:cNvSpPr>
            <a:spLocks noGrp="1" noChangeArrowheads="1"/>
          </p:cNvSpPr>
          <p:nvPr>
            <p:ph type="dt" sz="half" idx="2"/>
          </p:nvPr>
        </p:nvSpPr>
        <p:spPr bwMode="auto">
          <a:xfrm>
            <a:off x="8432800" y="0"/>
            <a:ext cx="3657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Arial" pitchFamily="34" charset="0"/>
              </a:defRPr>
            </a:lvl1pPr>
          </a:lstStyle>
          <a:p>
            <a:pPr>
              <a:defRPr/>
            </a:pPr>
            <a:fld id="{F5F2F4D2-BF5B-4369-B41A-06CC62B95DFE}" type="datetime1">
              <a:rPr lang="zh-CN" altLang="en-US"/>
              <a:pPr>
                <a:defRPr/>
              </a:pPr>
              <a:t>2024/5/6</a:t>
            </a:fld>
            <a:r>
              <a:rPr lang="en-US" altLang="zh-CN"/>
              <a:t>www.themegallery.com</a:t>
            </a:r>
          </a:p>
        </p:txBody>
      </p:sp>
      <p:sp>
        <p:nvSpPr>
          <p:cNvPr id="10249" name="Rectangle 9"/>
          <p:cNvSpPr>
            <a:spLocks noGrp="1" noChangeArrowheads="1"/>
          </p:cNvSpPr>
          <p:nvPr>
            <p:ph type="ftr" sz="quarter" idx="3"/>
          </p:nvPr>
        </p:nvSpPr>
        <p:spPr bwMode="auto">
          <a:xfrm>
            <a:off x="7823200" y="6553200"/>
            <a:ext cx="3860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atin typeface="Arial" pitchFamily="34" charset="0"/>
              </a:defRPr>
            </a:lvl1pPr>
          </a:lstStyle>
          <a:p>
            <a:pPr>
              <a:defRPr/>
            </a:pPr>
            <a:r>
              <a:rPr lang="zh-CN" altLang="en-US"/>
              <a:t>南京邮电大学</a:t>
            </a:r>
            <a:endParaRPr lang="en-US" altLang="zh-CN"/>
          </a:p>
        </p:txBody>
      </p:sp>
      <p:sp>
        <p:nvSpPr>
          <p:cNvPr id="10250" name="Rectangle 10"/>
          <p:cNvSpPr>
            <a:spLocks noGrp="1" noChangeArrowheads="1"/>
          </p:cNvSpPr>
          <p:nvPr>
            <p:ph type="sldNum" sz="quarter" idx="4"/>
          </p:nvPr>
        </p:nvSpPr>
        <p:spPr bwMode="auto">
          <a:xfrm>
            <a:off x="5689600" y="654050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C2296C9-69AA-4EB8-A047-E597B991759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32"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hf hdr="0" ftr="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118" y="234951"/>
          <a:ext cx="12194116" cy="792163"/>
        </p:xfrm>
        <a:graphic>
          <a:graphicData uri="http://schemas.openxmlformats.org/presentationml/2006/ole">
            <mc:AlternateContent xmlns:mc="http://schemas.openxmlformats.org/markup-compatibility/2006">
              <mc:Choice xmlns:v="urn:schemas-microsoft-com:vml" Requires="v">
                <p:oleObj spid="_x0000_s3086" name="Image" r:id="rId14" imgW="7619048" imgH="1028571" progId="Photoshop.Image.7">
                  <p:embed/>
                </p:oleObj>
              </mc:Choice>
              <mc:Fallback>
                <p:oleObj name="Image" r:id="rId14" imgW="7619048" imgH="1028571"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gray">
                      <a:xfrm>
                        <a:off x="2118" y="234951"/>
                        <a:ext cx="12194116" cy="792163"/>
                      </a:xfrm>
                      <a:prstGeom prst="rect">
                        <a:avLst/>
                      </a:prstGeom>
                      <a:noFill/>
                      <a:ln>
                        <a:noFill/>
                      </a:ln>
                      <a:effectLst/>
                      <a:extLst>
                        <a:ext uri="{909E8E84-426E-40DD-AFC4-6F175D3DCCD1}">
                          <a14:hiddenFill xmlns:a14="http://schemas.microsoft.com/office/drawing/2010/main">
                            <a:gradFill rotWithShape="1">
                              <a:gsLst>
                                <a:gs pos="0">
                                  <a:srgbClr val="163867"/>
                                </a:gs>
                                <a:gs pos="50000">
                                  <a:schemeClr val="accent2"/>
                                </a:gs>
                                <a:gs pos="100000">
                                  <a:srgbClr val="163867"/>
                                </a:gs>
                              </a:gsLst>
                              <a:lin ang="0" scaled="1"/>
                            </a:gra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ChangeArrowheads="1"/>
          </p:cNvSpPr>
          <p:nvPr/>
        </p:nvSpPr>
        <p:spPr bwMode="gray">
          <a:xfrm>
            <a:off x="0" y="6524626"/>
            <a:ext cx="12192000" cy="333375"/>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076" name="Rectangle 4"/>
          <p:cNvSpPr>
            <a:spLocks noChangeArrowheads="1"/>
          </p:cNvSpPr>
          <p:nvPr/>
        </p:nvSpPr>
        <p:spPr bwMode="ltGray">
          <a:xfrm>
            <a:off x="0" y="0"/>
            <a:ext cx="12192000" cy="241300"/>
          </a:xfrm>
          <a:prstGeom prst="rect">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3077" name="Rectangle 5"/>
          <p:cNvSpPr>
            <a:spLocks noGrp="1" noChangeArrowheads="1"/>
          </p:cNvSpPr>
          <p:nvPr>
            <p:ph type="body" idx="1"/>
          </p:nvPr>
        </p:nvSpPr>
        <p:spPr bwMode="auto">
          <a:xfrm>
            <a:off x="609600" y="1285876"/>
            <a:ext cx="109728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18" name="Rectangle 6"/>
          <p:cNvSpPr>
            <a:spLocks noGrp="1" noChangeArrowheads="1"/>
          </p:cNvSpPr>
          <p:nvPr>
            <p:ph type="dt" sz="half" idx="2"/>
          </p:nvPr>
        </p:nvSpPr>
        <p:spPr bwMode="white">
          <a:xfrm>
            <a:off x="609600" y="6553200"/>
            <a:ext cx="2844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fld id="{68C13ACA-74B8-4070-AADF-F2160F728154}" type="datetime1">
              <a:rPr lang="zh-CN" altLang="en-US"/>
              <a:pPr>
                <a:defRPr/>
              </a:pPr>
              <a:t>2024/5/6</a:t>
            </a:fld>
            <a:endParaRPr lang="en-US" altLang="zh-CN"/>
          </a:p>
        </p:txBody>
      </p:sp>
      <p:sp>
        <p:nvSpPr>
          <p:cNvPr id="13319" name="Rectangle 7"/>
          <p:cNvSpPr>
            <a:spLocks noGrp="1" noChangeArrowheads="1"/>
          </p:cNvSpPr>
          <p:nvPr>
            <p:ph type="ftr" sz="quarter" idx="3"/>
          </p:nvPr>
        </p:nvSpPr>
        <p:spPr bwMode="white">
          <a:xfrm>
            <a:off x="7721600" y="6572250"/>
            <a:ext cx="3860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r>
              <a:rPr lang="zh-CN" altLang="en-US"/>
              <a:t>南京邮电大学</a:t>
            </a:r>
          </a:p>
        </p:txBody>
      </p:sp>
      <p:sp>
        <p:nvSpPr>
          <p:cNvPr id="13320" name="Rectangle 8"/>
          <p:cNvSpPr>
            <a:spLocks noGrp="1" noChangeArrowheads="1"/>
          </p:cNvSpPr>
          <p:nvPr>
            <p:ph type="sldNum" sz="quarter" idx="4"/>
          </p:nvPr>
        </p:nvSpPr>
        <p:spPr bwMode="white">
          <a:xfrm>
            <a:off x="5283200" y="6553200"/>
            <a:ext cx="1016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1CE8A67-B29F-497B-93C3-4FDD4A30454A}" type="slidenum">
              <a:rPr lang="en-US" altLang="zh-CN"/>
              <a:pPr/>
              <a:t>‹#›</a:t>
            </a:fld>
            <a:endParaRPr lang="en-US" altLang="zh-CN"/>
          </a:p>
        </p:txBody>
      </p:sp>
      <p:sp>
        <p:nvSpPr>
          <p:cNvPr id="13321" name="Rectangle 9"/>
          <p:cNvSpPr>
            <a:spLocks noGrp="1" noChangeArrowheads="1"/>
          </p:cNvSpPr>
          <p:nvPr>
            <p:ph type="title"/>
          </p:nvPr>
        </p:nvSpPr>
        <p:spPr bwMode="black">
          <a:xfrm>
            <a:off x="609600" y="303214"/>
            <a:ext cx="11074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dk2" tx1="lt1" bg2="dk1" tx2="lt2" accent1="accent1" accent2="accent2" accent3="accent3" accent4="accent4" accent5="accent5" accent6="accent6" hlink="hlink" folHlink="folHlink"/>
  <p:sldLayoutIdLst>
    <p:sldLayoutId id="2147483933"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hf hdr="0" ftr="0"/>
  <p:txStyles>
    <p:titleStyle>
      <a:lvl1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b="1">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12192000" cy="1943100"/>
            <a:chOff x="0" y="0"/>
            <a:chExt cx="5760" cy="1224"/>
          </a:xfrm>
        </p:grpSpPr>
        <p:pic>
          <p:nvPicPr>
            <p:cNvPr id="4107" name="Picture 3" descr="4_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4" descr="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5" descr="1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12192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4100" name="Picture 7" descr="artplus_nature_naturalcity38_g"/>
          <p:cNvPicPr>
            <a:picLocks noChangeAspect="1" noChangeArrowheads="1"/>
          </p:cNvPicPr>
          <p:nvPr/>
        </p:nvPicPr>
        <p:blipFill>
          <a:blip r:embed="rId18">
            <a:lum bright="12000" contrast="12000"/>
            <a:extLst>
              <a:ext uri="{28A0092B-C50C-407E-A947-70E740481C1C}">
                <a14:useLocalDpi xmlns:a14="http://schemas.microsoft.com/office/drawing/2010/main" val="0"/>
              </a:ext>
            </a:extLst>
          </a:blip>
          <a:srcRect r="31580"/>
          <a:stretch>
            <a:fillRect/>
          </a:stretch>
        </p:blipFill>
        <p:spPr bwMode="auto">
          <a:xfrm>
            <a:off x="10058400" y="5322888"/>
            <a:ext cx="21336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5486400" y="65373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92EF369E-E25C-4E48-B052-C4BD73D3B970}" type="datetime1">
              <a:rPr lang="zh-CN" altLang="en-US"/>
              <a:pPr>
                <a:defRPr/>
              </a:pPr>
              <a:t>2024/5/6</a:t>
            </a:fld>
            <a:r>
              <a:rPr lang="en-US" altLang="zh-CN"/>
              <a:t>www.themegallery.com</a:t>
            </a:r>
          </a:p>
        </p:txBody>
      </p:sp>
      <p:sp>
        <p:nvSpPr>
          <p:cNvPr id="4102" name="Rectangle 9"/>
          <p:cNvSpPr>
            <a:spLocks noGrp="1" noChangeArrowheads="1"/>
          </p:cNvSpPr>
          <p:nvPr>
            <p:ph type="body" idx="1"/>
          </p:nvPr>
        </p:nvSpPr>
        <p:spPr bwMode="gray">
          <a:xfrm>
            <a:off x="406400" y="1219200"/>
            <a:ext cx="11176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406400" y="6537326"/>
            <a:ext cx="711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anose="020B0604030504040204" pitchFamily="34" charset="0"/>
              </a:defRPr>
            </a:lvl1pPr>
          </a:lstStyle>
          <a:p>
            <a:fld id="{E11F2933-7BAF-474B-BA83-D4FFF2663BE4}" type="slidenum">
              <a:rPr lang="en-US" altLang="zh-CN"/>
              <a:pPr/>
              <a:t>‹#›</a:t>
            </a:fld>
            <a:endParaRPr lang="en-US" altLang="zh-CN"/>
          </a:p>
        </p:txBody>
      </p:sp>
      <p:sp>
        <p:nvSpPr>
          <p:cNvPr id="4104" name="Line 11"/>
          <p:cNvSpPr>
            <a:spLocks noChangeShapeType="1"/>
          </p:cNvSpPr>
          <p:nvPr/>
        </p:nvSpPr>
        <p:spPr bwMode="white">
          <a:xfrm>
            <a:off x="12700" y="5967413"/>
            <a:ext cx="85513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 name="Rectangle 12"/>
          <p:cNvSpPr>
            <a:spLocks noGrp="1" noChangeArrowheads="1"/>
          </p:cNvSpPr>
          <p:nvPr>
            <p:ph type="title"/>
          </p:nvPr>
        </p:nvSpPr>
        <p:spPr bwMode="gray">
          <a:xfrm>
            <a:off x="1117600" y="350838"/>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1219200" y="6537326"/>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latin typeface="Arial" pitchFamily="34" charset="0"/>
                <a:ea typeface="宋体" pitchFamily="2" charset="-122"/>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8.emf"/><Relationship Id="rId2" Type="http://schemas.openxmlformats.org/officeDocument/2006/relationships/slideLayout" Target="../slideLayouts/slideLayout35.xml"/><Relationship Id="rId1" Type="http://schemas.openxmlformats.org/officeDocument/2006/relationships/vmlDrawing" Target="../drawings/vmlDrawing4.vml"/><Relationship Id="rId6" Type="http://schemas.openxmlformats.org/officeDocument/2006/relationships/image" Target="../media/image15.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7.emf"/><Relationship Id="rId4" Type="http://schemas.openxmlformats.org/officeDocument/2006/relationships/image" Target="../media/image14.wmf"/><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4.bin"/><Relationship Id="rId18" Type="http://schemas.openxmlformats.org/officeDocument/2006/relationships/oleObject" Target="../embeddings/oleObject17.bin"/><Relationship Id="rId26" Type="http://schemas.openxmlformats.org/officeDocument/2006/relationships/image" Target="../media/image29.wmf"/><Relationship Id="rId3" Type="http://schemas.openxmlformats.org/officeDocument/2006/relationships/oleObject" Target="../embeddings/oleObject9.bin"/><Relationship Id="rId21" Type="http://schemas.openxmlformats.org/officeDocument/2006/relationships/image" Target="../media/image27.wmf"/><Relationship Id="rId7" Type="http://schemas.openxmlformats.org/officeDocument/2006/relationships/oleObject" Target="../embeddings/oleObject11.bin"/><Relationship Id="rId12" Type="http://schemas.openxmlformats.org/officeDocument/2006/relationships/image" Target="../media/image23.wmf"/><Relationship Id="rId17" Type="http://schemas.openxmlformats.org/officeDocument/2006/relationships/image" Target="../media/image25.wmf"/><Relationship Id="rId25" Type="http://schemas.openxmlformats.org/officeDocument/2006/relationships/oleObject" Target="../embeddings/oleObject21.bin"/><Relationship Id="rId2" Type="http://schemas.openxmlformats.org/officeDocument/2006/relationships/slideLayout" Target="../slideLayouts/slideLayout35.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13.bin"/><Relationship Id="rId24" Type="http://schemas.openxmlformats.org/officeDocument/2006/relationships/oleObject" Target="../embeddings/oleObject20.bin"/><Relationship Id="rId5" Type="http://schemas.openxmlformats.org/officeDocument/2006/relationships/oleObject" Target="../embeddings/oleObject10.bin"/><Relationship Id="rId15" Type="http://schemas.openxmlformats.org/officeDocument/2006/relationships/image" Target="../media/image24.wmf"/><Relationship Id="rId23" Type="http://schemas.openxmlformats.org/officeDocument/2006/relationships/image" Target="../media/image28.wmf"/><Relationship Id="rId28" Type="http://schemas.openxmlformats.org/officeDocument/2006/relationships/image" Target="../media/image30.wmf"/><Relationship Id="rId10" Type="http://schemas.openxmlformats.org/officeDocument/2006/relationships/image" Target="../media/image22.wmf"/><Relationship Id="rId19" Type="http://schemas.openxmlformats.org/officeDocument/2006/relationships/image" Target="../media/image26.wmf"/><Relationship Id="rId4" Type="http://schemas.openxmlformats.org/officeDocument/2006/relationships/image" Target="../media/image19.wmf"/><Relationship Id="rId9" Type="http://schemas.openxmlformats.org/officeDocument/2006/relationships/oleObject" Target="../embeddings/oleObject12.bin"/><Relationship Id="rId14" Type="http://schemas.openxmlformats.org/officeDocument/2006/relationships/oleObject" Target="../embeddings/oleObject15.bin"/><Relationship Id="rId22" Type="http://schemas.openxmlformats.org/officeDocument/2006/relationships/oleObject" Target="../embeddings/oleObject19.bin"/><Relationship Id="rId27"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28.bin"/><Relationship Id="rId18" Type="http://schemas.openxmlformats.org/officeDocument/2006/relationships/oleObject" Target="../embeddings/oleObject32.bin"/><Relationship Id="rId26" Type="http://schemas.openxmlformats.org/officeDocument/2006/relationships/image" Target="../media/image39.wmf"/><Relationship Id="rId3" Type="http://schemas.openxmlformats.org/officeDocument/2006/relationships/oleObject" Target="../embeddings/oleObject23.bin"/><Relationship Id="rId21" Type="http://schemas.openxmlformats.org/officeDocument/2006/relationships/image" Target="../media/image37.wmf"/><Relationship Id="rId7" Type="http://schemas.openxmlformats.org/officeDocument/2006/relationships/oleObject" Target="../embeddings/oleObject25.bin"/><Relationship Id="rId12" Type="http://schemas.openxmlformats.org/officeDocument/2006/relationships/image" Target="../media/image34.wmf"/><Relationship Id="rId17" Type="http://schemas.openxmlformats.org/officeDocument/2006/relationships/oleObject" Target="../embeddings/oleObject31.bin"/><Relationship Id="rId25" Type="http://schemas.openxmlformats.org/officeDocument/2006/relationships/oleObject" Target="../embeddings/oleObject36.bin"/><Relationship Id="rId2" Type="http://schemas.openxmlformats.org/officeDocument/2006/relationships/slideLayout" Target="../slideLayouts/slideLayout35.xml"/><Relationship Id="rId16" Type="http://schemas.openxmlformats.org/officeDocument/2006/relationships/oleObject" Target="../embeddings/oleObject30.bin"/><Relationship Id="rId20" Type="http://schemas.openxmlformats.org/officeDocument/2006/relationships/oleObject" Target="../embeddings/oleObject33.bin"/><Relationship Id="rId29" Type="http://schemas.openxmlformats.org/officeDocument/2006/relationships/oleObject" Target="../embeddings/oleObject38.bin"/><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oleObject" Target="../embeddings/oleObject27.bin"/><Relationship Id="rId24" Type="http://schemas.openxmlformats.org/officeDocument/2006/relationships/image" Target="../media/image38.w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5.bin"/><Relationship Id="rId28" Type="http://schemas.openxmlformats.org/officeDocument/2006/relationships/image" Target="../media/image40.wmf"/><Relationship Id="rId10" Type="http://schemas.openxmlformats.org/officeDocument/2006/relationships/image" Target="../media/image26.wmf"/><Relationship Id="rId19" Type="http://schemas.openxmlformats.org/officeDocument/2006/relationships/image" Target="../media/image36.wmf"/><Relationship Id="rId4" Type="http://schemas.openxmlformats.org/officeDocument/2006/relationships/image" Target="../media/image31.wmf"/><Relationship Id="rId9" Type="http://schemas.openxmlformats.org/officeDocument/2006/relationships/oleObject" Target="../embeddings/oleObject26.bin"/><Relationship Id="rId14" Type="http://schemas.openxmlformats.org/officeDocument/2006/relationships/image" Target="../media/image35.wmf"/><Relationship Id="rId22" Type="http://schemas.openxmlformats.org/officeDocument/2006/relationships/oleObject" Target="../embeddings/oleObject34.bin"/><Relationship Id="rId27" Type="http://schemas.openxmlformats.org/officeDocument/2006/relationships/oleObject" Target="../embeddings/oleObject37.bin"/><Relationship Id="rId30" Type="http://schemas.openxmlformats.org/officeDocument/2006/relationships/image" Target="../media/image41.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9.xml"/><Relationship Id="rId7" Type="http://schemas.openxmlformats.org/officeDocument/2006/relationships/image" Target="../media/image43.wmf"/><Relationship Id="rId2" Type="http://schemas.openxmlformats.org/officeDocument/2006/relationships/slideLayout" Target="../slideLayouts/slideLayout35.xml"/><Relationship Id="rId1" Type="http://schemas.openxmlformats.org/officeDocument/2006/relationships/vmlDrawing" Target="../drawings/vmlDrawing7.vml"/><Relationship Id="rId6" Type="http://schemas.openxmlformats.org/officeDocument/2006/relationships/oleObject" Target="../embeddings/oleObject40.bin"/><Relationship Id="rId5" Type="http://schemas.openxmlformats.org/officeDocument/2006/relationships/image" Target="../media/image42.wmf"/><Relationship Id="rId4" Type="http://schemas.openxmlformats.org/officeDocument/2006/relationships/oleObject" Target="../embeddings/oleObject39.bin"/><Relationship Id="rId9" Type="http://schemas.openxmlformats.org/officeDocument/2006/relationships/image" Target="../media/image44.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49.emf"/><Relationship Id="rId3" Type="http://schemas.openxmlformats.org/officeDocument/2006/relationships/notesSlide" Target="../notesSlides/notesSlide10.xml"/><Relationship Id="rId7" Type="http://schemas.openxmlformats.org/officeDocument/2006/relationships/image" Target="../media/image46.emf"/><Relationship Id="rId12" Type="http://schemas.openxmlformats.org/officeDocument/2006/relationships/oleObject" Target="../embeddings/oleObject46.bin"/><Relationship Id="rId2" Type="http://schemas.openxmlformats.org/officeDocument/2006/relationships/slideLayout" Target="../slideLayouts/slideLayout35.xml"/><Relationship Id="rId1" Type="http://schemas.openxmlformats.org/officeDocument/2006/relationships/vmlDrawing" Target="../drawings/vmlDrawing8.vml"/><Relationship Id="rId6" Type="http://schemas.openxmlformats.org/officeDocument/2006/relationships/oleObject" Target="../embeddings/oleObject43.bin"/><Relationship Id="rId11" Type="http://schemas.openxmlformats.org/officeDocument/2006/relationships/image" Target="../media/image48.emf"/><Relationship Id="rId5" Type="http://schemas.openxmlformats.org/officeDocument/2006/relationships/image" Target="../media/image45.emf"/><Relationship Id="rId15" Type="http://schemas.openxmlformats.org/officeDocument/2006/relationships/image" Target="../media/image50.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47.emf"/><Relationship Id="rId14" Type="http://schemas.openxmlformats.org/officeDocument/2006/relationships/oleObject" Target="../embeddings/Microsoft_Visio_2003-2010_Drawing.vsd"/></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55.wmf"/><Relationship Id="rId3" Type="http://schemas.openxmlformats.org/officeDocument/2006/relationships/notesSlide" Target="../notesSlides/notesSlide12.xml"/><Relationship Id="rId7" Type="http://schemas.openxmlformats.org/officeDocument/2006/relationships/image" Target="../media/image52.wmf"/><Relationship Id="rId12" Type="http://schemas.openxmlformats.org/officeDocument/2006/relationships/oleObject" Target="../embeddings/oleObject51.bin"/><Relationship Id="rId17" Type="http://schemas.openxmlformats.org/officeDocument/2006/relationships/image" Target="../media/image57.wmf"/><Relationship Id="rId2" Type="http://schemas.openxmlformats.org/officeDocument/2006/relationships/slideLayout" Target="../slideLayouts/slideLayout35.xml"/><Relationship Id="rId16" Type="http://schemas.openxmlformats.org/officeDocument/2006/relationships/oleObject" Target="../embeddings/oleObject53.bin"/><Relationship Id="rId1" Type="http://schemas.openxmlformats.org/officeDocument/2006/relationships/vmlDrawing" Target="../drawings/vmlDrawing9.vml"/><Relationship Id="rId6" Type="http://schemas.openxmlformats.org/officeDocument/2006/relationships/oleObject" Target="../embeddings/oleObject48.bin"/><Relationship Id="rId11" Type="http://schemas.openxmlformats.org/officeDocument/2006/relationships/image" Target="../media/image54.emf"/><Relationship Id="rId5" Type="http://schemas.openxmlformats.org/officeDocument/2006/relationships/image" Target="../media/image51.wmf"/><Relationship Id="rId15" Type="http://schemas.openxmlformats.org/officeDocument/2006/relationships/image" Target="../media/image56.e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53.wmf"/><Relationship Id="rId14" Type="http://schemas.openxmlformats.org/officeDocument/2006/relationships/oleObject" Target="../embeddings/oleObject5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62.wmf"/><Relationship Id="rId18" Type="http://schemas.openxmlformats.org/officeDocument/2006/relationships/oleObject" Target="../embeddings/oleObject61.bin"/><Relationship Id="rId3" Type="http://schemas.openxmlformats.org/officeDocument/2006/relationships/notesSlide" Target="../notesSlides/notesSlide13.xml"/><Relationship Id="rId7" Type="http://schemas.openxmlformats.org/officeDocument/2006/relationships/image" Target="../media/image59.wmf"/><Relationship Id="rId12" Type="http://schemas.openxmlformats.org/officeDocument/2006/relationships/oleObject" Target="../embeddings/oleObject58.bin"/><Relationship Id="rId17" Type="http://schemas.openxmlformats.org/officeDocument/2006/relationships/image" Target="../media/image64.wmf"/><Relationship Id="rId2" Type="http://schemas.openxmlformats.org/officeDocument/2006/relationships/slideLayout" Target="../slideLayouts/slideLayout35.xml"/><Relationship Id="rId16" Type="http://schemas.openxmlformats.org/officeDocument/2006/relationships/oleObject" Target="../embeddings/oleObject60.bin"/><Relationship Id="rId20" Type="http://schemas.openxmlformats.org/officeDocument/2006/relationships/image" Target="../media/image66.png"/><Relationship Id="rId1" Type="http://schemas.openxmlformats.org/officeDocument/2006/relationships/vmlDrawing" Target="../drawings/vmlDrawing10.vml"/><Relationship Id="rId6" Type="http://schemas.openxmlformats.org/officeDocument/2006/relationships/oleObject" Target="../embeddings/oleObject55.bin"/><Relationship Id="rId11" Type="http://schemas.openxmlformats.org/officeDocument/2006/relationships/image" Target="../media/image61.wmf"/><Relationship Id="rId5" Type="http://schemas.openxmlformats.org/officeDocument/2006/relationships/image" Target="../media/image58.wmf"/><Relationship Id="rId15" Type="http://schemas.openxmlformats.org/officeDocument/2006/relationships/image" Target="../media/image63.wmf"/><Relationship Id="rId10" Type="http://schemas.openxmlformats.org/officeDocument/2006/relationships/oleObject" Target="../embeddings/oleObject57.bin"/><Relationship Id="rId19" Type="http://schemas.openxmlformats.org/officeDocument/2006/relationships/image" Target="../media/image65.wmf"/><Relationship Id="rId4" Type="http://schemas.openxmlformats.org/officeDocument/2006/relationships/oleObject" Target="../embeddings/oleObject54.bin"/><Relationship Id="rId9" Type="http://schemas.openxmlformats.org/officeDocument/2006/relationships/image" Target="../media/image60.wmf"/><Relationship Id="rId14" Type="http://schemas.openxmlformats.org/officeDocument/2006/relationships/oleObject" Target="../embeddings/oleObject59.bin"/></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5.xml"/><Relationship Id="rId1" Type="http://schemas.openxmlformats.org/officeDocument/2006/relationships/vmlDrawing" Target="../drawings/vmlDrawing11.v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oleObject" Target="../embeddings/oleObject62.bin"/></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75.png"/><Relationship Id="rId7" Type="http://schemas.openxmlformats.org/officeDocument/2006/relationships/image" Target="../media/image72.wmf"/><Relationship Id="rId2" Type="http://schemas.openxmlformats.org/officeDocument/2006/relationships/slideLayout" Target="../slideLayouts/slideLayout35.xml"/><Relationship Id="rId1" Type="http://schemas.openxmlformats.org/officeDocument/2006/relationships/vmlDrawing" Target="../drawings/vmlDrawing12.vml"/><Relationship Id="rId6" Type="http://schemas.openxmlformats.org/officeDocument/2006/relationships/oleObject" Target="../embeddings/oleObject64.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73.wmf"/></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8.jpeg"/><Relationship Id="rId7" Type="http://schemas.openxmlformats.org/officeDocument/2006/relationships/image" Target="../media/image77.wmf"/><Relationship Id="rId2" Type="http://schemas.openxmlformats.org/officeDocument/2006/relationships/slideLayout" Target="../slideLayouts/slideLayout35.xml"/><Relationship Id="rId1" Type="http://schemas.openxmlformats.org/officeDocument/2006/relationships/vmlDrawing" Target="../drawings/vmlDrawing13.vml"/><Relationship Id="rId6" Type="http://schemas.openxmlformats.org/officeDocument/2006/relationships/oleObject" Target="../embeddings/oleObject68.bin"/><Relationship Id="rId5" Type="http://schemas.openxmlformats.org/officeDocument/2006/relationships/image" Target="../media/image76.wmf"/><Relationship Id="rId4" Type="http://schemas.openxmlformats.org/officeDocument/2006/relationships/oleObject" Target="../embeddings/oleObject67.bin"/><Relationship Id="rId9"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35.xml"/><Relationship Id="rId1" Type="http://schemas.openxmlformats.org/officeDocument/2006/relationships/vmlDrawing" Target="../drawings/vmlDrawing14.vml"/><Relationship Id="rId6" Type="http://schemas.openxmlformats.org/officeDocument/2006/relationships/image" Target="../media/image82.emf"/><Relationship Id="rId5" Type="http://schemas.openxmlformats.org/officeDocument/2006/relationships/oleObject" Target="../embeddings/oleObject70.bin"/><Relationship Id="rId4" Type="http://schemas.openxmlformats.org/officeDocument/2006/relationships/image" Target="../media/image8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35.xml"/><Relationship Id="rId1" Type="http://schemas.openxmlformats.org/officeDocument/2006/relationships/vmlDrawing" Target="../drawings/vmlDrawing15.vml"/><Relationship Id="rId4" Type="http://schemas.openxmlformats.org/officeDocument/2006/relationships/image" Target="../media/image83.wmf"/></Relationships>
</file>

<file path=ppt/slides/_rels/slide27.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5.wmf"/><Relationship Id="rId2" Type="http://schemas.openxmlformats.org/officeDocument/2006/relationships/slideLayout" Target="../slideLayouts/slideLayout35.xml"/><Relationship Id="rId1" Type="http://schemas.openxmlformats.org/officeDocument/2006/relationships/vmlDrawing" Target="../drawings/vmlDrawing16.vml"/><Relationship Id="rId6" Type="http://schemas.openxmlformats.org/officeDocument/2006/relationships/oleObject" Target="../embeddings/oleObject73.bin"/><Relationship Id="rId5" Type="http://schemas.openxmlformats.org/officeDocument/2006/relationships/image" Target="../media/image84.wmf"/><Relationship Id="rId4" Type="http://schemas.openxmlformats.org/officeDocument/2006/relationships/oleObject" Target="../embeddings/oleObject72.bin"/></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91.wmf"/><Relationship Id="rId2" Type="http://schemas.openxmlformats.org/officeDocument/2006/relationships/slideLayout" Target="../slideLayouts/slideLayout35.xml"/><Relationship Id="rId16" Type="http://schemas.openxmlformats.org/officeDocument/2006/relationships/image" Target="../media/image93.wmf"/><Relationship Id="rId1" Type="http://schemas.openxmlformats.org/officeDocument/2006/relationships/vmlDrawing" Target="../drawings/vmlDrawing17.vml"/><Relationship Id="rId6" Type="http://schemas.openxmlformats.org/officeDocument/2006/relationships/image" Target="../media/image88.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77.bin"/><Relationship Id="rId14" Type="http://schemas.openxmlformats.org/officeDocument/2006/relationships/image" Target="../media/image9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98.wmf"/><Relationship Id="rId2" Type="http://schemas.openxmlformats.org/officeDocument/2006/relationships/slideLayout" Target="../slideLayouts/slideLayout35.xml"/><Relationship Id="rId1" Type="http://schemas.openxmlformats.org/officeDocument/2006/relationships/vmlDrawing" Target="../drawings/vmlDrawing18.vml"/><Relationship Id="rId6" Type="http://schemas.openxmlformats.org/officeDocument/2006/relationships/image" Target="../media/image95.w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84.bin"/></Relationships>
</file>

<file path=ppt/slides/_rels/slide31.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35.xml"/><Relationship Id="rId1" Type="http://schemas.openxmlformats.org/officeDocument/2006/relationships/vmlDrawing" Target="../drawings/vmlDrawing19.vml"/><Relationship Id="rId6" Type="http://schemas.openxmlformats.org/officeDocument/2006/relationships/image" Target="../media/image100.wmf"/><Relationship Id="rId5" Type="http://schemas.openxmlformats.org/officeDocument/2006/relationships/oleObject" Target="../embeddings/oleObject87.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89.bin"/></Relationships>
</file>

<file path=ppt/slides/_rels/slide32.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95.bin"/><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07.wmf"/><Relationship Id="rId2" Type="http://schemas.openxmlformats.org/officeDocument/2006/relationships/slideLayout" Target="../slideLayouts/slideLayout35.xml"/><Relationship Id="rId16" Type="http://schemas.openxmlformats.org/officeDocument/2006/relationships/image" Target="../media/image109.wmf"/><Relationship Id="rId1" Type="http://schemas.openxmlformats.org/officeDocument/2006/relationships/vmlDrawing" Target="../drawings/vmlDrawing20.vml"/><Relationship Id="rId6" Type="http://schemas.openxmlformats.org/officeDocument/2006/relationships/image" Target="../media/image104.wmf"/><Relationship Id="rId11" Type="http://schemas.openxmlformats.org/officeDocument/2006/relationships/oleObject" Target="../embeddings/oleObject94.bin"/><Relationship Id="rId5" Type="http://schemas.openxmlformats.org/officeDocument/2006/relationships/oleObject" Target="../embeddings/oleObject91.bin"/><Relationship Id="rId15" Type="http://schemas.openxmlformats.org/officeDocument/2006/relationships/oleObject" Target="../embeddings/oleObject96.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93.bin"/><Relationship Id="rId14" Type="http://schemas.openxmlformats.org/officeDocument/2006/relationships/image" Target="../media/image108.wmf"/></Relationships>
</file>

<file path=ppt/slides/_rels/slide33.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35.xml"/><Relationship Id="rId1" Type="http://schemas.openxmlformats.org/officeDocument/2006/relationships/vmlDrawing" Target="../drawings/vmlDrawing21.vml"/><Relationship Id="rId6" Type="http://schemas.openxmlformats.org/officeDocument/2006/relationships/image" Target="../media/image111.wmf"/><Relationship Id="rId5" Type="http://schemas.openxmlformats.org/officeDocument/2006/relationships/oleObject" Target="../embeddings/oleObject98.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10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15.wmf"/><Relationship Id="rId2" Type="http://schemas.openxmlformats.org/officeDocument/2006/relationships/slideLayout" Target="../slideLayouts/slideLayout35.xml"/><Relationship Id="rId1" Type="http://schemas.openxmlformats.org/officeDocument/2006/relationships/vmlDrawing" Target="../drawings/vmlDrawing22.vml"/><Relationship Id="rId6" Type="http://schemas.openxmlformats.org/officeDocument/2006/relationships/oleObject" Target="../embeddings/oleObject102.bin"/><Relationship Id="rId5" Type="http://schemas.openxmlformats.org/officeDocument/2006/relationships/image" Target="../media/image114.wmf"/><Relationship Id="rId4" Type="http://schemas.openxmlformats.org/officeDocument/2006/relationships/oleObject" Target="../embeddings/oleObject101.bin"/></Relationships>
</file>

<file path=ppt/slides/_rels/slide35.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image" Target="../media/image119.emf"/><Relationship Id="rId18" Type="http://schemas.openxmlformats.org/officeDocument/2006/relationships/image" Target="../media/image121.wmf"/><Relationship Id="rId3" Type="http://schemas.openxmlformats.org/officeDocument/2006/relationships/notesSlide" Target="../notesSlides/notesSlide15.xml"/><Relationship Id="rId21" Type="http://schemas.openxmlformats.org/officeDocument/2006/relationships/oleObject" Target="../embeddings/oleObject113.bin"/><Relationship Id="rId7" Type="http://schemas.openxmlformats.org/officeDocument/2006/relationships/oleObject" Target="../embeddings/oleObject104.bin"/><Relationship Id="rId12" Type="http://schemas.openxmlformats.org/officeDocument/2006/relationships/oleObject" Target="../embeddings/oleObject107.bin"/><Relationship Id="rId17" Type="http://schemas.openxmlformats.org/officeDocument/2006/relationships/oleObject" Target="../embeddings/oleObject110.bin"/><Relationship Id="rId2" Type="http://schemas.openxmlformats.org/officeDocument/2006/relationships/slideLayout" Target="../slideLayouts/slideLayout35.xml"/><Relationship Id="rId16" Type="http://schemas.openxmlformats.org/officeDocument/2006/relationships/oleObject" Target="../embeddings/oleObject109.bin"/><Relationship Id="rId20" Type="http://schemas.openxmlformats.org/officeDocument/2006/relationships/oleObject" Target="../embeddings/oleObject112.bin"/><Relationship Id="rId1" Type="http://schemas.openxmlformats.org/officeDocument/2006/relationships/vmlDrawing" Target="../drawings/vmlDrawing23.vml"/><Relationship Id="rId6" Type="http://schemas.openxmlformats.org/officeDocument/2006/relationships/image" Target="../media/image116.wmf"/><Relationship Id="rId11" Type="http://schemas.openxmlformats.org/officeDocument/2006/relationships/image" Target="../media/image118.emf"/><Relationship Id="rId5" Type="http://schemas.openxmlformats.org/officeDocument/2006/relationships/oleObject" Target="../embeddings/oleObject103.bin"/><Relationship Id="rId15" Type="http://schemas.openxmlformats.org/officeDocument/2006/relationships/image" Target="../media/image120.wmf"/><Relationship Id="rId23" Type="http://schemas.openxmlformats.org/officeDocument/2006/relationships/image" Target="../media/image122.emf"/><Relationship Id="rId10" Type="http://schemas.openxmlformats.org/officeDocument/2006/relationships/oleObject" Target="../embeddings/oleObject106.bin"/><Relationship Id="rId19" Type="http://schemas.openxmlformats.org/officeDocument/2006/relationships/oleObject" Target="../embeddings/oleObject111.bin"/><Relationship Id="rId4" Type="http://schemas.openxmlformats.org/officeDocument/2006/relationships/image" Target="../media/image123.png"/><Relationship Id="rId9" Type="http://schemas.openxmlformats.org/officeDocument/2006/relationships/oleObject" Target="../embeddings/oleObject105.bin"/><Relationship Id="rId14" Type="http://schemas.openxmlformats.org/officeDocument/2006/relationships/oleObject" Target="../embeddings/oleObject108.bin"/><Relationship Id="rId22" Type="http://schemas.openxmlformats.org/officeDocument/2006/relationships/oleObject" Target="../embeddings/oleObject11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25.emf"/><Relationship Id="rId2" Type="http://schemas.openxmlformats.org/officeDocument/2006/relationships/slideLayout" Target="../slideLayouts/slideLayout35.xml"/><Relationship Id="rId1" Type="http://schemas.openxmlformats.org/officeDocument/2006/relationships/vmlDrawing" Target="../drawings/vmlDrawing24.vml"/><Relationship Id="rId6" Type="http://schemas.openxmlformats.org/officeDocument/2006/relationships/oleObject" Target="../embeddings/oleObject116.bin"/><Relationship Id="rId5" Type="http://schemas.openxmlformats.org/officeDocument/2006/relationships/image" Target="../media/image124.wmf"/><Relationship Id="rId4" Type="http://schemas.openxmlformats.org/officeDocument/2006/relationships/oleObject" Target="../embeddings/oleObject115.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30.wmf"/><Relationship Id="rId3" Type="http://schemas.openxmlformats.org/officeDocument/2006/relationships/notesSlide" Target="../notesSlides/notesSlide18.xml"/><Relationship Id="rId7" Type="http://schemas.openxmlformats.org/officeDocument/2006/relationships/image" Target="../media/image127.wmf"/><Relationship Id="rId12" Type="http://schemas.openxmlformats.org/officeDocument/2006/relationships/oleObject" Target="../embeddings/oleObject120.bin"/><Relationship Id="rId2" Type="http://schemas.openxmlformats.org/officeDocument/2006/relationships/slideLayout" Target="../slideLayouts/slideLayout35.xml"/><Relationship Id="rId1" Type="http://schemas.openxmlformats.org/officeDocument/2006/relationships/vmlDrawing" Target="../drawings/vmlDrawing25.vml"/><Relationship Id="rId6" Type="http://schemas.openxmlformats.org/officeDocument/2006/relationships/oleObject" Target="../embeddings/oleObject117.bin"/><Relationship Id="rId11" Type="http://schemas.openxmlformats.org/officeDocument/2006/relationships/image" Target="../media/image129.wmf"/><Relationship Id="rId5" Type="http://schemas.openxmlformats.org/officeDocument/2006/relationships/image" Target="../media/image126.emf"/><Relationship Id="rId10" Type="http://schemas.openxmlformats.org/officeDocument/2006/relationships/oleObject" Target="../embeddings/oleObject119.bin"/><Relationship Id="rId4" Type="http://schemas.openxmlformats.org/officeDocument/2006/relationships/oleObject" Target="../embeddings/Microsoft_Visio_2003-2010_Drawing1.vsd"/><Relationship Id="rId9" Type="http://schemas.openxmlformats.org/officeDocument/2006/relationships/image" Target="../media/image128.wmf"/></Relationships>
</file>

<file path=ppt/slides/_rels/slide39.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oleObject" Target="../embeddings/oleObject126.bin"/><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35.emf"/><Relationship Id="rId2" Type="http://schemas.openxmlformats.org/officeDocument/2006/relationships/slideLayout" Target="../slideLayouts/slideLayout35.xml"/><Relationship Id="rId16" Type="http://schemas.openxmlformats.org/officeDocument/2006/relationships/image" Target="../media/image137.emf"/><Relationship Id="rId1" Type="http://schemas.openxmlformats.org/officeDocument/2006/relationships/vmlDrawing" Target="../drawings/vmlDrawing26.vml"/><Relationship Id="rId6" Type="http://schemas.openxmlformats.org/officeDocument/2006/relationships/image" Target="../media/image132.emf"/><Relationship Id="rId11" Type="http://schemas.openxmlformats.org/officeDocument/2006/relationships/oleObject" Target="../embeddings/oleObject125.bin"/><Relationship Id="rId5" Type="http://schemas.openxmlformats.org/officeDocument/2006/relationships/oleObject" Target="../embeddings/oleObject122.bin"/><Relationship Id="rId15" Type="http://schemas.openxmlformats.org/officeDocument/2006/relationships/oleObject" Target="../embeddings/oleObject127.bin"/><Relationship Id="rId10" Type="http://schemas.openxmlformats.org/officeDocument/2006/relationships/image" Target="../media/image134.emf"/><Relationship Id="rId4" Type="http://schemas.openxmlformats.org/officeDocument/2006/relationships/image" Target="../media/image131.emf"/><Relationship Id="rId9" Type="http://schemas.openxmlformats.org/officeDocument/2006/relationships/oleObject" Target="../embeddings/oleObject124.bin"/><Relationship Id="rId14" Type="http://schemas.openxmlformats.org/officeDocument/2006/relationships/image" Target="../media/image13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5.xml"/><Relationship Id="rId1" Type="http://schemas.openxmlformats.org/officeDocument/2006/relationships/vmlDrawing" Target="../drawings/vmlDrawing27.vml"/><Relationship Id="rId5" Type="http://schemas.openxmlformats.org/officeDocument/2006/relationships/image" Target="../media/image138.emf"/><Relationship Id="rId4" Type="http://schemas.openxmlformats.org/officeDocument/2006/relationships/oleObject" Target="../embeddings/Microsoft_Visio_2003-2010_Drawing2.vsd"/></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40.emf"/><Relationship Id="rId2" Type="http://schemas.openxmlformats.org/officeDocument/2006/relationships/slideLayout" Target="../slideLayouts/slideLayout35.xml"/><Relationship Id="rId1" Type="http://schemas.openxmlformats.org/officeDocument/2006/relationships/vmlDrawing" Target="../drawings/vmlDrawing28.vml"/><Relationship Id="rId6" Type="http://schemas.openxmlformats.org/officeDocument/2006/relationships/oleObject" Target="../embeddings/oleObject129.bin"/><Relationship Id="rId5" Type="http://schemas.openxmlformats.org/officeDocument/2006/relationships/image" Target="../media/image139.emf"/><Relationship Id="rId4" Type="http://schemas.openxmlformats.org/officeDocument/2006/relationships/oleObject" Target="../embeddings/oleObject128.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5.xml"/><Relationship Id="rId1" Type="http://schemas.openxmlformats.org/officeDocument/2006/relationships/vmlDrawing" Target="../drawings/vmlDrawing29.vml"/><Relationship Id="rId5" Type="http://schemas.openxmlformats.org/officeDocument/2006/relationships/image" Target="../media/image141.emf"/><Relationship Id="rId4" Type="http://schemas.openxmlformats.org/officeDocument/2006/relationships/oleObject" Target="../embeddings/Microsoft_Visio_2003-2010_Drawing3.vsd"/></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23.xml"/><Relationship Id="rId7" Type="http://schemas.openxmlformats.org/officeDocument/2006/relationships/image" Target="../media/image143.emf"/><Relationship Id="rId2" Type="http://schemas.openxmlformats.org/officeDocument/2006/relationships/slideLayout" Target="../slideLayouts/slideLayout35.xml"/><Relationship Id="rId1" Type="http://schemas.openxmlformats.org/officeDocument/2006/relationships/vmlDrawing" Target="../drawings/vmlDrawing30.vml"/><Relationship Id="rId6" Type="http://schemas.openxmlformats.org/officeDocument/2006/relationships/oleObject" Target="../embeddings/oleObject130.bin"/><Relationship Id="rId5" Type="http://schemas.openxmlformats.org/officeDocument/2006/relationships/image" Target="../media/image142.emf"/><Relationship Id="rId10" Type="http://schemas.openxmlformats.org/officeDocument/2006/relationships/image" Target="../media/image145.png"/><Relationship Id="rId4" Type="http://schemas.openxmlformats.org/officeDocument/2006/relationships/oleObject" Target="../embeddings/Microsoft_Visio_2003-2010_Drawing4.vsd"/><Relationship Id="rId9" Type="http://schemas.openxmlformats.org/officeDocument/2006/relationships/image" Target="../media/image144.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xml"/><Relationship Id="rId1" Type="http://schemas.openxmlformats.org/officeDocument/2006/relationships/vmlDrawing" Target="../drawings/vmlDrawing31.vml"/><Relationship Id="rId5" Type="http://schemas.openxmlformats.org/officeDocument/2006/relationships/image" Target="../media/image146.wmf"/><Relationship Id="rId4" Type="http://schemas.openxmlformats.org/officeDocument/2006/relationships/oleObject" Target="../embeddings/Microsoft_Visio_2003-2010_Drawing5.vsd"/></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8" Type="http://schemas.openxmlformats.org/officeDocument/2006/relationships/package" Target="../embeddings/Microsoft_Word_Document.docx"/><Relationship Id="rId3" Type="http://schemas.openxmlformats.org/officeDocument/2006/relationships/notesSlide" Target="../notesSlides/notesSlide28.xml"/><Relationship Id="rId7" Type="http://schemas.openxmlformats.org/officeDocument/2006/relationships/image" Target="../media/image148.wmf"/><Relationship Id="rId2" Type="http://schemas.openxmlformats.org/officeDocument/2006/relationships/slideLayout" Target="../slideLayouts/slideLayout35.xml"/><Relationship Id="rId1" Type="http://schemas.openxmlformats.org/officeDocument/2006/relationships/vmlDrawing" Target="../drawings/vmlDrawing32.vml"/><Relationship Id="rId6" Type="http://schemas.openxmlformats.org/officeDocument/2006/relationships/oleObject" Target="../embeddings/Microsoft_Visio_2003-2010_Drawing6.vsd"/><Relationship Id="rId11" Type="http://schemas.openxmlformats.org/officeDocument/2006/relationships/image" Target="../media/image150.wmf"/><Relationship Id="rId5" Type="http://schemas.openxmlformats.org/officeDocument/2006/relationships/image" Target="../media/image147.emf"/><Relationship Id="rId10" Type="http://schemas.openxmlformats.org/officeDocument/2006/relationships/oleObject" Target="../embeddings/oleObject133.bin"/><Relationship Id="rId4" Type="http://schemas.openxmlformats.org/officeDocument/2006/relationships/oleObject" Target="../embeddings/oleObject132.bin"/><Relationship Id="rId9" Type="http://schemas.openxmlformats.org/officeDocument/2006/relationships/image" Target="../media/image149.e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notesSlide" Target="../notesSlides/notesSlide29.xml"/><Relationship Id="rId7" Type="http://schemas.openxmlformats.org/officeDocument/2006/relationships/image" Target="../media/image152.wmf"/><Relationship Id="rId2" Type="http://schemas.openxmlformats.org/officeDocument/2006/relationships/slideLayout" Target="../slideLayouts/slideLayout35.xml"/><Relationship Id="rId1" Type="http://schemas.openxmlformats.org/officeDocument/2006/relationships/vmlDrawing" Target="../drawings/vmlDrawing33.vml"/><Relationship Id="rId6" Type="http://schemas.openxmlformats.org/officeDocument/2006/relationships/oleObject" Target="../embeddings/oleObject135.bin"/><Relationship Id="rId5" Type="http://schemas.openxmlformats.org/officeDocument/2006/relationships/image" Target="../media/image151.wmf"/><Relationship Id="rId10" Type="http://schemas.openxmlformats.org/officeDocument/2006/relationships/oleObject" Target="../embeddings/oleObject137.bin"/><Relationship Id="rId4" Type="http://schemas.openxmlformats.org/officeDocument/2006/relationships/oleObject" Target="../embeddings/oleObject134.bin"/><Relationship Id="rId9" Type="http://schemas.openxmlformats.org/officeDocument/2006/relationships/image" Target="../media/image153.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55.emf"/><Relationship Id="rId2" Type="http://schemas.openxmlformats.org/officeDocument/2006/relationships/slideLayout" Target="../slideLayouts/slideLayout35.xml"/><Relationship Id="rId1" Type="http://schemas.openxmlformats.org/officeDocument/2006/relationships/vmlDrawing" Target="../drawings/vmlDrawing34.vml"/><Relationship Id="rId6" Type="http://schemas.openxmlformats.org/officeDocument/2006/relationships/oleObject" Target="../embeddings/oleObject138.bin"/><Relationship Id="rId5" Type="http://schemas.openxmlformats.org/officeDocument/2006/relationships/image" Target="../media/image154.emf"/><Relationship Id="rId4" Type="http://schemas.openxmlformats.org/officeDocument/2006/relationships/oleObject" Target="../embeddings/Microsoft_Visio_2003-2010_Drawing7.vsd"/></Relationships>
</file>

<file path=ppt/slides/_rels/slide56.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Microsoft_Visio_2003-2010_Drawing8.vsd"/><Relationship Id="rId7" Type="http://schemas.openxmlformats.org/officeDocument/2006/relationships/oleObject" Target="../embeddings/oleObject140.bin"/><Relationship Id="rId2" Type="http://schemas.openxmlformats.org/officeDocument/2006/relationships/slideLayout" Target="../slideLayouts/slideLayout35.xml"/><Relationship Id="rId1" Type="http://schemas.openxmlformats.org/officeDocument/2006/relationships/vmlDrawing" Target="../drawings/vmlDrawing35.vml"/><Relationship Id="rId6" Type="http://schemas.openxmlformats.org/officeDocument/2006/relationships/image" Target="../media/image157.wmf"/><Relationship Id="rId5" Type="http://schemas.openxmlformats.org/officeDocument/2006/relationships/oleObject" Target="../embeddings/oleObject139.bin"/><Relationship Id="rId10" Type="http://schemas.openxmlformats.org/officeDocument/2006/relationships/image" Target="../media/image159.emf"/><Relationship Id="rId4" Type="http://schemas.openxmlformats.org/officeDocument/2006/relationships/image" Target="../media/image156.emf"/><Relationship Id="rId9" Type="http://schemas.openxmlformats.org/officeDocument/2006/relationships/oleObject" Target="../embeddings/oleObject141.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35.xml"/><Relationship Id="rId1" Type="http://schemas.openxmlformats.org/officeDocument/2006/relationships/vmlDrawing" Target="../drawings/vmlDrawing36.vml"/><Relationship Id="rId6" Type="http://schemas.openxmlformats.org/officeDocument/2006/relationships/image" Target="../media/image161.wmf"/><Relationship Id="rId5" Type="http://schemas.openxmlformats.org/officeDocument/2006/relationships/oleObject" Target="../embeddings/oleObject143.bin"/><Relationship Id="rId4" Type="http://schemas.openxmlformats.org/officeDocument/2006/relationships/image" Target="../media/image16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Microsoft_Visio_2003-2010_Drawing9.vsd"/><Relationship Id="rId2" Type="http://schemas.openxmlformats.org/officeDocument/2006/relationships/slideLayout" Target="../slideLayouts/slideLayout35.xml"/><Relationship Id="rId1" Type="http://schemas.openxmlformats.org/officeDocument/2006/relationships/vmlDrawing" Target="../drawings/vmlDrawing37.vml"/><Relationship Id="rId4" Type="http://schemas.openxmlformats.org/officeDocument/2006/relationships/image" Target="../media/image163.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50.bin"/><Relationship Id="rId18" Type="http://schemas.openxmlformats.org/officeDocument/2006/relationships/image" Target="../media/image171.wmf"/><Relationship Id="rId26" Type="http://schemas.openxmlformats.org/officeDocument/2006/relationships/image" Target="../media/image175.wmf"/><Relationship Id="rId3" Type="http://schemas.openxmlformats.org/officeDocument/2006/relationships/oleObject" Target="../embeddings/oleObject145.bin"/><Relationship Id="rId21" Type="http://schemas.openxmlformats.org/officeDocument/2006/relationships/oleObject" Target="../embeddings/oleObject154.bin"/><Relationship Id="rId7" Type="http://schemas.openxmlformats.org/officeDocument/2006/relationships/oleObject" Target="../embeddings/oleObject147.bin"/><Relationship Id="rId12" Type="http://schemas.openxmlformats.org/officeDocument/2006/relationships/image" Target="../media/image168.wmf"/><Relationship Id="rId17" Type="http://schemas.openxmlformats.org/officeDocument/2006/relationships/oleObject" Target="../embeddings/oleObject152.bin"/><Relationship Id="rId25" Type="http://schemas.openxmlformats.org/officeDocument/2006/relationships/oleObject" Target="../embeddings/oleObject156.bin"/><Relationship Id="rId2" Type="http://schemas.openxmlformats.org/officeDocument/2006/relationships/slideLayout" Target="../slideLayouts/slideLayout35.xml"/><Relationship Id="rId16" Type="http://schemas.openxmlformats.org/officeDocument/2006/relationships/image" Target="../media/image170.wmf"/><Relationship Id="rId20" Type="http://schemas.openxmlformats.org/officeDocument/2006/relationships/image" Target="../media/image172.wmf"/><Relationship Id="rId29" Type="http://schemas.openxmlformats.org/officeDocument/2006/relationships/oleObject" Target="../embeddings/oleObject158.bin"/><Relationship Id="rId1" Type="http://schemas.openxmlformats.org/officeDocument/2006/relationships/vmlDrawing" Target="../drawings/vmlDrawing38.vml"/><Relationship Id="rId6" Type="http://schemas.openxmlformats.org/officeDocument/2006/relationships/image" Target="../media/image165.wmf"/><Relationship Id="rId11" Type="http://schemas.openxmlformats.org/officeDocument/2006/relationships/oleObject" Target="../embeddings/oleObject149.bin"/><Relationship Id="rId24" Type="http://schemas.openxmlformats.org/officeDocument/2006/relationships/image" Target="../media/image174.wmf"/><Relationship Id="rId32" Type="http://schemas.openxmlformats.org/officeDocument/2006/relationships/image" Target="../media/image178.wmf"/><Relationship Id="rId5" Type="http://schemas.openxmlformats.org/officeDocument/2006/relationships/oleObject" Target="../embeddings/oleObject146.bin"/><Relationship Id="rId15" Type="http://schemas.openxmlformats.org/officeDocument/2006/relationships/oleObject" Target="../embeddings/oleObject151.bin"/><Relationship Id="rId23" Type="http://schemas.openxmlformats.org/officeDocument/2006/relationships/oleObject" Target="../embeddings/oleObject155.bin"/><Relationship Id="rId28" Type="http://schemas.openxmlformats.org/officeDocument/2006/relationships/image" Target="../media/image176.wmf"/><Relationship Id="rId10" Type="http://schemas.openxmlformats.org/officeDocument/2006/relationships/image" Target="../media/image167.wmf"/><Relationship Id="rId19" Type="http://schemas.openxmlformats.org/officeDocument/2006/relationships/oleObject" Target="../embeddings/oleObject153.bin"/><Relationship Id="rId31" Type="http://schemas.openxmlformats.org/officeDocument/2006/relationships/oleObject" Target="../embeddings/oleObject159.bin"/><Relationship Id="rId4" Type="http://schemas.openxmlformats.org/officeDocument/2006/relationships/image" Target="../media/image164.wmf"/><Relationship Id="rId9" Type="http://schemas.openxmlformats.org/officeDocument/2006/relationships/oleObject" Target="../embeddings/oleObject148.bin"/><Relationship Id="rId14" Type="http://schemas.openxmlformats.org/officeDocument/2006/relationships/image" Target="../media/image169.wmf"/><Relationship Id="rId22" Type="http://schemas.openxmlformats.org/officeDocument/2006/relationships/image" Target="../media/image173.wmf"/><Relationship Id="rId27" Type="http://schemas.openxmlformats.org/officeDocument/2006/relationships/oleObject" Target="../embeddings/oleObject157.bin"/><Relationship Id="rId30" Type="http://schemas.openxmlformats.org/officeDocument/2006/relationships/image" Target="../media/image177.wmf"/></Relationships>
</file>

<file path=ppt/slides/_rels/slide73.xml.rels><?xml version="1.0" encoding="UTF-8" standalone="yes"?>
<Relationships xmlns="http://schemas.openxmlformats.org/package/2006/relationships"><Relationship Id="rId13" Type="http://schemas.openxmlformats.org/officeDocument/2006/relationships/oleObject" Target="../embeddings/oleObject165.bin"/><Relationship Id="rId18" Type="http://schemas.openxmlformats.org/officeDocument/2006/relationships/image" Target="../media/image186.wmf"/><Relationship Id="rId26" Type="http://schemas.openxmlformats.org/officeDocument/2006/relationships/image" Target="../media/image190.wmf"/><Relationship Id="rId39" Type="http://schemas.openxmlformats.org/officeDocument/2006/relationships/image" Target="../media/image195.emf"/><Relationship Id="rId21" Type="http://schemas.openxmlformats.org/officeDocument/2006/relationships/oleObject" Target="../embeddings/oleObject169.bin"/><Relationship Id="rId34" Type="http://schemas.openxmlformats.org/officeDocument/2006/relationships/oleObject" Target="../embeddings/oleObject177.bin"/><Relationship Id="rId7" Type="http://schemas.openxmlformats.org/officeDocument/2006/relationships/oleObject" Target="../embeddings/oleObject162.bin"/><Relationship Id="rId12" Type="http://schemas.openxmlformats.org/officeDocument/2006/relationships/image" Target="../media/image183.wmf"/><Relationship Id="rId17" Type="http://schemas.openxmlformats.org/officeDocument/2006/relationships/oleObject" Target="../embeddings/oleObject167.bin"/><Relationship Id="rId25" Type="http://schemas.openxmlformats.org/officeDocument/2006/relationships/oleObject" Target="../embeddings/oleObject171.bin"/><Relationship Id="rId33" Type="http://schemas.openxmlformats.org/officeDocument/2006/relationships/oleObject" Target="../embeddings/oleObject176.bin"/><Relationship Id="rId38" Type="http://schemas.openxmlformats.org/officeDocument/2006/relationships/oleObject" Target="../embeddings/oleObject179.bin"/><Relationship Id="rId2" Type="http://schemas.openxmlformats.org/officeDocument/2006/relationships/slideLayout" Target="../slideLayouts/slideLayout35.xml"/><Relationship Id="rId16" Type="http://schemas.openxmlformats.org/officeDocument/2006/relationships/image" Target="../media/image185.wmf"/><Relationship Id="rId20" Type="http://schemas.openxmlformats.org/officeDocument/2006/relationships/image" Target="../media/image187.wmf"/><Relationship Id="rId29" Type="http://schemas.openxmlformats.org/officeDocument/2006/relationships/oleObject" Target="../embeddings/oleObject173.bin"/><Relationship Id="rId1" Type="http://schemas.openxmlformats.org/officeDocument/2006/relationships/vmlDrawing" Target="../drawings/vmlDrawing39.vml"/><Relationship Id="rId6" Type="http://schemas.openxmlformats.org/officeDocument/2006/relationships/image" Target="../media/image180.wmf"/><Relationship Id="rId11" Type="http://schemas.openxmlformats.org/officeDocument/2006/relationships/oleObject" Target="../embeddings/oleObject164.bin"/><Relationship Id="rId24" Type="http://schemas.openxmlformats.org/officeDocument/2006/relationships/image" Target="../media/image189.wmf"/><Relationship Id="rId32" Type="http://schemas.openxmlformats.org/officeDocument/2006/relationships/image" Target="../media/image192.wmf"/><Relationship Id="rId37" Type="http://schemas.openxmlformats.org/officeDocument/2006/relationships/image" Target="../media/image194.wmf"/><Relationship Id="rId5" Type="http://schemas.openxmlformats.org/officeDocument/2006/relationships/oleObject" Target="../embeddings/oleObject161.bin"/><Relationship Id="rId15" Type="http://schemas.openxmlformats.org/officeDocument/2006/relationships/oleObject" Target="../embeddings/oleObject166.bin"/><Relationship Id="rId23" Type="http://schemas.openxmlformats.org/officeDocument/2006/relationships/oleObject" Target="../embeddings/oleObject170.bin"/><Relationship Id="rId28" Type="http://schemas.openxmlformats.org/officeDocument/2006/relationships/image" Target="../media/image191.wmf"/><Relationship Id="rId36" Type="http://schemas.openxmlformats.org/officeDocument/2006/relationships/oleObject" Target="../embeddings/oleObject178.bin"/><Relationship Id="rId10" Type="http://schemas.openxmlformats.org/officeDocument/2006/relationships/image" Target="../media/image182.wmf"/><Relationship Id="rId19" Type="http://schemas.openxmlformats.org/officeDocument/2006/relationships/oleObject" Target="../embeddings/oleObject168.bin"/><Relationship Id="rId31" Type="http://schemas.openxmlformats.org/officeDocument/2006/relationships/oleObject" Target="../embeddings/oleObject175.bin"/><Relationship Id="rId4" Type="http://schemas.openxmlformats.org/officeDocument/2006/relationships/image" Target="../media/image179.wmf"/><Relationship Id="rId9" Type="http://schemas.openxmlformats.org/officeDocument/2006/relationships/oleObject" Target="../embeddings/oleObject163.bin"/><Relationship Id="rId14" Type="http://schemas.openxmlformats.org/officeDocument/2006/relationships/image" Target="../media/image184.wmf"/><Relationship Id="rId22" Type="http://schemas.openxmlformats.org/officeDocument/2006/relationships/image" Target="../media/image188.wmf"/><Relationship Id="rId27" Type="http://schemas.openxmlformats.org/officeDocument/2006/relationships/oleObject" Target="../embeddings/oleObject172.bin"/><Relationship Id="rId30" Type="http://schemas.openxmlformats.org/officeDocument/2006/relationships/oleObject" Target="../embeddings/oleObject174.bin"/><Relationship Id="rId35" Type="http://schemas.openxmlformats.org/officeDocument/2006/relationships/image" Target="../media/image193.wmf"/><Relationship Id="rId8" Type="http://schemas.openxmlformats.org/officeDocument/2006/relationships/image" Target="../media/image181.wmf"/><Relationship Id="rId3" Type="http://schemas.openxmlformats.org/officeDocument/2006/relationships/oleObject" Target="../embeddings/oleObject160.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35.xml"/><Relationship Id="rId1" Type="http://schemas.openxmlformats.org/officeDocument/2006/relationships/vmlDrawing" Target="../drawings/vmlDrawing40.vml"/><Relationship Id="rId4" Type="http://schemas.openxmlformats.org/officeDocument/2006/relationships/image" Target="../media/image196.wmf"/></Relationships>
</file>

<file path=ppt/slides/_rels/slide76.xml.rels><?xml version="1.0" encoding="UTF-8" standalone="yes"?>
<Relationships xmlns="http://schemas.openxmlformats.org/package/2006/relationships"><Relationship Id="rId8" Type="http://schemas.openxmlformats.org/officeDocument/2006/relationships/image" Target="../media/image199.wmf"/><Relationship Id="rId13" Type="http://schemas.openxmlformats.org/officeDocument/2006/relationships/oleObject" Target="../embeddings/oleObject186.bin"/><Relationship Id="rId18" Type="http://schemas.openxmlformats.org/officeDocument/2006/relationships/image" Target="../media/image204.wmf"/><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201.wmf"/><Relationship Id="rId17" Type="http://schemas.openxmlformats.org/officeDocument/2006/relationships/oleObject" Target="../embeddings/oleObject188.bin"/><Relationship Id="rId2" Type="http://schemas.openxmlformats.org/officeDocument/2006/relationships/slideLayout" Target="../slideLayouts/slideLayout35.xml"/><Relationship Id="rId16" Type="http://schemas.openxmlformats.org/officeDocument/2006/relationships/image" Target="../media/image203.wmf"/><Relationship Id="rId1" Type="http://schemas.openxmlformats.org/officeDocument/2006/relationships/vmlDrawing" Target="../drawings/vmlDrawing41.vml"/><Relationship Id="rId6" Type="http://schemas.openxmlformats.org/officeDocument/2006/relationships/image" Target="../media/image198.w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200.wmf"/><Relationship Id="rId4" Type="http://schemas.openxmlformats.org/officeDocument/2006/relationships/image" Target="../media/image197.wmf"/><Relationship Id="rId9" Type="http://schemas.openxmlformats.org/officeDocument/2006/relationships/oleObject" Target="../embeddings/oleObject184.bin"/><Relationship Id="rId14" Type="http://schemas.openxmlformats.org/officeDocument/2006/relationships/image" Target="../media/image202.wmf"/></Relationships>
</file>

<file path=ppt/slides/_rels/slide77.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194.bin"/><Relationship Id="rId3" Type="http://schemas.openxmlformats.org/officeDocument/2006/relationships/oleObject" Target="../embeddings/oleObject189.bin"/><Relationship Id="rId7" Type="http://schemas.openxmlformats.org/officeDocument/2006/relationships/oleObject" Target="../embeddings/oleObject191.bin"/><Relationship Id="rId12" Type="http://schemas.openxmlformats.org/officeDocument/2006/relationships/image" Target="../media/image209.emf"/><Relationship Id="rId2" Type="http://schemas.openxmlformats.org/officeDocument/2006/relationships/slideLayout" Target="../slideLayouts/slideLayout35.xml"/><Relationship Id="rId16" Type="http://schemas.openxmlformats.org/officeDocument/2006/relationships/image" Target="../media/image211.emf"/><Relationship Id="rId1" Type="http://schemas.openxmlformats.org/officeDocument/2006/relationships/vmlDrawing" Target="../drawings/vmlDrawing42.vml"/><Relationship Id="rId6" Type="http://schemas.openxmlformats.org/officeDocument/2006/relationships/image" Target="../media/image206.emf"/><Relationship Id="rId11" Type="http://schemas.openxmlformats.org/officeDocument/2006/relationships/oleObject" Target="../embeddings/oleObject193.bin"/><Relationship Id="rId5" Type="http://schemas.openxmlformats.org/officeDocument/2006/relationships/oleObject" Target="../embeddings/oleObject190.bin"/><Relationship Id="rId15" Type="http://schemas.openxmlformats.org/officeDocument/2006/relationships/oleObject" Target="../embeddings/oleObject195.bin"/><Relationship Id="rId10" Type="http://schemas.openxmlformats.org/officeDocument/2006/relationships/image" Target="../media/image208.emf"/><Relationship Id="rId4" Type="http://schemas.openxmlformats.org/officeDocument/2006/relationships/image" Target="../media/image205.emf"/><Relationship Id="rId9" Type="http://schemas.openxmlformats.org/officeDocument/2006/relationships/oleObject" Target="../embeddings/oleObject192.bin"/><Relationship Id="rId14" Type="http://schemas.openxmlformats.org/officeDocument/2006/relationships/image" Target="../media/image210.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oleObject" Target="../embeddings/Microsoft_Visio_2003-2010_Drawing10.vsd"/><Relationship Id="rId7" Type="http://schemas.openxmlformats.org/officeDocument/2006/relationships/oleObject" Target="../embeddings/oleObject197.bin"/><Relationship Id="rId12" Type="http://schemas.openxmlformats.org/officeDocument/2006/relationships/image" Target="../media/image216.emf"/><Relationship Id="rId2" Type="http://schemas.openxmlformats.org/officeDocument/2006/relationships/slideLayout" Target="../slideLayouts/slideLayout35.xml"/><Relationship Id="rId1" Type="http://schemas.openxmlformats.org/officeDocument/2006/relationships/vmlDrawing" Target="../drawings/vmlDrawing43.vml"/><Relationship Id="rId6" Type="http://schemas.openxmlformats.org/officeDocument/2006/relationships/image" Target="../media/image213.emf"/><Relationship Id="rId11" Type="http://schemas.openxmlformats.org/officeDocument/2006/relationships/oleObject" Target="../embeddings/oleObject199.bin"/><Relationship Id="rId5" Type="http://schemas.openxmlformats.org/officeDocument/2006/relationships/oleObject" Target="../embeddings/oleObject196.bin"/><Relationship Id="rId10" Type="http://schemas.openxmlformats.org/officeDocument/2006/relationships/image" Target="../media/image215.emf"/><Relationship Id="rId4" Type="http://schemas.openxmlformats.org/officeDocument/2006/relationships/image" Target="../media/image212.emf"/><Relationship Id="rId9" Type="http://schemas.openxmlformats.org/officeDocument/2006/relationships/oleObject" Target="../embeddings/oleObject198.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8" Type="http://schemas.openxmlformats.org/officeDocument/2006/relationships/image" Target="../media/image219.wmf"/><Relationship Id="rId13" Type="http://schemas.openxmlformats.org/officeDocument/2006/relationships/oleObject" Target="../embeddings/oleObject205.bin"/><Relationship Id="rId3" Type="http://schemas.openxmlformats.org/officeDocument/2006/relationships/oleObject" Target="../embeddings/oleObject200.bin"/><Relationship Id="rId7" Type="http://schemas.openxmlformats.org/officeDocument/2006/relationships/oleObject" Target="../embeddings/oleObject202.bin"/><Relationship Id="rId12" Type="http://schemas.openxmlformats.org/officeDocument/2006/relationships/image" Target="../media/image221.wmf"/><Relationship Id="rId2" Type="http://schemas.openxmlformats.org/officeDocument/2006/relationships/slideLayout" Target="../slideLayouts/slideLayout35.xml"/><Relationship Id="rId1" Type="http://schemas.openxmlformats.org/officeDocument/2006/relationships/vmlDrawing" Target="../drawings/vmlDrawing44.vml"/><Relationship Id="rId6" Type="http://schemas.openxmlformats.org/officeDocument/2006/relationships/image" Target="../media/image218.w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220.wmf"/><Relationship Id="rId4" Type="http://schemas.openxmlformats.org/officeDocument/2006/relationships/image" Target="../media/image217.wmf"/><Relationship Id="rId9" Type="http://schemas.openxmlformats.org/officeDocument/2006/relationships/oleObject" Target="../embeddings/oleObject203.bin"/><Relationship Id="rId14" Type="http://schemas.openxmlformats.org/officeDocument/2006/relationships/image" Target="../media/image222.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35.xml"/><Relationship Id="rId1" Type="http://schemas.openxmlformats.org/officeDocument/2006/relationships/vmlDrawing" Target="../drawings/vmlDrawing45.vml"/><Relationship Id="rId6" Type="http://schemas.openxmlformats.org/officeDocument/2006/relationships/image" Target="../media/image224.wmf"/><Relationship Id="rId5" Type="http://schemas.openxmlformats.org/officeDocument/2006/relationships/oleObject" Target="../embeddings/oleObject207.bin"/><Relationship Id="rId4" Type="http://schemas.openxmlformats.org/officeDocument/2006/relationships/image" Target="../media/image223.wmf"/></Relationships>
</file>

<file path=ppt/slides/_rels/slide82.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oleObject" Target="../embeddings/oleObject213.bin"/><Relationship Id="rId3" Type="http://schemas.openxmlformats.org/officeDocument/2006/relationships/oleObject" Target="../embeddings/oleObject208.bin"/><Relationship Id="rId7" Type="http://schemas.openxmlformats.org/officeDocument/2006/relationships/oleObject" Target="../embeddings/oleObject210.bin"/><Relationship Id="rId12" Type="http://schemas.openxmlformats.org/officeDocument/2006/relationships/image" Target="../media/image229.wmf"/><Relationship Id="rId2" Type="http://schemas.openxmlformats.org/officeDocument/2006/relationships/slideLayout" Target="../slideLayouts/slideLayout35.xml"/><Relationship Id="rId1" Type="http://schemas.openxmlformats.org/officeDocument/2006/relationships/vmlDrawing" Target="../drawings/vmlDrawing46.vml"/><Relationship Id="rId6" Type="http://schemas.openxmlformats.org/officeDocument/2006/relationships/image" Target="../media/image226.wmf"/><Relationship Id="rId11" Type="http://schemas.openxmlformats.org/officeDocument/2006/relationships/oleObject" Target="../embeddings/oleObject212.bin"/><Relationship Id="rId5" Type="http://schemas.openxmlformats.org/officeDocument/2006/relationships/oleObject" Target="../embeddings/oleObject209.bin"/><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211.bin"/><Relationship Id="rId14" Type="http://schemas.openxmlformats.org/officeDocument/2006/relationships/image" Target="../media/image230.wmf"/></Relationships>
</file>

<file path=ppt/slides/_rels/slide83.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Microsoft_Visio_2003-2010_Drawing11.vsd"/><Relationship Id="rId7" Type="http://schemas.openxmlformats.org/officeDocument/2006/relationships/oleObject" Target="../embeddings/oleObject215.bin"/><Relationship Id="rId12" Type="http://schemas.openxmlformats.org/officeDocument/2006/relationships/image" Target="../media/image235.wmf"/><Relationship Id="rId2" Type="http://schemas.openxmlformats.org/officeDocument/2006/relationships/slideLayout" Target="../slideLayouts/slideLayout35.xml"/><Relationship Id="rId1" Type="http://schemas.openxmlformats.org/officeDocument/2006/relationships/vmlDrawing" Target="../drawings/vmlDrawing47.vml"/><Relationship Id="rId6" Type="http://schemas.openxmlformats.org/officeDocument/2006/relationships/image" Target="../media/image232.wmf"/><Relationship Id="rId11" Type="http://schemas.openxmlformats.org/officeDocument/2006/relationships/oleObject" Target="../embeddings/oleObject217.bin"/><Relationship Id="rId5" Type="http://schemas.openxmlformats.org/officeDocument/2006/relationships/oleObject" Target="../embeddings/oleObject214.bin"/><Relationship Id="rId10" Type="http://schemas.openxmlformats.org/officeDocument/2006/relationships/image" Target="../media/image234.wmf"/><Relationship Id="rId4" Type="http://schemas.openxmlformats.org/officeDocument/2006/relationships/image" Target="../media/image231.emf"/><Relationship Id="rId9" Type="http://schemas.openxmlformats.org/officeDocument/2006/relationships/oleObject" Target="../embeddings/oleObject216.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a:xfrm>
            <a:off x="1676400" y="2514600"/>
            <a:ext cx="8305800" cy="685800"/>
          </a:xfrm>
        </p:spPr>
        <p:txBody>
          <a:bodyPr/>
          <a:lstStyle/>
          <a:p>
            <a:pPr eaLnBrk="1" hangingPunct="1"/>
            <a:r>
              <a:rPr lang="zh-CN" altLang="en-US">
                <a:ea typeface="宋体" panose="02010600030101010101" pitchFamily="2" charset="-122"/>
              </a:rPr>
              <a:t>第</a:t>
            </a:r>
            <a:r>
              <a:rPr lang="en-US" altLang="zh-CN">
                <a:ea typeface="宋体" panose="02010600030101010101" pitchFamily="2" charset="-122"/>
              </a:rPr>
              <a:t>6</a:t>
            </a:r>
            <a:r>
              <a:rPr lang="zh-CN" altLang="en-US">
                <a:ea typeface="宋体" panose="02010600030101010101" pitchFamily="2" charset="-122"/>
              </a:rPr>
              <a:t>章 消息认证与散列函数</a:t>
            </a:r>
          </a:p>
        </p:txBody>
      </p:sp>
      <p:sp>
        <p:nvSpPr>
          <p:cNvPr id="5" name="Rectangle 3"/>
          <p:cNvSpPr>
            <a:spLocks noGrp="1" noChangeArrowheads="1"/>
          </p:cNvSpPr>
          <p:nvPr>
            <p:ph type="subTitle" idx="1"/>
          </p:nvPr>
        </p:nvSpPr>
        <p:spPr/>
        <p:txBody>
          <a:bodyPr/>
          <a:lstStyle/>
          <a:p>
            <a:pPr eaLnBrk="1" hangingPunct="1">
              <a:defRPr/>
            </a:pPr>
            <a:r>
              <a:rPr lang="zh-CN" altLang="en-US" b="1" dirty="0"/>
              <a:t>南京邮电大学网络空间安全系</a:t>
            </a:r>
          </a:p>
          <a:p>
            <a:pPr eaLnBrk="1" hangingPunct="1">
              <a:defRPr/>
            </a:pPr>
            <a:r>
              <a:rPr lang="en-US" altLang="zh-CN" b="1" dirty="0"/>
              <a:t>《</a:t>
            </a:r>
            <a:r>
              <a:rPr lang="zh-CN" altLang="en-US" b="1" dirty="0"/>
              <a:t>网络信息安全</a:t>
            </a:r>
            <a:r>
              <a:rPr lang="en-US" altLang="zh-CN" b="1" dirty="0"/>
              <a:t>》</a:t>
            </a:r>
            <a:r>
              <a:rPr lang="zh-CN" altLang="en-US" b="1" dirty="0"/>
              <a:t>课程组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ea typeface="宋体" panose="02010600030101010101" pitchFamily="2" charset="-122"/>
              </a:rPr>
              <a:t>MAC</a:t>
            </a:r>
            <a:r>
              <a:rPr lang="zh-CN" altLang="en-US">
                <a:ea typeface="宋体" panose="02010600030101010101" pitchFamily="2" charset="-122"/>
              </a:rPr>
              <a:t>应用方式（</a:t>
            </a:r>
            <a:r>
              <a:rPr lang="en-US" altLang="zh-CN">
                <a:ea typeface="宋体" panose="02010600030101010101" pitchFamily="2" charset="-122"/>
              </a:rPr>
              <a:t>3</a:t>
            </a:r>
            <a:r>
              <a:rPr lang="zh-CN" altLang="en-US">
                <a:ea typeface="宋体" panose="02010600030101010101" pitchFamily="2" charset="-122"/>
              </a:rPr>
              <a:t>）</a:t>
            </a:r>
          </a:p>
        </p:txBody>
      </p:sp>
      <p:sp>
        <p:nvSpPr>
          <p:cNvPr id="29699" name="Rectangle 42"/>
          <p:cNvSpPr>
            <a:spLocks noGrp="1" noChangeArrowheads="1"/>
          </p:cNvSpPr>
          <p:nvPr>
            <p:ph idx="1"/>
          </p:nvPr>
        </p:nvSpPr>
        <p:spPr/>
        <p:txBody>
          <a:bodyPr/>
          <a:lstStyle/>
          <a:p>
            <a:pPr eaLnBrk="1" hangingPunct="1"/>
            <a:r>
              <a:rPr lang="zh-CN" altLang="en-US" dirty="0">
                <a:ea typeface="宋体" panose="02010600030101010101" pitchFamily="2" charset="-122"/>
              </a:rPr>
              <a:t>消息认证和保密性：密文相关</a:t>
            </a:r>
          </a:p>
        </p:txBody>
      </p:sp>
      <p:sp>
        <p:nvSpPr>
          <p:cNvPr id="2970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8CADFA4-9943-48F8-8B1A-B337ADD22DCB}"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970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BDDA3F7-F449-4D3B-8F58-7F8B76F7D800}"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10</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29702" name="Rectangle 3"/>
          <p:cNvSpPr>
            <a:spLocks noChangeArrowheads="1"/>
          </p:cNvSpPr>
          <p:nvPr/>
        </p:nvSpPr>
        <p:spPr bwMode="ltGray">
          <a:xfrm>
            <a:off x="1998662" y="2306637"/>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29703" name="Oval 4"/>
          <p:cNvSpPr>
            <a:spLocks noChangeArrowheads="1"/>
          </p:cNvSpPr>
          <p:nvPr/>
        </p:nvSpPr>
        <p:spPr bwMode="ltGray">
          <a:xfrm>
            <a:off x="3697288" y="2930525"/>
            <a:ext cx="427037" cy="500063"/>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C</a:t>
            </a:r>
          </a:p>
        </p:txBody>
      </p:sp>
      <p:sp>
        <p:nvSpPr>
          <p:cNvPr id="29704" name="Line 5"/>
          <p:cNvSpPr>
            <a:spLocks noChangeShapeType="1"/>
          </p:cNvSpPr>
          <p:nvPr/>
        </p:nvSpPr>
        <p:spPr bwMode="ltGray">
          <a:xfrm>
            <a:off x="3222624" y="2811462"/>
            <a:ext cx="2667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5" name="Line 6"/>
          <p:cNvSpPr>
            <a:spLocks noChangeShapeType="1"/>
          </p:cNvSpPr>
          <p:nvPr/>
        </p:nvSpPr>
        <p:spPr bwMode="ltGray">
          <a:xfrm>
            <a:off x="3484562" y="2806699"/>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Line 7"/>
          <p:cNvSpPr>
            <a:spLocks noChangeShapeType="1"/>
          </p:cNvSpPr>
          <p:nvPr/>
        </p:nvSpPr>
        <p:spPr bwMode="ltGray">
          <a:xfrm>
            <a:off x="3484563" y="3181349"/>
            <a:ext cx="212725"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7" name="Oval 8"/>
          <p:cNvSpPr>
            <a:spLocks noChangeArrowheads="1"/>
          </p:cNvSpPr>
          <p:nvPr/>
        </p:nvSpPr>
        <p:spPr bwMode="ltGray">
          <a:xfrm>
            <a:off x="4687888" y="2493962"/>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29708" name="Line 9"/>
          <p:cNvSpPr>
            <a:spLocks noChangeShapeType="1"/>
          </p:cNvSpPr>
          <p:nvPr/>
        </p:nvSpPr>
        <p:spPr bwMode="ltGray">
          <a:xfrm flipV="1">
            <a:off x="3151187" y="2666999"/>
            <a:ext cx="15113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9" name="Line 10"/>
          <p:cNvSpPr>
            <a:spLocks noChangeShapeType="1"/>
          </p:cNvSpPr>
          <p:nvPr/>
        </p:nvSpPr>
        <p:spPr bwMode="ltGray">
          <a:xfrm>
            <a:off x="4124324" y="3181349"/>
            <a:ext cx="1905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Line 11"/>
          <p:cNvSpPr>
            <a:spLocks noChangeShapeType="1"/>
          </p:cNvSpPr>
          <p:nvPr/>
        </p:nvSpPr>
        <p:spPr bwMode="ltGray">
          <a:xfrm flipV="1">
            <a:off x="4314824" y="2806699"/>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1" name="Line 12"/>
          <p:cNvSpPr>
            <a:spLocks noChangeShapeType="1"/>
          </p:cNvSpPr>
          <p:nvPr/>
        </p:nvSpPr>
        <p:spPr bwMode="ltGray">
          <a:xfrm>
            <a:off x="4314825" y="2806699"/>
            <a:ext cx="373063"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2" name="Line 13"/>
          <p:cNvSpPr>
            <a:spLocks noChangeShapeType="1"/>
          </p:cNvSpPr>
          <p:nvPr/>
        </p:nvSpPr>
        <p:spPr bwMode="ltGray">
          <a:xfrm>
            <a:off x="3910012" y="3430588"/>
            <a:ext cx="0" cy="249237"/>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3" name="Text Box 14"/>
          <p:cNvSpPr txBox="1">
            <a:spLocks noChangeArrowheads="1"/>
          </p:cNvSpPr>
          <p:nvPr/>
        </p:nvSpPr>
        <p:spPr bwMode="ltGray">
          <a:xfrm>
            <a:off x="3792537" y="3651249"/>
            <a:ext cx="5100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1</a:t>
            </a:r>
          </a:p>
        </p:txBody>
      </p:sp>
      <p:sp>
        <p:nvSpPr>
          <p:cNvPr id="29714" name="Line 15"/>
          <p:cNvSpPr>
            <a:spLocks noChangeShapeType="1"/>
          </p:cNvSpPr>
          <p:nvPr/>
        </p:nvSpPr>
        <p:spPr bwMode="ltGray">
          <a:xfrm>
            <a:off x="5167313" y="2738437"/>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Oval 16"/>
          <p:cNvSpPr>
            <a:spLocks noChangeArrowheads="1"/>
          </p:cNvSpPr>
          <p:nvPr/>
        </p:nvSpPr>
        <p:spPr bwMode="ltGray">
          <a:xfrm>
            <a:off x="7615237" y="2738437"/>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C</a:t>
            </a:r>
          </a:p>
        </p:txBody>
      </p:sp>
      <p:sp>
        <p:nvSpPr>
          <p:cNvPr id="29716" name="Text Box 17"/>
          <p:cNvSpPr txBox="1">
            <a:spLocks noChangeArrowheads="1"/>
          </p:cNvSpPr>
          <p:nvPr/>
        </p:nvSpPr>
        <p:spPr bwMode="ltGray">
          <a:xfrm>
            <a:off x="7615237" y="2019299"/>
            <a:ext cx="557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1</a:t>
            </a:r>
          </a:p>
        </p:txBody>
      </p:sp>
      <p:sp>
        <p:nvSpPr>
          <p:cNvPr id="29717" name="Line 18"/>
          <p:cNvSpPr>
            <a:spLocks noChangeShapeType="1"/>
          </p:cNvSpPr>
          <p:nvPr/>
        </p:nvSpPr>
        <p:spPr bwMode="ltGray">
          <a:xfrm>
            <a:off x="6319838" y="2593974"/>
            <a:ext cx="25923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8" name="Text Box 19"/>
          <p:cNvSpPr txBox="1">
            <a:spLocks noChangeArrowheads="1"/>
          </p:cNvSpPr>
          <p:nvPr/>
        </p:nvSpPr>
        <p:spPr bwMode="ltGray">
          <a:xfrm>
            <a:off x="8407399" y="3170237"/>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dirty="0">
                <a:solidFill>
                  <a:schemeClr val="tx2"/>
                </a:solidFill>
                <a:latin typeface="Times New Roman" panose="02020603050405020304" pitchFamily="18" charset="0"/>
                <a:ea typeface="宋体" panose="02010600030101010101" pitchFamily="2" charset="-122"/>
              </a:rPr>
              <a:t>Compare</a:t>
            </a:r>
          </a:p>
        </p:txBody>
      </p:sp>
      <p:sp>
        <p:nvSpPr>
          <p:cNvPr id="29719" name="Rectangle 20"/>
          <p:cNvSpPr>
            <a:spLocks noChangeArrowheads="1"/>
          </p:cNvSpPr>
          <p:nvPr/>
        </p:nvSpPr>
        <p:spPr bwMode="ltGray">
          <a:xfrm>
            <a:off x="5745163" y="2279649"/>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sp>
        <p:nvSpPr>
          <p:cNvPr id="29720" name="AutoShape 21"/>
          <p:cNvSpPr>
            <a:spLocks noChangeArrowheads="1"/>
          </p:cNvSpPr>
          <p:nvPr/>
        </p:nvSpPr>
        <p:spPr bwMode="auto">
          <a:xfrm>
            <a:off x="2790825" y="2378075"/>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E</a:t>
            </a:r>
          </a:p>
        </p:txBody>
      </p:sp>
      <p:sp>
        <p:nvSpPr>
          <p:cNvPr id="29721" name="Line 22"/>
          <p:cNvSpPr>
            <a:spLocks noChangeShapeType="1"/>
          </p:cNvSpPr>
          <p:nvPr/>
        </p:nvSpPr>
        <p:spPr bwMode="auto">
          <a:xfrm>
            <a:off x="2430462" y="2666999"/>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2" name="Text Box 23"/>
          <p:cNvSpPr txBox="1">
            <a:spLocks noChangeArrowheads="1"/>
          </p:cNvSpPr>
          <p:nvPr/>
        </p:nvSpPr>
        <p:spPr bwMode="auto">
          <a:xfrm>
            <a:off x="5146674" y="4125912"/>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1800" dirty="0">
                <a:latin typeface="Arial" panose="020B0604020202020204" pitchFamily="34" charset="0"/>
                <a:ea typeface="宋体" panose="02010600030101010101" pitchFamily="2" charset="-122"/>
              </a:rPr>
              <a:t>C</a:t>
            </a:r>
            <a:r>
              <a:rPr lang="en-US" altLang="zh-CN" sz="1800" baseline="-25000" dirty="0">
                <a:latin typeface="Arial" panose="020B0604020202020204" pitchFamily="34" charset="0"/>
                <a:ea typeface="宋体" panose="02010600030101010101" pitchFamily="2" charset="-122"/>
              </a:rPr>
              <a:t>k1</a:t>
            </a:r>
            <a:r>
              <a:rPr lang="en-US" altLang="zh-CN" sz="1800" dirty="0">
                <a:latin typeface="Arial" panose="020B0604020202020204" pitchFamily="34" charset="0"/>
                <a:ea typeface="宋体" panose="02010600030101010101" pitchFamily="2" charset="-122"/>
              </a:rPr>
              <a:t>(E</a:t>
            </a:r>
            <a:r>
              <a:rPr lang="en-US" altLang="zh-CN" sz="1800" baseline="-25000" dirty="0">
                <a:latin typeface="Arial" panose="020B0604020202020204" pitchFamily="34" charset="0"/>
                <a:ea typeface="宋体" panose="02010600030101010101" pitchFamily="2" charset="-122"/>
              </a:rPr>
              <a:t>k2</a:t>
            </a:r>
            <a:r>
              <a:rPr lang="en-US" altLang="zh-CN" sz="1800" dirty="0">
                <a:latin typeface="Arial" panose="020B0604020202020204" pitchFamily="34" charset="0"/>
                <a:ea typeface="宋体" panose="02010600030101010101" pitchFamily="2" charset="-122"/>
              </a:rPr>
              <a:t>(M))</a:t>
            </a:r>
          </a:p>
        </p:txBody>
      </p:sp>
      <p:sp>
        <p:nvSpPr>
          <p:cNvPr id="29723" name="Line 24"/>
          <p:cNvSpPr>
            <a:spLocks noChangeShapeType="1"/>
          </p:cNvSpPr>
          <p:nvPr/>
        </p:nvSpPr>
        <p:spPr bwMode="ltGray">
          <a:xfrm>
            <a:off x="3006724" y="2954338"/>
            <a:ext cx="0" cy="249237"/>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Text Box 25"/>
          <p:cNvSpPr txBox="1">
            <a:spLocks noChangeArrowheads="1"/>
          </p:cNvSpPr>
          <p:nvPr/>
        </p:nvSpPr>
        <p:spPr bwMode="ltGray">
          <a:xfrm>
            <a:off x="2736850" y="3144837"/>
            <a:ext cx="5100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2</a:t>
            </a:r>
          </a:p>
        </p:txBody>
      </p:sp>
      <p:sp>
        <p:nvSpPr>
          <p:cNvPr id="29725" name="AutoShape 26"/>
          <p:cNvSpPr>
            <a:spLocks noChangeArrowheads="1"/>
          </p:cNvSpPr>
          <p:nvPr/>
        </p:nvSpPr>
        <p:spPr bwMode="auto">
          <a:xfrm>
            <a:off x="8839200" y="2306638"/>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29726" name="Line 27"/>
          <p:cNvSpPr>
            <a:spLocks noChangeShapeType="1"/>
          </p:cNvSpPr>
          <p:nvPr/>
        </p:nvSpPr>
        <p:spPr bwMode="auto">
          <a:xfrm>
            <a:off x="6319837" y="2954337"/>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7" name="Text Box 28"/>
          <p:cNvSpPr txBox="1">
            <a:spLocks noChangeArrowheads="1"/>
          </p:cNvSpPr>
          <p:nvPr/>
        </p:nvSpPr>
        <p:spPr bwMode="ltGray">
          <a:xfrm>
            <a:off x="8839200" y="1585912"/>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2</a:t>
            </a:r>
          </a:p>
        </p:txBody>
      </p:sp>
      <p:sp>
        <p:nvSpPr>
          <p:cNvPr id="29728" name="Rectangle 29"/>
          <p:cNvSpPr>
            <a:spLocks noChangeArrowheads="1"/>
          </p:cNvSpPr>
          <p:nvPr/>
        </p:nvSpPr>
        <p:spPr bwMode="ltGray">
          <a:xfrm>
            <a:off x="9963148" y="2250684"/>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29729" name="Line 30"/>
          <p:cNvSpPr>
            <a:spLocks noChangeShapeType="1"/>
          </p:cNvSpPr>
          <p:nvPr/>
        </p:nvSpPr>
        <p:spPr bwMode="auto">
          <a:xfrm flipV="1">
            <a:off x="7831137" y="3243262"/>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0" name="Text Box 31"/>
          <p:cNvSpPr txBox="1">
            <a:spLocks noChangeArrowheads="1"/>
          </p:cNvSpPr>
          <p:nvPr/>
        </p:nvSpPr>
        <p:spPr bwMode="auto">
          <a:xfrm>
            <a:off x="7470775" y="3962400"/>
            <a:ext cx="860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1800" dirty="0">
                <a:latin typeface="Arial" panose="020B0604020202020204" pitchFamily="34" charset="0"/>
                <a:ea typeface="宋体" panose="02010600030101010101" pitchFamily="2" charset="-122"/>
              </a:rPr>
              <a:t>C</a:t>
            </a:r>
            <a:r>
              <a:rPr lang="en-US" altLang="zh-CN" sz="1800" baseline="-25000" dirty="0">
                <a:latin typeface="Arial" panose="020B0604020202020204" pitchFamily="34" charset="0"/>
                <a:ea typeface="宋体" panose="02010600030101010101" pitchFamily="2" charset="-122"/>
              </a:rPr>
              <a:t>k1</a:t>
            </a:r>
            <a:r>
              <a:rPr lang="en-US" altLang="zh-CN" sz="1800" dirty="0">
                <a:latin typeface="Arial" panose="020B0604020202020204" pitchFamily="34" charset="0"/>
                <a:ea typeface="宋体" panose="02010600030101010101" pitchFamily="2" charset="-122"/>
              </a:rPr>
              <a:t>(M)</a:t>
            </a:r>
          </a:p>
        </p:txBody>
      </p:sp>
      <p:sp>
        <p:nvSpPr>
          <p:cNvPr id="29731" name="Line 32"/>
          <p:cNvSpPr>
            <a:spLocks noChangeShapeType="1"/>
          </p:cNvSpPr>
          <p:nvPr/>
        </p:nvSpPr>
        <p:spPr bwMode="auto">
          <a:xfrm>
            <a:off x="7831137" y="2522537"/>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2" name="Rectangle 33"/>
          <p:cNvSpPr>
            <a:spLocks noChangeArrowheads="1"/>
          </p:cNvSpPr>
          <p:nvPr/>
        </p:nvSpPr>
        <p:spPr bwMode="ltGray">
          <a:xfrm>
            <a:off x="5745163" y="3098799"/>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sp>
        <p:nvSpPr>
          <p:cNvPr id="29733" name="Line 34"/>
          <p:cNvSpPr>
            <a:spLocks noChangeShapeType="1"/>
          </p:cNvSpPr>
          <p:nvPr/>
        </p:nvSpPr>
        <p:spPr bwMode="auto">
          <a:xfrm flipV="1">
            <a:off x="5888038" y="3170237"/>
            <a:ext cx="142875" cy="1008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4" name="Text Box 35"/>
          <p:cNvSpPr txBox="1">
            <a:spLocks noChangeArrowheads="1"/>
          </p:cNvSpPr>
          <p:nvPr/>
        </p:nvSpPr>
        <p:spPr bwMode="auto">
          <a:xfrm>
            <a:off x="5472906" y="1589088"/>
            <a:ext cx="847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1800" dirty="0">
                <a:latin typeface="Arial" panose="020B0604020202020204" pitchFamily="34" charset="0"/>
                <a:ea typeface="宋体" panose="02010600030101010101" pitchFamily="2" charset="-122"/>
              </a:rPr>
              <a:t>E</a:t>
            </a:r>
            <a:r>
              <a:rPr lang="en-US" altLang="zh-CN" sz="1800" baseline="-25000" dirty="0">
                <a:latin typeface="Arial" panose="020B0604020202020204" pitchFamily="34" charset="0"/>
                <a:ea typeface="宋体" panose="02010600030101010101" pitchFamily="2" charset="-122"/>
              </a:rPr>
              <a:t>k2</a:t>
            </a:r>
            <a:r>
              <a:rPr lang="en-US" altLang="zh-CN" sz="1800" dirty="0">
                <a:latin typeface="Arial" panose="020B0604020202020204" pitchFamily="34" charset="0"/>
                <a:ea typeface="宋体" panose="02010600030101010101" pitchFamily="2" charset="-122"/>
              </a:rPr>
              <a:t>(M)</a:t>
            </a:r>
          </a:p>
        </p:txBody>
      </p:sp>
      <p:sp>
        <p:nvSpPr>
          <p:cNvPr id="29735" name="Line 36"/>
          <p:cNvSpPr>
            <a:spLocks noChangeShapeType="1"/>
          </p:cNvSpPr>
          <p:nvPr/>
        </p:nvSpPr>
        <p:spPr bwMode="auto">
          <a:xfrm>
            <a:off x="5959474" y="1946274"/>
            <a:ext cx="7143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6" name="Line 37"/>
          <p:cNvSpPr>
            <a:spLocks noChangeShapeType="1"/>
          </p:cNvSpPr>
          <p:nvPr/>
        </p:nvSpPr>
        <p:spPr bwMode="auto">
          <a:xfrm>
            <a:off x="9128124" y="2019299"/>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7" name="Line 38"/>
          <p:cNvSpPr>
            <a:spLocks noChangeShapeType="1"/>
          </p:cNvSpPr>
          <p:nvPr/>
        </p:nvSpPr>
        <p:spPr bwMode="auto">
          <a:xfrm>
            <a:off x="8047037" y="2954337"/>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8" name="Line 39"/>
          <p:cNvSpPr>
            <a:spLocks noChangeShapeType="1"/>
          </p:cNvSpPr>
          <p:nvPr/>
        </p:nvSpPr>
        <p:spPr bwMode="auto">
          <a:xfrm>
            <a:off x="8839199" y="2954337"/>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29739" name="AutoShape 40"/>
          <p:cNvCxnSpPr>
            <a:cxnSpLocks noChangeShapeType="1"/>
            <a:stCxn id="29732" idx="3"/>
            <a:endCxn id="29718" idx="2"/>
          </p:cNvCxnSpPr>
          <p:nvPr/>
        </p:nvCxnSpPr>
        <p:spPr bwMode="auto">
          <a:xfrm>
            <a:off x="6319838" y="3206749"/>
            <a:ext cx="2636837" cy="330200"/>
          </a:xfrm>
          <a:prstGeom prst="bentConnector4">
            <a:avLst>
              <a:gd name="adj1" fmla="val 39556"/>
              <a:gd name="adj2" fmla="val 16875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40" name="Line 41"/>
          <p:cNvSpPr>
            <a:spLocks noChangeShapeType="1"/>
          </p:cNvSpPr>
          <p:nvPr/>
        </p:nvSpPr>
        <p:spPr bwMode="auto">
          <a:xfrm>
            <a:off x="9344025" y="2593974"/>
            <a:ext cx="576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文本框 44">
            <a:extLst>
              <a:ext uri="{FF2B5EF4-FFF2-40B4-BE49-F238E27FC236}">
                <a16:creationId xmlns:a16="http://schemas.microsoft.com/office/drawing/2014/main" id="{34330A91-9862-409A-87E6-3911E2F0E93B}"/>
              </a:ext>
            </a:extLst>
          </p:cNvPr>
          <p:cNvSpPr txBox="1"/>
          <p:nvPr/>
        </p:nvSpPr>
        <p:spPr>
          <a:xfrm>
            <a:off x="306843" y="4806737"/>
            <a:ext cx="1127555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sz="2800" dirty="0">
                <a:latin typeface="+mn-ea"/>
                <a:ea typeface="+mn-ea"/>
              </a:rPr>
              <a:t>为</a:t>
            </a:r>
            <a:r>
              <a:rPr lang="zh-CN" altLang="en-US" dirty="0"/>
              <a:t>提供保密性可在</a:t>
            </a:r>
            <a:r>
              <a:rPr lang="en-US" altLang="zh-CN" dirty="0"/>
              <a:t>MAC</a:t>
            </a:r>
            <a:r>
              <a:rPr lang="zh-CN" altLang="en-US" dirty="0"/>
              <a:t>函数之前进行一次加密，而且加密密钥也需被收发双方共享。在图中，</a:t>
            </a:r>
            <a:r>
              <a:rPr lang="en-US" altLang="zh-CN" dirty="0"/>
              <a:t>M</a:t>
            </a:r>
            <a:r>
              <a:rPr lang="zh-CN" altLang="en-US" dirty="0"/>
              <a:t>与</a:t>
            </a:r>
            <a:r>
              <a:rPr lang="en-US" altLang="zh-CN" dirty="0"/>
              <a:t>MAC</a:t>
            </a:r>
            <a:r>
              <a:rPr lang="zh-CN" altLang="en-US" dirty="0"/>
              <a:t>链接后再被整体加密</a:t>
            </a:r>
            <a:endParaRPr lang="en-US" altLang="zh-CN" dirty="0"/>
          </a:p>
          <a:p>
            <a:r>
              <a:rPr lang="zh-CN" altLang="en-US" dirty="0"/>
              <a:t>可以通过第三方进行</a:t>
            </a:r>
            <a:r>
              <a:rPr lang="en-US" altLang="zh-CN" dirty="0"/>
              <a:t>MAC</a:t>
            </a:r>
            <a:r>
              <a:rPr lang="zh-CN" altLang="en-US" dirty="0"/>
              <a:t>验证</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B5266-DBB6-4F76-A1C4-7DB7B80D0C40}"/>
              </a:ext>
            </a:extLst>
          </p:cNvPr>
          <p:cNvSpPr>
            <a:spLocks noGrp="1"/>
          </p:cNvSpPr>
          <p:nvPr>
            <p:ph type="title"/>
          </p:nvPr>
        </p:nvSpPr>
        <p:spPr/>
        <p:txBody>
          <a:bodyPr/>
          <a:lstStyle/>
          <a:p>
            <a:r>
              <a:rPr lang="en-US" altLang="zh-CN" sz="3600" dirty="0">
                <a:latin typeface="+mn-ea"/>
                <a:ea typeface="+mn-ea"/>
              </a:rPr>
              <a:t>MAC</a:t>
            </a:r>
            <a:r>
              <a:rPr lang="zh-CN" altLang="en-US" sz="3600" dirty="0">
                <a:latin typeface="+mn-ea"/>
                <a:ea typeface="+mn-ea"/>
              </a:rPr>
              <a:t>的函数应满足的要求</a:t>
            </a:r>
            <a:endParaRPr lang="zh-CN" altLang="en-US" dirty="0"/>
          </a:p>
        </p:txBody>
      </p:sp>
      <p:sp>
        <p:nvSpPr>
          <p:cNvPr id="4" name="日期占位符 3">
            <a:extLst>
              <a:ext uri="{FF2B5EF4-FFF2-40B4-BE49-F238E27FC236}">
                <a16:creationId xmlns:a16="http://schemas.microsoft.com/office/drawing/2014/main" id="{E985B68F-8AAC-42A6-9690-C8D9D0F7D0D9}"/>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9575B0A2-22E7-4B28-9CD7-B557760F6C98}"/>
              </a:ext>
            </a:extLst>
          </p:cNvPr>
          <p:cNvSpPr>
            <a:spLocks noGrp="1"/>
          </p:cNvSpPr>
          <p:nvPr>
            <p:ph type="sldNum" sz="quarter" idx="11"/>
          </p:nvPr>
        </p:nvSpPr>
        <p:spPr/>
        <p:txBody>
          <a:bodyPr/>
          <a:lstStyle/>
          <a:p>
            <a:fld id="{D06FDECE-D84C-4BFC-AAC6-9399481B1547}" type="slidenum">
              <a:rPr lang="en-US" altLang="zh-CN" smtClean="0"/>
              <a:pPr/>
              <a:t>11</a:t>
            </a:fld>
            <a:endParaRPr lang="en-US" altLang="zh-CN"/>
          </a:p>
        </p:txBody>
      </p:sp>
      <p:sp>
        <p:nvSpPr>
          <p:cNvPr id="6" name="矩形 5">
            <a:extLst>
              <a:ext uri="{FF2B5EF4-FFF2-40B4-BE49-F238E27FC236}">
                <a16:creationId xmlns:a16="http://schemas.microsoft.com/office/drawing/2014/main" id="{0B1AD3E4-F599-409B-8600-56100A48DB7E}"/>
              </a:ext>
            </a:extLst>
          </p:cNvPr>
          <p:cNvSpPr/>
          <p:nvPr/>
        </p:nvSpPr>
        <p:spPr>
          <a:xfrm>
            <a:off x="539750" y="1268413"/>
            <a:ext cx="11176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spcBef>
                <a:spcPct val="20000"/>
              </a:spcBef>
              <a:buClr>
                <a:schemeClr val="tx1"/>
              </a:buClr>
              <a:buFont typeface="Wingdings" panose="05000000000000000000" pitchFamily="2" charset="2"/>
              <a:buChar char="v"/>
            </a:pPr>
            <a:r>
              <a:rPr lang="zh-CN" altLang="en-US" sz="2400" dirty="0">
                <a:latin typeface="宋体" panose="02010600030101010101" pitchFamily="2" charset="-122"/>
              </a:rPr>
              <a:t>使用加密算法（单钥算法或公钥算法）加密消息时，其安全性一般取决于密钥的长度。如果加密算法没有弱点，则敌手只能使用穷搜索攻击以测试所有可能的密钥。如果密钥长为</a:t>
            </a:r>
            <a:r>
              <a:rPr lang="en-US" altLang="zh-CN" sz="2400" dirty="0">
                <a:latin typeface="宋体" panose="02010600030101010101" pitchFamily="2" charset="-122"/>
              </a:rPr>
              <a:t>k</a:t>
            </a:r>
            <a:r>
              <a:rPr lang="zh-CN" altLang="en-US" sz="2400" dirty="0">
                <a:latin typeface="宋体" panose="02010600030101010101" pitchFamily="2" charset="-122"/>
              </a:rPr>
              <a:t>比特，则穷搜索攻击平均将进行    个测试。特别地，对惟密文攻击来说，敌手如果知道密文</a:t>
            </a:r>
            <a:r>
              <a:rPr lang="en-US" altLang="zh-CN" sz="2400" dirty="0">
                <a:latin typeface="宋体" panose="02010600030101010101" pitchFamily="2" charset="-122"/>
              </a:rPr>
              <a:t>C</a:t>
            </a:r>
            <a:r>
              <a:rPr lang="zh-CN" altLang="en-US" sz="2400" dirty="0">
                <a:latin typeface="宋体" panose="02010600030101010101" pitchFamily="2" charset="-122"/>
              </a:rPr>
              <a:t>，则将对所有可能的密钥值       执行解密运算 ，直到得到有意义的明文。</a:t>
            </a:r>
          </a:p>
        </p:txBody>
      </p:sp>
      <p:graphicFrame>
        <p:nvGraphicFramePr>
          <p:cNvPr id="7" name="对象 5">
            <a:extLst>
              <a:ext uri="{FF2B5EF4-FFF2-40B4-BE49-F238E27FC236}">
                <a16:creationId xmlns:a16="http://schemas.microsoft.com/office/drawing/2014/main" id="{B65B16E7-AB3C-4D52-B14F-2AAA74287025}"/>
              </a:ext>
            </a:extLst>
          </p:cNvPr>
          <p:cNvGraphicFramePr>
            <a:graphicFrameLocks noChangeAspect="1"/>
          </p:cNvGraphicFramePr>
          <p:nvPr>
            <p:extLst>
              <p:ext uri="{D42A27DB-BD31-4B8C-83A1-F6EECF244321}">
                <p14:modId xmlns:p14="http://schemas.microsoft.com/office/powerpoint/2010/main" val="1057369654"/>
              </p:ext>
            </p:extLst>
          </p:nvPr>
        </p:nvGraphicFramePr>
        <p:xfrm>
          <a:off x="8401049" y="2030740"/>
          <a:ext cx="581025" cy="414338"/>
        </p:xfrm>
        <a:graphic>
          <a:graphicData uri="http://schemas.openxmlformats.org/presentationml/2006/ole">
            <mc:AlternateContent xmlns:mc="http://schemas.openxmlformats.org/markup-compatibility/2006">
              <mc:Choice xmlns:v="urn:schemas-microsoft-com:vml" Requires="v">
                <p:oleObj spid="_x0000_s165900" name="Equation" r:id="rId3" imgW="266700" imgH="190500" progId="Equation.DSMT4">
                  <p:embed/>
                </p:oleObj>
              </mc:Choice>
              <mc:Fallback>
                <p:oleObj name="Equation" r:id="rId3" imgW="266700" imgH="190500" progId="Equation.DSMT4">
                  <p:embed/>
                  <p:pic>
                    <p:nvPicPr>
                      <p:cNvPr id="10246" name="对象 5">
                        <a:extLst>
                          <a:ext uri="{FF2B5EF4-FFF2-40B4-BE49-F238E27FC236}">
                            <a16:creationId xmlns:a16="http://schemas.microsoft.com/office/drawing/2014/main" id="{00249835-78F2-4D0B-822C-FABC50BD6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049" y="2030740"/>
                        <a:ext cx="5810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1EF668EC-5646-4BD7-BF61-2493819F40B2}"/>
              </a:ext>
            </a:extLst>
          </p:cNvPr>
          <p:cNvGraphicFramePr>
            <a:graphicFrameLocks noChangeAspect="1"/>
          </p:cNvGraphicFramePr>
          <p:nvPr>
            <p:extLst>
              <p:ext uri="{D42A27DB-BD31-4B8C-83A1-F6EECF244321}">
                <p14:modId xmlns:p14="http://schemas.microsoft.com/office/powerpoint/2010/main" val="2591915330"/>
              </p:ext>
            </p:extLst>
          </p:nvPr>
        </p:nvGraphicFramePr>
        <p:xfrm>
          <a:off x="9982200" y="2490951"/>
          <a:ext cx="1076325" cy="331788"/>
        </p:xfrm>
        <a:graphic>
          <a:graphicData uri="http://schemas.openxmlformats.org/presentationml/2006/ole">
            <mc:AlternateContent xmlns:mc="http://schemas.openxmlformats.org/markup-compatibility/2006">
              <mc:Choice xmlns:v="urn:schemas-microsoft-com:vml" Requires="v">
                <p:oleObj spid="_x0000_s165901" name="Equation" r:id="rId5" imgW="736920" imgH="228699" progId="Equation.DSMT4">
                  <p:embed/>
                </p:oleObj>
              </mc:Choice>
              <mc:Fallback>
                <p:oleObj name="Equation" r:id="rId5" imgW="736920" imgH="228699" progId="Equation.DSMT4">
                  <p:embed/>
                  <p:pic>
                    <p:nvPicPr>
                      <p:cNvPr id="10248" name="对象 7">
                        <a:extLst>
                          <a:ext uri="{FF2B5EF4-FFF2-40B4-BE49-F238E27FC236}">
                            <a16:creationId xmlns:a16="http://schemas.microsoft.com/office/drawing/2014/main" id="{D136CB45-829A-4B46-A6DD-606BDC100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200" y="2490951"/>
                        <a:ext cx="10763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内容占位符 8">
            <a:extLst>
              <a:ext uri="{FF2B5EF4-FFF2-40B4-BE49-F238E27FC236}">
                <a16:creationId xmlns:a16="http://schemas.microsoft.com/office/drawing/2014/main" id="{B7CA0589-EBF9-4B16-AAD4-9C8FFF54A7A1}"/>
              </a:ext>
            </a:extLst>
          </p:cNvPr>
          <p:cNvSpPr>
            <a:spLocks noGrp="1"/>
          </p:cNvSpPr>
          <p:nvPr>
            <p:ph idx="1"/>
          </p:nvPr>
        </p:nvSpPr>
        <p:spPr bwMode="auto">
          <a:xfrm>
            <a:off x="406400" y="3200400"/>
            <a:ext cx="11176000" cy="1200329"/>
          </a:xfrm>
          <a:prstGeom prst="rect">
            <a:avLst/>
          </a:prstGeom>
        </p:spPr>
        <p:txBody>
          <a:bodyPr>
            <a:spAutoFit/>
          </a:bodyPr>
          <a:lstStyle/>
          <a:p>
            <a:pPr eaLnBrk="1" hangingPunct="1">
              <a:defRPr/>
            </a:pPr>
            <a:r>
              <a:rPr lang="zh-CN" altLang="en-US" sz="2400" b="0" dirty="0">
                <a:latin typeface="宋体" panose="02010600030101010101" pitchFamily="2" charset="-122"/>
                <a:ea typeface="宋体" panose="02010600030101010101" pitchFamily="2" charset="-122"/>
              </a:rPr>
              <a:t>对</a:t>
            </a:r>
            <a:r>
              <a:rPr lang="en-US" altLang="zh-CN" sz="2400" b="0" dirty="0">
                <a:latin typeface="宋体" panose="02010600030101010101" pitchFamily="2" charset="-122"/>
                <a:ea typeface="宋体" panose="02010600030101010101" pitchFamily="2" charset="-122"/>
              </a:rPr>
              <a:t>MAC</a:t>
            </a:r>
            <a:r>
              <a:rPr lang="zh-CN" altLang="en-US" sz="2400" b="0" dirty="0">
                <a:latin typeface="宋体" panose="02010600030101010101" pitchFamily="2" charset="-122"/>
                <a:ea typeface="宋体" panose="02010600030101010101" pitchFamily="2" charset="-122"/>
              </a:rPr>
              <a:t>来说，由于产生</a:t>
            </a:r>
            <a:r>
              <a:rPr lang="en-US" altLang="zh-CN" sz="2400" b="0" dirty="0">
                <a:latin typeface="宋体" panose="02010600030101010101" pitchFamily="2" charset="-122"/>
                <a:ea typeface="宋体" panose="02010600030101010101" pitchFamily="2" charset="-122"/>
              </a:rPr>
              <a:t>MAC</a:t>
            </a:r>
            <a:r>
              <a:rPr lang="zh-CN" altLang="en-US" sz="2400" b="0" dirty="0">
                <a:latin typeface="宋体" panose="02010600030101010101" pitchFamily="2" charset="-122"/>
                <a:ea typeface="宋体" panose="02010600030101010101" pitchFamily="2" charset="-122"/>
              </a:rPr>
              <a:t>的函数一般都为多到一映射，如果产生</a:t>
            </a:r>
            <a:r>
              <a:rPr lang="en-US" altLang="zh-CN" sz="2400" b="0" dirty="0">
                <a:latin typeface="宋体" panose="02010600030101010101" pitchFamily="2" charset="-122"/>
                <a:ea typeface="宋体" panose="02010600030101010101" pitchFamily="2" charset="-122"/>
              </a:rPr>
              <a:t>n</a:t>
            </a:r>
            <a:r>
              <a:rPr lang="zh-CN" altLang="en-US" sz="2400" b="0" dirty="0">
                <a:latin typeface="宋体" panose="02010600030101010101" pitchFamily="2" charset="-122"/>
                <a:ea typeface="宋体" panose="02010600030101010101" pitchFamily="2" charset="-122"/>
              </a:rPr>
              <a:t>比特长的</a:t>
            </a:r>
            <a:r>
              <a:rPr lang="en-US" altLang="zh-CN" sz="2400" b="0" dirty="0">
                <a:latin typeface="宋体" panose="02010600030101010101" pitchFamily="2" charset="-122"/>
                <a:ea typeface="宋体" panose="02010600030101010101" pitchFamily="2" charset="-122"/>
              </a:rPr>
              <a:t>MAC</a:t>
            </a:r>
            <a:r>
              <a:rPr lang="zh-CN" altLang="en-US" sz="2400" b="0" dirty="0">
                <a:latin typeface="宋体" panose="02010600030101010101" pitchFamily="2" charset="-122"/>
                <a:ea typeface="宋体" panose="02010600030101010101" pitchFamily="2" charset="-122"/>
              </a:rPr>
              <a:t>，则函数的取值范围即为  个可能的</a:t>
            </a:r>
            <a:r>
              <a:rPr lang="en-US" altLang="zh-CN" sz="2400" b="0" dirty="0">
                <a:latin typeface="宋体" panose="02010600030101010101" pitchFamily="2" charset="-122"/>
                <a:ea typeface="宋体" panose="02010600030101010101" pitchFamily="2" charset="-122"/>
              </a:rPr>
              <a:t>MAC</a:t>
            </a:r>
            <a:r>
              <a:rPr lang="zh-CN" altLang="en-US" sz="2400" b="0" dirty="0">
                <a:latin typeface="宋体" panose="02010600030101010101" pitchFamily="2" charset="-122"/>
                <a:ea typeface="宋体" panose="02010600030101010101" pitchFamily="2" charset="-122"/>
              </a:rPr>
              <a:t>，函数输入的可能的消息个数</a:t>
            </a:r>
            <a:r>
              <a:rPr lang="en-US" altLang="zh-CN" sz="2400" b="0" dirty="0">
                <a:latin typeface="宋体" panose="02010600030101010101" pitchFamily="2" charset="-122"/>
                <a:ea typeface="宋体" panose="02010600030101010101" pitchFamily="2" charset="-122"/>
              </a:rPr>
              <a:t>N&gt;&gt;   </a:t>
            </a:r>
            <a:r>
              <a:rPr lang="zh-CN" altLang="en-US" sz="2400" b="0" dirty="0">
                <a:latin typeface="宋体" panose="02010600030101010101" pitchFamily="2" charset="-122"/>
                <a:ea typeface="宋体" panose="02010600030101010101" pitchFamily="2" charset="-122"/>
              </a:rPr>
              <a:t>，而且如果函数所用的密钥为</a:t>
            </a: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比特，则可能的密钥个数为  。</a:t>
            </a:r>
          </a:p>
        </p:txBody>
      </p:sp>
      <p:graphicFrame>
        <p:nvGraphicFramePr>
          <p:cNvPr id="10" name="对象 9">
            <a:extLst>
              <a:ext uri="{FF2B5EF4-FFF2-40B4-BE49-F238E27FC236}">
                <a16:creationId xmlns:a16="http://schemas.microsoft.com/office/drawing/2014/main" id="{91C0B935-EB40-42A7-B3CF-D000A1DE4121}"/>
              </a:ext>
            </a:extLst>
          </p:cNvPr>
          <p:cNvGraphicFramePr>
            <a:graphicFrameLocks noChangeAspect="1"/>
          </p:cNvGraphicFramePr>
          <p:nvPr>
            <p:extLst>
              <p:ext uri="{D42A27DB-BD31-4B8C-83A1-F6EECF244321}">
                <p14:modId xmlns:p14="http://schemas.microsoft.com/office/powerpoint/2010/main" val="2933515868"/>
              </p:ext>
            </p:extLst>
          </p:nvPr>
        </p:nvGraphicFramePr>
        <p:xfrm>
          <a:off x="3886200" y="3585066"/>
          <a:ext cx="360363" cy="392113"/>
        </p:xfrm>
        <a:graphic>
          <a:graphicData uri="http://schemas.openxmlformats.org/presentationml/2006/ole">
            <mc:AlternateContent xmlns:mc="http://schemas.openxmlformats.org/markup-compatibility/2006">
              <mc:Choice xmlns:v="urn:schemas-microsoft-com:vml" Requires="v">
                <p:oleObj spid="_x0000_s165902" name="Equation" r:id="rId7" imgW="359667" imgH="391694" progId="Equation.DSMT4">
                  <p:embed/>
                </p:oleObj>
              </mc:Choice>
              <mc:Fallback>
                <p:oleObj name="Equation" r:id="rId7" imgW="359667" imgH="391694" progId="Equation.DSMT4">
                  <p:embed/>
                  <p:pic>
                    <p:nvPicPr>
                      <p:cNvPr id="0" name=""/>
                      <p:cNvPicPr/>
                      <p:nvPr/>
                    </p:nvPicPr>
                    <p:blipFill>
                      <a:blip r:embed="rId8"/>
                      <a:stretch>
                        <a:fillRect/>
                      </a:stretch>
                    </p:blipFill>
                    <p:spPr>
                      <a:xfrm>
                        <a:off x="3886200" y="3585066"/>
                        <a:ext cx="360363" cy="3921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3ECFCAC-2B89-4CD8-B220-B31C1BBDF38A}"/>
              </a:ext>
            </a:extLst>
          </p:cNvPr>
          <p:cNvGraphicFramePr>
            <a:graphicFrameLocks noChangeAspect="1"/>
          </p:cNvGraphicFramePr>
          <p:nvPr>
            <p:extLst>
              <p:ext uri="{D42A27DB-BD31-4B8C-83A1-F6EECF244321}">
                <p14:modId xmlns:p14="http://schemas.microsoft.com/office/powerpoint/2010/main" val="1776234624"/>
              </p:ext>
            </p:extLst>
          </p:nvPr>
        </p:nvGraphicFramePr>
        <p:xfrm>
          <a:off x="10340180" y="3604507"/>
          <a:ext cx="360363" cy="392113"/>
        </p:xfrm>
        <a:graphic>
          <a:graphicData uri="http://schemas.openxmlformats.org/presentationml/2006/ole">
            <mc:AlternateContent xmlns:mc="http://schemas.openxmlformats.org/markup-compatibility/2006">
              <mc:Choice xmlns:v="urn:schemas-microsoft-com:vml" Requires="v">
                <p:oleObj spid="_x0000_s165903" name="Equation" r:id="rId9" imgW="359667" imgH="391694" progId="Equation.DSMT4">
                  <p:embed/>
                </p:oleObj>
              </mc:Choice>
              <mc:Fallback>
                <p:oleObj name="Equation" r:id="rId9" imgW="359667" imgH="391694" progId="Equation.DSMT4">
                  <p:embed/>
                  <p:pic>
                    <p:nvPicPr>
                      <p:cNvPr id="0" name=""/>
                      <p:cNvPicPr/>
                      <p:nvPr/>
                    </p:nvPicPr>
                    <p:blipFill>
                      <a:blip r:embed="rId10"/>
                      <a:stretch>
                        <a:fillRect/>
                      </a:stretch>
                    </p:blipFill>
                    <p:spPr>
                      <a:xfrm>
                        <a:off x="10340180" y="3604507"/>
                        <a:ext cx="360363" cy="39211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AD61FF7F-490A-4B6A-9FF9-A6092E2D979C}"/>
              </a:ext>
            </a:extLst>
          </p:cNvPr>
          <p:cNvGraphicFramePr>
            <a:graphicFrameLocks noChangeAspect="1"/>
          </p:cNvGraphicFramePr>
          <p:nvPr>
            <p:extLst>
              <p:ext uri="{D42A27DB-BD31-4B8C-83A1-F6EECF244321}">
                <p14:modId xmlns:p14="http://schemas.microsoft.com/office/powerpoint/2010/main" val="2111571901"/>
              </p:ext>
            </p:extLst>
          </p:nvPr>
        </p:nvGraphicFramePr>
        <p:xfrm>
          <a:off x="7980363" y="4023928"/>
          <a:ext cx="350837" cy="384175"/>
        </p:xfrm>
        <a:graphic>
          <a:graphicData uri="http://schemas.openxmlformats.org/presentationml/2006/ole">
            <mc:AlternateContent xmlns:mc="http://schemas.openxmlformats.org/markup-compatibility/2006">
              <mc:Choice xmlns:v="urn:schemas-microsoft-com:vml" Requires="v">
                <p:oleObj spid="_x0000_s165904" name="Equation" r:id="rId11" imgW="350666" imgH="384134" progId="Equation.DSMT4">
                  <p:embed/>
                </p:oleObj>
              </mc:Choice>
              <mc:Fallback>
                <p:oleObj name="Equation" r:id="rId11" imgW="350666" imgH="384134" progId="Equation.DSMT4">
                  <p:embed/>
                  <p:pic>
                    <p:nvPicPr>
                      <p:cNvPr id="0" name=""/>
                      <p:cNvPicPr/>
                      <p:nvPr/>
                    </p:nvPicPr>
                    <p:blipFill>
                      <a:blip r:embed="rId12"/>
                      <a:stretch>
                        <a:fillRect/>
                      </a:stretch>
                    </p:blipFill>
                    <p:spPr>
                      <a:xfrm>
                        <a:off x="7980363" y="4023928"/>
                        <a:ext cx="350837" cy="384175"/>
                      </a:xfrm>
                      <a:prstGeom prst="rect">
                        <a:avLst/>
                      </a:prstGeom>
                    </p:spPr>
                  </p:pic>
                </p:oleObj>
              </mc:Fallback>
            </mc:AlternateContent>
          </a:graphicData>
        </a:graphic>
      </p:graphicFrame>
    </p:spTree>
    <p:extLst>
      <p:ext uri="{BB962C8B-B14F-4D97-AF65-F5344CB8AC3E}">
        <p14:creationId xmlns:p14="http://schemas.microsoft.com/office/powerpoint/2010/main" val="404996099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0C2DE-CD7F-4EFF-A02A-9D35E6617A45}"/>
              </a:ext>
            </a:extLst>
          </p:cNvPr>
          <p:cNvSpPr>
            <a:spLocks noGrp="1"/>
          </p:cNvSpPr>
          <p:nvPr>
            <p:ph type="title"/>
          </p:nvPr>
        </p:nvSpPr>
        <p:spPr/>
        <p:txBody>
          <a:bodyPr/>
          <a:lstStyle/>
          <a:p>
            <a:r>
              <a:rPr lang="zh-CN" altLang="en-US" sz="3600" dirty="0">
                <a:latin typeface="+mn-ea"/>
                <a:ea typeface="+mn-ea"/>
              </a:rPr>
              <a:t>产生</a:t>
            </a:r>
            <a:r>
              <a:rPr lang="en-US" altLang="zh-CN" sz="3600" dirty="0">
                <a:latin typeface="+mn-ea"/>
                <a:ea typeface="+mn-ea"/>
              </a:rPr>
              <a:t>MAC</a:t>
            </a:r>
            <a:r>
              <a:rPr lang="zh-CN" altLang="en-US" sz="3600" dirty="0">
                <a:latin typeface="+mn-ea"/>
                <a:ea typeface="+mn-ea"/>
              </a:rPr>
              <a:t>的函数应满足的要求</a:t>
            </a:r>
            <a:endParaRPr lang="zh-CN" altLang="en-US" dirty="0"/>
          </a:p>
        </p:txBody>
      </p:sp>
      <p:sp>
        <p:nvSpPr>
          <p:cNvPr id="3" name="内容占位符 2">
            <a:extLst>
              <a:ext uri="{FF2B5EF4-FFF2-40B4-BE49-F238E27FC236}">
                <a16:creationId xmlns:a16="http://schemas.microsoft.com/office/drawing/2014/main" id="{E69D4485-3187-43FF-845A-333E05F612A8}"/>
              </a:ext>
            </a:extLst>
          </p:cNvPr>
          <p:cNvSpPr>
            <a:spLocks noGrp="1"/>
          </p:cNvSpPr>
          <p:nvPr>
            <p:ph idx="1"/>
          </p:nvPr>
        </p:nvSpPr>
        <p:spPr>
          <a:xfrm>
            <a:off x="406400" y="5105400"/>
            <a:ext cx="11176000" cy="1219200"/>
          </a:xfrm>
        </p:spPr>
        <p:txBody>
          <a:bodyPr/>
          <a:lstStyle/>
          <a:p>
            <a:endParaRPr lang="zh-CN" altLang="en-US" dirty="0"/>
          </a:p>
        </p:txBody>
      </p:sp>
      <p:sp>
        <p:nvSpPr>
          <p:cNvPr id="4" name="日期占位符 3">
            <a:extLst>
              <a:ext uri="{FF2B5EF4-FFF2-40B4-BE49-F238E27FC236}">
                <a16:creationId xmlns:a16="http://schemas.microsoft.com/office/drawing/2014/main" id="{18F64CBC-7285-4017-86AD-53A593C0B23C}"/>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FE6822E6-3510-47ED-993D-00C5044C726D}"/>
              </a:ext>
            </a:extLst>
          </p:cNvPr>
          <p:cNvSpPr>
            <a:spLocks noGrp="1"/>
          </p:cNvSpPr>
          <p:nvPr>
            <p:ph type="sldNum" sz="quarter" idx="11"/>
          </p:nvPr>
        </p:nvSpPr>
        <p:spPr/>
        <p:txBody>
          <a:bodyPr/>
          <a:lstStyle/>
          <a:p>
            <a:fld id="{D06FDECE-D84C-4BFC-AAC6-9399481B1547}" type="slidenum">
              <a:rPr lang="en-US" altLang="zh-CN" smtClean="0"/>
              <a:pPr/>
              <a:t>12</a:t>
            </a:fld>
            <a:endParaRPr lang="en-US" altLang="zh-CN"/>
          </a:p>
        </p:txBody>
      </p:sp>
      <p:sp>
        <p:nvSpPr>
          <p:cNvPr id="6" name="矩形 5">
            <a:extLst>
              <a:ext uri="{FF2B5EF4-FFF2-40B4-BE49-F238E27FC236}">
                <a16:creationId xmlns:a16="http://schemas.microsoft.com/office/drawing/2014/main" id="{79A81AC8-50F7-4EE7-AFFC-21ACC46E0B16}"/>
              </a:ext>
            </a:extLst>
          </p:cNvPr>
          <p:cNvSpPr/>
          <p:nvPr/>
        </p:nvSpPr>
        <p:spPr>
          <a:xfrm>
            <a:off x="611188" y="1341438"/>
            <a:ext cx="11428412" cy="2677656"/>
          </a:xfrm>
          <a:prstGeom prst="rect">
            <a:avLst/>
          </a:prstGeom>
        </p:spPr>
        <p:txBody>
          <a:bodyPr wrap="square">
            <a:spAutoFit/>
          </a:bodyPr>
          <a:lstStyle/>
          <a:p>
            <a:pPr eaLnBrk="1" hangingPunct="1">
              <a:defRPr/>
            </a:pPr>
            <a:r>
              <a:rPr lang="zh-CN" altLang="en-US" sz="2400" dirty="0">
                <a:latin typeface="+mn-ea"/>
                <a:ea typeface="+mn-ea"/>
              </a:rPr>
              <a:t>    </a:t>
            </a:r>
            <a:r>
              <a:rPr lang="zh-CN" altLang="en-US" sz="2400" dirty="0">
                <a:latin typeface="宋体" panose="02010600030101010101" pitchFamily="2" charset="-122"/>
              </a:rPr>
              <a:t>如果系统不考虑保密性，即敌手能获取明文消息和相应的</a:t>
            </a:r>
            <a:r>
              <a:rPr lang="en-US" altLang="zh-CN" sz="2400" dirty="0">
                <a:latin typeface="宋体" panose="02010600030101010101" pitchFamily="2" charset="-122"/>
              </a:rPr>
              <a:t>MAC</a:t>
            </a:r>
            <a:r>
              <a:rPr lang="zh-CN" altLang="en-US" sz="2400" dirty="0">
                <a:latin typeface="宋体" panose="02010600030101010101" pitchFamily="2" charset="-122"/>
              </a:rPr>
              <a:t>，在这种情况下考虑敌手使用穷搜索攻击以获取产生</a:t>
            </a:r>
            <a:r>
              <a:rPr lang="en-US" altLang="zh-CN" sz="2400" dirty="0">
                <a:latin typeface="宋体" panose="02010600030101010101" pitchFamily="2" charset="-122"/>
              </a:rPr>
              <a:t>MAC</a:t>
            </a:r>
            <a:r>
              <a:rPr lang="zh-CN" altLang="en-US" sz="2400" dirty="0">
                <a:latin typeface="宋体" panose="02010600030101010101" pitchFamily="2" charset="-122"/>
              </a:rPr>
              <a:t>的函数所使用的密钥。假定</a:t>
            </a:r>
            <a:r>
              <a:rPr lang="en-US" altLang="zh-CN" sz="2400" dirty="0">
                <a:latin typeface="宋体" panose="02010600030101010101" pitchFamily="2" charset="-122"/>
              </a:rPr>
              <a:t>k&gt;n</a:t>
            </a:r>
            <a:r>
              <a:rPr lang="zh-CN" altLang="en-US" sz="2400" dirty="0">
                <a:latin typeface="宋体" panose="02010600030101010101" pitchFamily="2" charset="-122"/>
              </a:rPr>
              <a:t>，且敌手已得到   和     ，其中             ，敌手对所有可能的密钥值  求            ，直到找到某个  得         。由于不同的密钥个数为  ，因此将产生  个</a:t>
            </a:r>
            <a:r>
              <a:rPr lang="en-US" altLang="zh-CN" sz="2400" dirty="0">
                <a:latin typeface="宋体" panose="02010600030101010101" pitchFamily="2" charset="-122"/>
              </a:rPr>
              <a:t>MAC</a:t>
            </a:r>
            <a:r>
              <a:rPr lang="zh-CN" altLang="en-US" sz="2400" dirty="0">
                <a:latin typeface="宋体" panose="02010600030101010101" pitchFamily="2" charset="-122"/>
              </a:rPr>
              <a:t>，但其中仅有  个不同，由于  </a:t>
            </a:r>
            <a:r>
              <a:rPr lang="en-US" altLang="zh-CN" sz="2400" dirty="0">
                <a:latin typeface="宋体" panose="02010600030101010101" pitchFamily="2" charset="-122"/>
              </a:rPr>
              <a:t>&gt;  </a:t>
            </a:r>
            <a:r>
              <a:rPr lang="zh-CN" altLang="en-US" sz="2400" dirty="0">
                <a:latin typeface="宋体" panose="02010600030101010101" pitchFamily="2" charset="-122"/>
              </a:rPr>
              <a:t>，所以有很多密钥（平均有</a:t>
            </a:r>
            <a:endParaRPr lang="en-US" altLang="zh-CN" sz="2400" dirty="0">
              <a:latin typeface="宋体" panose="02010600030101010101" pitchFamily="2" charset="-122"/>
            </a:endParaRPr>
          </a:p>
          <a:p>
            <a:pPr eaLnBrk="1" hangingPunct="1">
              <a:defRPr/>
            </a:pPr>
            <a:r>
              <a:rPr lang="en-US" altLang="zh-CN" sz="2400" dirty="0">
                <a:latin typeface="宋体" panose="02010600030101010101" pitchFamily="2" charset="-122"/>
              </a:rPr>
              <a:t>         </a:t>
            </a:r>
            <a:r>
              <a:rPr lang="zh-CN" altLang="en-US" sz="2400" dirty="0">
                <a:latin typeface="宋体" panose="02010600030101010101" pitchFamily="2" charset="-122"/>
              </a:rPr>
              <a:t>个）都可产生出正确的    ，而敌手无法知道进行通信的两个用户用的是哪一个密钥，还必须按以下方式重复上述攻击：</a:t>
            </a:r>
          </a:p>
        </p:txBody>
      </p:sp>
      <p:graphicFrame>
        <p:nvGraphicFramePr>
          <p:cNvPr id="7" name="对象 5">
            <a:extLst>
              <a:ext uri="{FF2B5EF4-FFF2-40B4-BE49-F238E27FC236}">
                <a16:creationId xmlns:a16="http://schemas.microsoft.com/office/drawing/2014/main" id="{26A0AD32-9626-4EAC-B668-94C11C5D160E}"/>
              </a:ext>
            </a:extLst>
          </p:cNvPr>
          <p:cNvGraphicFramePr>
            <a:graphicFrameLocks noChangeAspect="1"/>
          </p:cNvGraphicFramePr>
          <p:nvPr>
            <p:extLst>
              <p:ext uri="{D42A27DB-BD31-4B8C-83A1-F6EECF244321}">
                <p14:modId xmlns:p14="http://schemas.microsoft.com/office/powerpoint/2010/main" val="763961930"/>
              </p:ext>
            </p:extLst>
          </p:nvPr>
        </p:nvGraphicFramePr>
        <p:xfrm>
          <a:off x="989013" y="2072482"/>
          <a:ext cx="433387" cy="419100"/>
        </p:xfrm>
        <a:graphic>
          <a:graphicData uri="http://schemas.openxmlformats.org/presentationml/2006/ole">
            <mc:AlternateContent xmlns:mc="http://schemas.openxmlformats.org/markup-compatibility/2006">
              <mc:Choice xmlns:v="urn:schemas-microsoft-com:vml" Requires="v">
                <p:oleObj spid="_x0000_s164922" name="Equation" r:id="rId3" imgW="215900" imgH="203200" progId="Equation.DSMT4">
                  <p:embed/>
                </p:oleObj>
              </mc:Choice>
              <mc:Fallback>
                <p:oleObj name="Equation" r:id="rId3" imgW="215900" imgH="203200" progId="Equation.DSMT4">
                  <p:embed/>
                  <p:pic>
                    <p:nvPicPr>
                      <p:cNvPr id="11270" name="对象 5">
                        <a:extLst>
                          <a:ext uri="{FF2B5EF4-FFF2-40B4-BE49-F238E27FC236}">
                            <a16:creationId xmlns:a16="http://schemas.microsoft.com/office/drawing/2014/main" id="{5E602E51-504A-450C-8855-A5A169CF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013" y="2072482"/>
                        <a:ext cx="4333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4625F747-08A4-4C16-9CD0-35C4C0A91221}"/>
              </a:ext>
            </a:extLst>
          </p:cNvPr>
          <p:cNvGraphicFramePr>
            <a:graphicFrameLocks noChangeAspect="1"/>
          </p:cNvGraphicFramePr>
          <p:nvPr>
            <p:extLst>
              <p:ext uri="{D42A27DB-BD31-4B8C-83A1-F6EECF244321}">
                <p14:modId xmlns:p14="http://schemas.microsoft.com/office/powerpoint/2010/main" val="2959476354"/>
              </p:ext>
            </p:extLst>
          </p:nvPr>
        </p:nvGraphicFramePr>
        <p:xfrm>
          <a:off x="1800225" y="2098038"/>
          <a:ext cx="720725" cy="388938"/>
        </p:xfrm>
        <a:graphic>
          <a:graphicData uri="http://schemas.openxmlformats.org/presentationml/2006/ole">
            <mc:AlternateContent xmlns:mc="http://schemas.openxmlformats.org/markup-compatibility/2006">
              <mc:Choice xmlns:v="urn:schemas-microsoft-com:vml" Requires="v">
                <p:oleObj spid="_x0000_s164923" name="Equation" r:id="rId5" imgW="381000" imgH="203200" progId="Equation.DSMT4">
                  <p:embed/>
                </p:oleObj>
              </mc:Choice>
              <mc:Fallback>
                <p:oleObj name="Equation" r:id="rId5" imgW="381000" imgH="203200" progId="Equation.DSMT4">
                  <p:embed/>
                  <p:pic>
                    <p:nvPicPr>
                      <p:cNvPr id="11272" name="对象 7">
                        <a:extLst>
                          <a:ext uri="{FF2B5EF4-FFF2-40B4-BE49-F238E27FC236}">
                            <a16:creationId xmlns:a16="http://schemas.microsoft.com/office/drawing/2014/main" id="{FB0FFF0B-9655-46B1-8153-184970AE08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225" y="2098038"/>
                        <a:ext cx="7207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9">
            <a:extLst>
              <a:ext uri="{FF2B5EF4-FFF2-40B4-BE49-F238E27FC236}">
                <a16:creationId xmlns:a16="http://schemas.microsoft.com/office/drawing/2014/main" id="{C7DA4AF0-BDA6-4990-8F40-37EC44E10558}"/>
              </a:ext>
            </a:extLst>
          </p:cNvPr>
          <p:cNvGraphicFramePr>
            <a:graphicFrameLocks noChangeAspect="1"/>
          </p:cNvGraphicFramePr>
          <p:nvPr>
            <p:extLst>
              <p:ext uri="{D42A27DB-BD31-4B8C-83A1-F6EECF244321}">
                <p14:modId xmlns:p14="http://schemas.microsoft.com/office/powerpoint/2010/main" val="2642380325"/>
              </p:ext>
            </p:extLst>
          </p:nvPr>
        </p:nvGraphicFramePr>
        <p:xfrm>
          <a:off x="3582988" y="2125207"/>
          <a:ext cx="1857375" cy="406400"/>
        </p:xfrm>
        <a:graphic>
          <a:graphicData uri="http://schemas.openxmlformats.org/presentationml/2006/ole">
            <mc:AlternateContent xmlns:mc="http://schemas.openxmlformats.org/markup-compatibility/2006">
              <mc:Choice xmlns:v="urn:schemas-microsoft-com:vml" Requires="v">
                <p:oleObj spid="_x0000_s164924" name="Equation" r:id="rId7" imgW="1041400" imgH="228600" progId="Equation.DSMT4">
                  <p:embed/>
                </p:oleObj>
              </mc:Choice>
              <mc:Fallback>
                <p:oleObj name="Equation" r:id="rId7" imgW="1041400" imgH="228600" progId="Equation.DSMT4">
                  <p:embed/>
                  <p:pic>
                    <p:nvPicPr>
                      <p:cNvPr id="11274" name="对象 9">
                        <a:extLst>
                          <a:ext uri="{FF2B5EF4-FFF2-40B4-BE49-F238E27FC236}">
                            <a16:creationId xmlns:a16="http://schemas.microsoft.com/office/drawing/2014/main" id="{952CDCFD-1036-4DB4-8731-B010699E89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2988" y="2125207"/>
                        <a:ext cx="1857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1">
            <a:extLst>
              <a:ext uri="{FF2B5EF4-FFF2-40B4-BE49-F238E27FC236}">
                <a16:creationId xmlns:a16="http://schemas.microsoft.com/office/drawing/2014/main" id="{144BDE6C-7EBD-4621-9C83-880EE071AD10}"/>
              </a:ext>
            </a:extLst>
          </p:cNvPr>
          <p:cNvGraphicFramePr>
            <a:graphicFrameLocks noChangeAspect="1"/>
          </p:cNvGraphicFramePr>
          <p:nvPr>
            <p:extLst>
              <p:ext uri="{D42A27DB-BD31-4B8C-83A1-F6EECF244321}">
                <p14:modId xmlns:p14="http://schemas.microsoft.com/office/powerpoint/2010/main" val="3492426828"/>
              </p:ext>
            </p:extLst>
          </p:nvPr>
        </p:nvGraphicFramePr>
        <p:xfrm>
          <a:off x="9144000" y="2155188"/>
          <a:ext cx="307975" cy="331788"/>
        </p:xfrm>
        <a:graphic>
          <a:graphicData uri="http://schemas.openxmlformats.org/presentationml/2006/ole">
            <mc:AlternateContent xmlns:mc="http://schemas.openxmlformats.org/markup-compatibility/2006">
              <mc:Choice xmlns:v="urn:schemas-microsoft-com:vml" Requires="v">
                <p:oleObj spid="_x0000_s164925" name="Equation" r:id="rId9" imgW="190666" imgH="203377" progId="Equation.DSMT4">
                  <p:embed/>
                </p:oleObj>
              </mc:Choice>
              <mc:Fallback>
                <p:oleObj name="Equation" r:id="rId9" imgW="190666" imgH="203377" progId="Equation.DSMT4">
                  <p:embed/>
                  <p:pic>
                    <p:nvPicPr>
                      <p:cNvPr id="11276" name="对象 11">
                        <a:extLst>
                          <a:ext uri="{FF2B5EF4-FFF2-40B4-BE49-F238E27FC236}">
                            <a16:creationId xmlns:a16="http://schemas.microsoft.com/office/drawing/2014/main" id="{1089B602-D977-4AAC-ABE6-D4B06C206B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0" y="2155188"/>
                        <a:ext cx="3079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3">
            <a:extLst>
              <a:ext uri="{FF2B5EF4-FFF2-40B4-BE49-F238E27FC236}">
                <a16:creationId xmlns:a16="http://schemas.microsoft.com/office/drawing/2014/main" id="{E0789596-D2A6-481F-8F5E-9F188C351154}"/>
              </a:ext>
            </a:extLst>
          </p:cNvPr>
          <p:cNvGraphicFramePr>
            <a:graphicFrameLocks noChangeAspect="1"/>
          </p:cNvGraphicFramePr>
          <p:nvPr>
            <p:extLst>
              <p:ext uri="{D42A27DB-BD31-4B8C-83A1-F6EECF244321}">
                <p14:modId xmlns:p14="http://schemas.microsoft.com/office/powerpoint/2010/main" val="3823395479"/>
              </p:ext>
            </p:extLst>
          </p:nvPr>
        </p:nvGraphicFramePr>
        <p:xfrm>
          <a:off x="9677400" y="2155188"/>
          <a:ext cx="1793875" cy="392113"/>
        </p:xfrm>
        <a:graphic>
          <a:graphicData uri="http://schemas.openxmlformats.org/presentationml/2006/ole">
            <mc:AlternateContent xmlns:mc="http://schemas.openxmlformats.org/markup-compatibility/2006">
              <mc:Choice xmlns:v="urn:schemas-microsoft-com:vml" Requires="v">
                <p:oleObj spid="_x0000_s164926" name="Equation" r:id="rId11" imgW="1117600" imgH="241300" progId="Equation.DSMT4">
                  <p:embed/>
                </p:oleObj>
              </mc:Choice>
              <mc:Fallback>
                <p:oleObj name="Equation" r:id="rId11" imgW="1117600" imgH="241300" progId="Equation.DSMT4">
                  <p:embed/>
                  <p:pic>
                    <p:nvPicPr>
                      <p:cNvPr id="11278" name="对象 13">
                        <a:extLst>
                          <a:ext uri="{FF2B5EF4-FFF2-40B4-BE49-F238E27FC236}">
                            <a16:creationId xmlns:a16="http://schemas.microsoft.com/office/drawing/2014/main" id="{BB4CEA8D-3478-45DE-92A7-61C0E94F2E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77400" y="2155188"/>
                        <a:ext cx="179387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5">
            <a:extLst>
              <a:ext uri="{FF2B5EF4-FFF2-40B4-BE49-F238E27FC236}">
                <a16:creationId xmlns:a16="http://schemas.microsoft.com/office/drawing/2014/main" id="{8E50D869-D4EA-450F-82E2-3E27616FE7AD}"/>
              </a:ext>
            </a:extLst>
          </p:cNvPr>
          <p:cNvGraphicFramePr>
            <a:graphicFrameLocks noChangeAspect="1"/>
          </p:cNvGraphicFramePr>
          <p:nvPr>
            <p:extLst>
              <p:ext uri="{D42A27DB-BD31-4B8C-83A1-F6EECF244321}">
                <p14:modId xmlns:p14="http://schemas.microsoft.com/office/powerpoint/2010/main" val="580837451"/>
              </p:ext>
            </p:extLst>
          </p:nvPr>
        </p:nvGraphicFramePr>
        <p:xfrm>
          <a:off x="2520950" y="2503985"/>
          <a:ext cx="330200" cy="358775"/>
        </p:xfrm>
        <a:graphic>
          <a:graphicData uri="http://schemas.openxmlformats.org/presentationml/2006/ole">
            <mc:AlternateContent xmlns:mc="http://schemas.openxmlformats.org/markup-compatibility/2006">
              <mc:Choice xmlns:v="urn:schemas-microsoft-com:vml" Requires="v">
                <p:oleObj spid="_x0000_s164927" name="Equation" r:id="rId13" imgW="190666" imgH="203377" progId="Equation.DSMT4">
                  <p:embed/>
                </p:oleObj>
              </mc:Choice>
              <mc:Fallback>
                <p:oleObj name="Equation" r:id="rId13" imgW="190666" imgH="203377" progId="Equation.DSMT4">
                  <p:embed/>
                  <p:pic>
                    <p:nvPicPr>
                      <p:cNvPr id="11280" name="对象 15">
                        <a:extLst>
                          <a:ext uri="{FF2B5EF4-FFF2-40B4-BE49-F238E27FC236}">
                            <a16:creationId xmlns:a16="http://schemas.microsoft.com/office/drawing/2014/main" id="{4132D2E1-88B0-4F67-B39B-4CDC480729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0950" y="2503985"/>
                        <a:ext cx="3302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7">
            <a:extLst>
              <a:ext uri="{FF2B5EF4-FFF2-40B4-BE49-F238E27FC236}">
                <a16:creationId xmlns:a16="http://schemas.microsoft.com/office/drawing/2014/main" id="{96FB870C-6FB8-4A54-AB1F-D5D2111EBAC1}"/>
              </a:ext>
            </a:extLst>
          </p:cNvPr>
          <p:cNvGraphicFramePr>
            <a:graphicFrameLocks noChangeAspect="1"/>
          </p:cNvGraphicFramePr>
          <p:nvPr>
            <p:extLst>
              <p:ext uri="{D42A27DB-BD31-4B8C-83A1-F6EECF244321}">
                <p14:modId xmlns:p14="http://schemas.microsoft.com/office/powerpoint/2010/main" val="1477190941"/>
              </p:ext>
            </p:extLst>
          </p:nvPr>
        </p:nvGraphicFramePr>
        <p:xfrm>
          <a:off x="3119438" y="2527073"/>
          <a:ext cx="1219200" cy="323850"/>
        </p:xfrm>
        <a:graphic>
          <a:graphicData uri="http://schemas.openxmlformats.org/presentationml/2006/ole">
            <mc:AlternateContent xmlns:mc="http://schemas.openxmlformats.org/markup-compatibility/2006">
              <mc:Choice xmlns:v="urn:schemas-microsoft-com:vml" Requires="v">
                <p:oleObj spid="_x0000_s164928" name="Equation" r:id="rId14" imgW="875920" imgH="203112" progId="Equation.DSMT4">
                  <p:embed/>
                </p:oleObj>
              </mc:Choice>
              <mc:Fallback>
                <p:oleObj name="Equation" r:id="rId14" imgW="875920" imgH="203112" progId="Equation.DSMT4">
                  <p:embed/>
                  <p:pic>
                    <p:nvPicPr>
                      <p:cNvPr id="11282" name="对象 17">
                        <a:extLst>
                          <a:ext uri="{FF2B5EF4-FFF2-40B4-BE49-F238E27FC236}">
                            <a16:creationId xmlns:a16="http://schemas.microsoft.com/office/drawing/2014/main" id="{A32A9485-2D82-4FBD-8001-C44C3ABEAA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19438" y="252707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9">
            <a:extLst>
              <a:ext uri="{FF2B5EF4-FFF2-40B4-BE49-F238E27FC236}">
                <a16:creationId xmlns:a16="http://schemas.microsoft.com/office/drawing/2014/main" id="{5E17CB28-9EB3-4977-AA1E-64A4C2C5116E}"/>
              </a:ext>
            </a:extLst>
          </p:cNvPr>
          <p:cNvGraphicFramePr>
            <a:graphicFrameLocks noChangeAspect="1"/>
          </p:cNvGraphicFramePr>
          <p:nvPr>
            <p:extLst>
              <p:ext uri="{D42A27DB-BD31-4B8C-83A1-F6EECF244321}">
                <p14:modId xmlns:p14="http://schemas.microsoft.com/office/powerpoint/2010/main" val="3569406978"/>
              </p:ext>
            </p:extLst>
          </p:nvPr>
        </p:nvGraphicFramePr>
        <p:xfrm>
          <a:off x="10036175" y="2463573"/>
          <a:ext cx="355600" cy="387350"/>
        </p:xfrm>
        <a:graphic>
          <a:graphicData uri="http://schemas.openxmlformats.org/presentationml/2006/ole">
            <mc:AlternateContent xmlns:mc="http://schemas.openxmlformats.org/markup-compatibility/2006">
              <mc:Choice xmlns:v="urn:schemas-microsoft-com:vml" Requires="v">
                <p:oleObj spid="_x0000_s164929" name="Equation" r:id="rId16" imgW="177800" imgH="190500" progId="Equation.DSMT4">
                  <p:embed/>
                </p:oleObj>
              </mc:Choice>
              <mc:Fallback>
                <p:oleObj name="Equation" r:id="rId16" imgW="177800" imgH="190500" progId="Equation.DSMT4">
                  <p:embed/>
                  <p:pic>
                    <p:nvPicPr>
                      <p:cNvPr id="11284" name="对象 19">
                        <a:extLst>
                          <a:ext uri="{FF2B5EF4-FFF2-40B4-BE49-F238E27FC236}">
                            <a16:creationId xmlns:a16="http://schemas.microsoft.com/office/drawing/2014/main" id="{A8FC724D-C209-40CD-B650-892DD1A0F12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6175" y="2463573"/>
                        <a:ext cx="355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1">
            <a:extLst>
              <a:ext uri="{FF2B5EF4-FFF2-40B4-BE49-F238E27FC236}">
                <a16:creationId xmlns:a16="http://schemas.microsoft.com/office/drawing/2014/main" id="{1621E1F5-20D8-4DF0-B7A3-4F012BA4899F}"/>
              </a:ext>
            </a:extLst>
          </p:cNvPr>
          <p:cNvGraphicFramePr>
            <a:graphicFrameLocks noChangeAspect="1"/>
          </p:cNvGraphicFramePr>
          <p:nvPr>
            <p:extLst>
              <p:ext uri="{D42A27DB-BD31-4B8C-83A1-F6EECF244321}">
                <p14:modId xmlns:p14="http://schemas.microsoft.com/office/powerpoint/2010/main" val="2024150576"/>
              </p:ext>
            </p:extLst>
          </p:nvPr>
        </p:nvGraphicFramePr>
        <p:xfrm>
          <a:off x="7853364" y="2486976"/>
          <a:ext cx="304800" cy="331788"/>
        </p:xfrm>
        <a:graphic>
          <a:graphicData uri="http://schemas.openxmlformats.org/presentationml/2006/ole">
            <mc:AlternateContent xmlns:mc="http://schemas.openxmlformats.org/markup-compatibility/2006">
              <mc:Choice xmlns:v="urn:schemas-microsoft-com:vml" Requires="v">
                <p:oleObj spid="_x0000_s164930" name="Equation" r:id="rId18" imgW="177800" imgH="190500" progId="Equation.DSMT4">
                  <p:embed/>
                </p:oleObj>
              </mc:Choice>
              <mc:Fallback>
                <p:oleObj name="Equation" r:id="rId18" imgW="177800" imgH="190500" progId="Equation.DSMT4">
                  <p:embed/>
                  <p:pic>
                    <p:nvPicPr>
                      <p:cNvPr id="11286" name="对象 21">
                        <a:extLst>
                          <a:ext uri="{FF2B5EF4-FFF2-40B4-BE49-F238E27FC236}">
                            <a16:creationId xmlns:a16="http://schemas.microsoft.com/office/drawing/2014/main" id="{383E8CD0-6F13-44AC-9BB7-A46AABC5990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53364" y="2486976"/>
                        <a:ext cx="3048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23">
            <a:extLst>
              <a:ext uri="{FF2B5EF4-FFF2-40B4-BE49-F238E27FC236}">
                <a16:creationId xmlns:a16="http://schemas.microsoft.com/office/drawing/2014/main" id="{BE8ADE59-9673-4521-9807-2EDC31DF9AC6}"/>
              </a:ext>
            </a:extLst>
          </p:cNvPr>
          <p:cNvGraphicFramePr>
            <a:graphicFrameLocks noChangeAspect="1"/>
          </p:cNvGraphicFramePr>
          <p:nvPr>
            <p:extLst>
              <p:ext uri="{D42A27DB-BD31-4B8C-83A1-F6EECF244321}">
                <p14:modId xmlns:p14="http://schemas.microsoft.com/office/powerpoint/2010/main" val="1923160442"/>
              </p:ext>
            </p:extLst>
          </p:nvPr>
        </p:nvGraphicFramePr>
        <p:xfrm>
          <a:off x="1916322" y="2806472"/>
          <a:ext cx="355600" cy="387350"/>
        </p:xfrm>
        <a:graphic>
          <a:graphicData uri="http://schemas.openxmlformats.org/presentationml/2006/ole">
            <mc:AlternateContent xmlns:mc="http://schemas.openxmlformats.org/markup-compatibility/2006">
              <mc:Choice xmlns:v="urn:schemas-microsoft-com:vml" Requires="v">
                <p:oleObj spid="_x0000_s164931" name="Equation" r:id="rId20" imgW="177800" imgH="190500" progId="Equation.DSMT4">
                  <p:embed/>
                </p:oleObj>
              </mc:Choice>
              <mc:Fallback>
                <p:oleObj name="Equation" r:id="rId20" imgW="177800" imgH="190500" progId="Equation.DSMT4">
                  <p:embed/>
                  <p:pic>
                    <p:nvPicPr>
                      <p:cNvPr id="11288" name="对象 23">
                        <a:extLst>
                          <a:ext uri="{FF2B5EF4-FFF2-40B4-BE49-F238E27FC236}">
                            <a16:creationId xmlns:a16="http://schemas.microsoft.com/office/drawing/2014/main" id="{18504071-89A7-420F-855F-3B14A8EF49F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16322" y="2806472"/>
                        <a:ext cx="355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5">
            <a:extLst>
              <a:ext uri="{FF2B5EF4-FFF2-40B4-BE49-F238E27FC236}">
                <a16:creationId xmlns:a16="http://schemas.microsoft.com/office/drawing/2014/main" id="{2EB86F42-8BCC-4B4D-B986-10B630A7D473}"/>
              </a:ext>
            </a:extLst>
          </p:cNvPr>
          <p:cNvGraphicFramePr>
            <a:graphicFrameLocks noChangeAspect="1"/>
          </p:cNvGraphicFramePr>
          <p:nvPr>
            <p:extLst>
              <p:ext uri="{D42A27DB-BD31-4B8C-83A1-F6EECF244321}">
                <p14:modId xmlns:p14="http://schemas.microsoft.com/office/powerpoint/2010/main" val="1232920258"/>
              </p:ext>
            </p:extLst>
          </p:nvPr>
        </p:nvGraphicFramePr>
        <p:xfrm>
          <a:off x="3976516" y="2859891"/>
          <a:ext cx="355600" cy="387350"/>
        </p:xfrm>
        <a:graphic>
          <a:graphicData uri="http://schemas.openxmlformats.org/presentationml/2006/ole">
            <mc:AlternateContent xmlns:mc="http://schemas.openxmlformats.org/markup-compatibility/2006">
              <mc:Choice xmlns:v="urn:schemas-microsoft-com:vml" Requires="v">
                <p:oleObj spid="_x0000_s164932" name="Equation" r:id="rId22" imgW="177800" imgH="190500" progId="Equation.DSMT4">
                  <p:embed/>
                </p:oleObj>
              </mc:Choice>
              <mc:Fallback>
                <p:oleObj name="Equation" r:id="rId22" imgW="177800" imgH="190500" progId="Equation.DSMT4">
                  <p:embed/>
                  <p:pic>
                    <p:nvPicPr>
                      <p:cNvPr id="11290" name="对象 25">
                        <a:extLst>
                          <a:ext uri="{FF2B5EF4-FFF2-40B4-BE49-F238E27FC236}">
                            <a16:creationId xmlns:a16="http://schemas.microsoft.com/office/drawing/2014/main" id="{A5EA1675-3A46-47E7-A2DD-FBD93683B06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76516" y="2859891"/>
                        <a:ext cx="355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7">
            <a:extLst>
              <a:ext uri="{FF2B5EF4-FFF2-40B4-BE49-F238E27FC236}">
                <a16:creationId xmlns:a16="http://schemas.microsoft.com/office/drawing/2014/main" id="{3BB576FC-6B58-4E30-8567-F2DF8D7C485E}"/>
              </a:ext>
            </a:extLst>
          </p:cNvPr>
          <p:cNvGraphicFramePr>
            <a:graphicFrameLocks noChangeAspect="1"/>
          </p:cNvGraphicFramePr>
          <p:nvPr>
            <p:extLst>
              <p:ext uri="{D42A27DB-BD31-4B8C-83A1-F6EECF244321}">
                <p14:modId xmlns:p14="http://schemas.microsoft.com/office/powerpoint/2010/main" val="2055614831"/>
              </p:ext>
            </p:extLst>
          </p:nvPr>
        </p:nvGraphicFramePr>
        <p:xfrm>
          <a:off x="4564856" y="2818764"/>
          <a:ext cx="355600" cy="387350"/>
        </p:xfrm>
        <a:graphic>
          <a:graphicData uri="http://schemas.openxmlformats.org/presentationml/2006/ole">
            <mc:AlternateContent xmlns:mc="http://schemas.openxmlformats.org/markup-compatibility/2006">
              <mc:Choice xmlns:v="urn:schemas-microsoft-com:vml" Requires="v">
                <p:oleObj spid="_x0000_s164933" name="Equation" r:id="rId24" imgW="177800" imgH="190500" progId="Equation.DSMT4">
                  <p:embed/>
                </p:oleObj>
              </mc:Choice>
              <mc:Fallback>
                <p:oleObj name="Equation" r:id="rId24" imgW="177800" imgH="190500" progId="Equation.DSMT4">
                  <p:embed/>
                  <p:pic>
                    <p:nvPicPr>
                      <p:cNvPr id="11292" name="对象 27">
                        <a:extLst>
                          <a:ext uri="{FF2B5EF4-FFF2-40B4-BE49-F238E27FC236}">
                            <a16:creationId xmlns:a16="http://schemas.microsoft.com/office/drawing/2014/main" id="{D9D079D0-A38E-4090-BC6D-8C70FAD8A70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64856" y="2818764"/>
                        <a:ext cx="355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9">
            <a:extLst>
              <a:ext uri="{FF2B5EF4-FFF2-40B4-BE49-F238E27FC236}">
                <a16:creationId xmlns:a16="http://schemas.microsoft.com/office/drawing/2014/main" id="{66DE1478-B6CB-4509-9E46-31011D4737F2}"/>
              </a:ext>
            </a:extLst>
          </p:cNvPr>
          <p:cNvGraphicFramePr>
            <a:graphicFrameLocks noChangeAspect="1"/>
          </p:cNvGraphicFramePr>
          <p:nvPr>
            <p:extLst>
              <p:ext uri="{D42A27DB-BD31-4B8C-83A1-F6EECF244321}">
                <p14:modId xmlns:p14="http://schemas.microsoft.com/office/powerpoint/2010/main" val="2309852590"/>
              </p:ext>
            </p:extLst>
          </p:nvPr>
        </p:nvGraphicFramePr>
        <p:xfrm>
          <a:off x="686656" y="3243576"/>
          <a:ext cx="1403350" cy="412750"/>
        </p:xfrm>
        <a:graphic>
          <a:graphicData uri="http://schemas.openxmlformats.org/presentationml/2006/ole">
            <mc:AlternateContent xmlns:mc="http://schemas.openxmlformats.org/markup-compatibility/2006">
              <mc:Choice xmlns:v="urn:schemas-microsoft-com:vml" Requires="v">
                <p:oleObj spid="_x0000_s164934" name="Equation" r:id="rId25" imgW="774700" imgH="228600" progId="Equation.DSMT4">
                  <p:embed/>
                </p:oleObj>
              </mc:Choice>
              <mc:Fallback>
                <p:oleObj name="Equation" r:id="rId25" imgW="774700" imgH="228600" progId="Equation.DSMT4">
                  <p:embed/>
                  <p:pic>
                    <p:nvPicPr>
                      <p:cNvPr id="11294" name="对象 29">
                        <a:extLst>
                          <a:ext uri="{FF2B5EF4-FFF2-40B4-BE49-F238E27FC236}">
                            <a16:creationId xmlns:a16="http://schemas.microsoft.com/office/drawing/2014/main" id="{44151F2B-9146-4B34-BB9C-A390EC056A4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6656" y="3243576"/>
                        <a:ext cx="14033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1">
            <a:extLst>
              <a:ext uri="{FF2B5EF4-FFF2-40B4-BE49-F238E27FC236}">
                <a16:creationId xmlns:a16="http://schemas.microsoft.com/office/drawing/2014/main" id="{F5F8F74E-9DF4-4C4B-A118-C9CC8EB47473}"/>
              </a:ext>
            </a:extLst>
          </p:cNvPr>
          <p:cNvGraphicFramePr>
            <a:graphicFrameLocks noChangeAspect="1"/>
          </p:cNvGraphicFramePr>
          <p:nvPr>
            <p:extLst>
              <p:ext uri="{D42A27DB-BD31-4B8C-83A1-F6EECF244321}">
                <p14:modId xmlns:p14="http://schemas.microsoft.com/office/powerpoint/2010/main" val="3466996267"/>
              </p:ext>
            </p:extLst>
          </p:nvPr>
        </p:nvGraphicFramePr>
        <p:xfrm>
          <a:off x="5123657" y="3257550"/>
          <a:ext cx="633412" cy="342900"/>
        </p:xfrm>
        <a:graphic>
          <a:graphicData uri="http://schemas.openxmlformats.org/presentationml/2006/ole">
            <mc:AlternateContent xmlns:mc="http://schemas.openxmlformats.org/markup-compatibility/2006">
              <mc:Choice xmlns:v="urn:schemas-microsoft-com:vml" Requires="v">
                <p:oleObj spid="_x0000_s164935" name="Equation" r:id="rId27" imgW="381000" imgH="203200" progId="Equation.DSMT4">
                  <p:embed/>
                </p:oleObj>
              </mc:Choice>
              <mc:Fallback>
                <p:oleObj name="Equation" r:id="rId27" imgW="381000" imgH="203200" progId="Equation.DSMT4">
                  <p:embed/>
                  <p:pic>
                    <p:nvPicPr>
                      <p:cNvPr id="11296" name="对象 31">
                        <a:extLst>
                          <a:ext uri="{FF2B5EF4-FFF2-40B4-BE49-F238E27FC236}">
                            <a16:creationId xmlns:a16="http://schemas.microsoft.com/office/drawing/2014/main" id="{C812AF9F-7788-41EA-A0EC-7EFBF18F8BC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23657" y="3257550"/>
                        <a:ext cx="6334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9904550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BFCF4-60C4-4A5B-8D5F-316C158CCC0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0597D17-DE43-4401-9873-3F9669912998}"/>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E3810691-B153-42A2-8231-08F8E2990C2D}"/>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AE7DA6BD-7DDA-4049-A78C-2CCDDC4D94ED}"/>
              </a:ext>
            </a:extLst>
          </p:cNvPr>
          <p:cNvSpPr>
            <a:spLocks noGrp="1"/>
          </p:cNvSpPr>
          <p:nvPr>
            <p:ph type="sldNum" sz="quarter" idx="11"/>
          </p:nvPr>
        </p:nvSpPr>
        <p:spPr/>
        <p:txBody>
          <a:bodyPr/>
          <a:lstStyle/>
          <a:p>
            <a:fld id="{D06FDECE-D84C-4BFC-AAC6-9399481B1547}" type="slidenum">
              <a:rPr lang="en-US" altLang="zh-CN" smtClean="0"/>
              <a:pPr/>
              <a:t>13</a:t>
            </a:fld>
            <a:endParaRPr lang="en-US" altLang="zh-CN"/>
          </a:p>
        </p:txBody>
      </p:sp>
      <p:sp>
        <p:nvSpPr>
          <p:cNvPr id="6" name="矩形 5">
            <a:extLst>
              <a:ext uri="{FF2B5EF4-FFF2-40B4-BE49-F238E27FC236}">
                <a16:creationId xmlns:a16="http://schemas.microsoft.com/office/drawing/2014/main" id="{7D83E10A-F254-4EB9-888A-8DB3913E7BD7}"/>
              </a:ext>
            </a:extLst>
          </p:cNvPr>
          <p:cNvSpPr/>
          <p:nvPr/>
        </p:nvSpPr>
        <p:spPr>
          <a:xfrm>
            <a:off x="468313" y="1268413"/>
            <a:ext cx="8207375" cy="4524375"/>
          </a:xfrm>
          <a:prstGeom prst="rect">
            <a:avLst/>
          </a:prstGeom>
        </p:spPr>
        <p:txBody>
          <a:bodyPr>
            <a:spAutoFit/>
          </a:bodyPr>
          <a:lstStyle/>
          <a:p>
            <a:pPr>
              <a:defRPr/>
            </a:pPr>
            <a:r>
              <a:rPr lang="zh-CN" altLang="en-US" sz="2400" b="1" dirty="0">
                <a:latin typeface="+mn-ea"/>
                <a:ea typeface="+mn-ea"/>
              </a:rPr>
              <a:t>第</a:t>
            </a:r>
            <a:r>
              <a:rPr lang="en-US" altLang="zh-CN" sz="2400" b="1" dirty="0">
                <a:latin typeface="+mn-ea"/>
                <a:ea typeface="+mn-ea"/>
              </a:rPr>
              <a:t>1</a:t>
            </a:r>
            <a:r>
              <a:rPr lang="zh-CN" altLang="en-US" sz="2400" b="1" dirty="0">
                <a:latin typeface="+mn-ea"/>
                <a:ea typeface="+mn-ea"/>
              </a:rPr>
              <a:t>轮</a:t>
            </a:r>
            <a:r>
              <a:rPr lang="zh-CN" altLang="en-US" sz="2400" dirty="0">
                <a:latin typeface="+mn-ea"/>
                <a:ea typeface="+mn-ea"/>
              </a:rPr>
              <a:t>：已知    、   ，其中            。对所有  个可能的密钥计算            ，得     个可能的密钥。</a:t>
            </a:r>
          </a:p>
          <a:p>
            <a:pPr>
              <a:defRPr/>
            </a:pPr>
            <a:r>
              <a:rPr lang="zh-CN" altLang="en-US" sz="2400" b="1" dirty="0">
                <a:latin typeface="+mn-ea"/>
                <a:ea typeface="+mn-ea"/>
              </a:rPr>
              <a:t>第</a:t>
            </a:r>
            <a:r>
              <a:rPr lang="en-US" altLang="zh-CN" sz="2400" b="1" dirty="0">
                <a:latin typeface="+mn-ea"/>
                <a:ea typeface="+mn-ea"/>
              </a:rPr>
              <a:t>2</a:t>
            </a:r>
            <a:r>
              <a:rPr lang="zh-CN" altLang="en-US" sz="2400" b="1" dirty="0">
                <a:latin typeface="+mn-ea"/>
                <a:ea typeface="+mn-ea"/>
              </a:rPr>
              <a:t>轮</a:t>
            </a:r>
            <a:r>
              <a:rPr lang="zh-CN" altLang="en-US" sz="2400" dirty="0">
                <a:latin typeface="+mn-ea"/>
                <a:ea typeface="+mn-ea"/>
              </a:rPr>
              <a:t>：已知   、    ，其中            。对上一轮得到的    个可能的密钥计算           ，得    个可能的密钥。</a:t>
            </a:r>
          </a:p>
          <a:p>
            <a:pPr>
              <a:defRPr/>
            </a:pPr>
            <a:r>
              <a:rPr lang="zh-CN" altLang="en-US" sz="2400" dirty="0">
                <a:latin typeface="+mn-ea"/>
                <a:ea typeface="+mn-ea"/>
              </a:rPr>
              <a:t>如此下去，如果     ，则上述攻击方式平均需要  轮。例如，密钥长为</a:t>
            </a:r>
            <a:r>
              <a:rPr lang="en-US" altLang="zh-CN" sz="2400" dirty="0">
                <a:latin typeface="+mn-ea"/>
                <a:ea typeface="+mn-ea"/>
              </a:rPr>
              <a:t>80</a:t>
            </a:r>
            <a:r>
              <a:rPr lang="zh-CN" altLang="en-US" sz="2400" dirty="0">
                <a:latin typeface="+mn-ea"/>
                <a:ea typeface="+mn-ea"/>
              </a:rPr>
              <a:t>比特，</a:t>
            </a:r>
            <a:r>
              <a:rPr lang="en-US" altLang="zh-CN" sz="2400" dirty="0">
                <a:latin typeface="+mn-ea"/>
                <a:ea typeface="+mn-ea"/>
              </a:rPr>
              <a:t>MAC</a:t>
            </a:r>
            <a:r>
              <a:rPr lang="zh-CN" altLang="en-US" sz="2400" dirty="0">
                <a:latin typeface="+mn-ea"/>
                <a:ea typeface="+mn-ea"/>
              </a:rPr>
              <a:t>长为</a:t>
            </a:r>
            <a:r>
              <a:rPr lang="en-US" altLang="zh-CN" sz="2400" dirty="0">
                <a:latin typeface="+mn-ea"/>
                <a:ea typeface="+mn-ea"/>
              </a:rPr>
              <a:t>32</a:t>
            </a:r>
            <a:r>
              <a:rPr lang="zh-CN" altLang="en-US" sz="2400" dirty="0">
                <a:latin typeface="+mn-ea"/>
                <a:ea typeface="+mn-ea"/>
              </a:rPr>
              <a:t>比特，则第</a:t>
            </a:r>
            <a:r>
              <a:rPr lang="en-US" altLang="zh-CN" sz="2400" dirty="0">
                <a:latin typeface="+mn-ea"/>
                <a:ea typeface="+mn-ea"/>
              </a:rPr>
              <a:t>1</a:t>
            </a:r>
            <a:r>
              <a:rPr lang="zh-CN" altLang="en-US" sz="2400" dirty="0">
                <a:latin typeface="+mn-ea"/>
                <a:ea typeface="+mn-ea"/>
              </a:rPr>
              <a:t>轮将产生大约 </a:t>
            </a:r>
            <a:endParaRPr lang="en-US" altLang="zh-CN" sz="2400" dirty="0">
              <a:latin typeface="+mn-ea"/>
              <a:ea typeface="+mn-ea"/>
            </a:endParaRPr>
          </a:p>
          <a:p>
            <a:pPr>
              <a:defRPr/>
            </a:pPr>
            <a:r>
              <a:rPr lang="en-US" altLang="zh-CN" sz="2400" dirty="0">
                <a:latin typeface="+mn-ea"/>
                <a:ea typeface="+mn-ea"/>
              </a:rPr>
              <a:t>   </a:t>
            </a:r>
            <a:r>
              <a:rPr lang="zh-CN" altLang="en-US" sz="2400" dirty="0">
                <a:latin typeface="+mn-ea"/>
                <a:ea typeface="+mn-ea"/>
              </a:rPr>
              <a:t>个可能密钥，第</a:t>
            </a:r>
            <a:r>
              <a:rPr lang="en-US" altLang="zh-CN" sz="2400" dirty="0">
                <a:latin typeface="+mn-ea"/>
                <a:ea typeface="+mn-ea"/>
              </a:rPr>
              <a:t>2</a:t>
            </a:r>
            <a:r>
              <a:rPr lang="zh-CN" altLang="en-US" sz="2400" dirty="0">
                <a:latin typeface="+mn-ea"/>
                <a:ea typeface="+mn-ea"/>
              </a:rPr>
              <a:t>轮将产生   个可能的密钥，第</a:t>
            </a:r>
            <a:r>
              <a:rPr lang="en-US" altLang="zh-CN" sz="2400" dirty="0">
                <a:latin typeface="+mn-ea"/>
                <a:ea typeface="+mn-ea"/>
              </a:rPr>
              <a:t>3</a:t>
            </a:r>
            <a:r>
              <a:rPr lang="zh-CN" altLang="en-US" sz="2400" dirty="0">
                <a:latin typeface="+mn-ea"/>
                <a:ea typeface="+mn-ea"/>
              </a:rPr>
              <a:t>轮即可找出正确的密钥。</a:t>
            </a:r>
          </a:p>
          <a:p>
            <a:pPr>
              <a:defRPr/>
            </a:pPr>
            <a:r>
              <a:rPr lang="zh-CN" altLang="en-US" sz="2400" dirty="0">
                <a:latin typeface="+mn-ea"/>
                <a:ea typeface="+mn-ea"/>
              </a:rPr>
              <a:t>    如果密钥长度小于</a:t>
            </a:r>
            <a:r>
              <a:rPr lang="en-US" altLang="zh-CN" sz="2400" dirty="0">
                <a:latin typeface="+mn-ea"/>
                <a:ea typeface="+mn-ea"/>
              </a:rPr>
              <a:t>MAC</a:t>
            </a:r>
            <a:r>
              <a:rPr lang="zh-CN" altLang="en-US" sz="2400" dirty="0">
                <a:latin typeface="+mn-ea"/>
                <a:ea typeface="+mn-ea"/>
              </a:rPr>
              <a:t>的长度，则第</a:t>
            </a:r>
            <a:r>
              <a:rPr lang="en-US" altLang="zh-CN" sz="2400" dirty="0">
                <a:latin typeface="+mn-ea"/>
                <a:ea typeface="+mn-ea"/>
              </a:rPr>
              <a:t>1</a:t>
            </a:r>
            <a:r>
              <a:rPr lang="zh-CN" altLang="en-US" sz="2400" dirty="0">
                <a:latin typeface="+mn-ea"/>
                <a:ea typeface="+mn-ea"/>
              </a:rPr>
              <a:t>轮就有可能找出正确的密钥，也有可能找出多个可能的密钥，如果是后者，则仍需执行第</a:t>
            </a:r>
            <a:r>
              <a:rPr lang="en-US" altLang="zh-CN" sz="2400" dirty="0">
                <a:latin typeface="+mn-ea"/>
                <a:ea typeface="+mn-ea"/>
              </a:rPr>
              <a:t>2</a:t>
            </a:r>
            <a:r>
              <a:rPr lang="zh-CN" altLang="en-US" sz="2400" dirty="0">
                <a:latin typeface="+mn-ea"/>
                <a:ea typeface="+mn-ea"/>
              </a:rPr>
              <a:t>轮搜索。</a:t>
            </a:r>
          </a:p>
        </p:txBody>
      </p:sp>
      <p:graphicFrame>
        <p:nvGraphicFramePr>
          <p:cNvPr id="7" name="对象 5">
            <a:extLst>
              <a:ext uri="{FF2B5EF4-FFF2-40B4-BE49-F238E27FC236}">
                <a16:creationId xmlns:a16="http://schemas.microsoft.com/office/drawing/2014/main" id="{EADA45AD-D55E-4507-913A-76D4B220EBAD}"/>
              </a:ext>
            </a:extLst>
          </p:cNvPr>
          <p:cNvGraphicFramePr>
            <a:graphicFrameLocks noChangeAspect="1"/>
          </p:cNvGraphicFramePr>
          <p:nvPr/>
        </p:nvGraphicFramePr>
        <p:xfrm>
          <a:off x="2339975" y="1341438"/>
          <a:ext cx="425450" cy="358775"/>
        </p:xfrm>
        <a:graphic>
          <a:graphicData uri="http://schemas.openxmlformats.org/presentationml/2006/ole">
            <mc:AlternateContent xmlns:mc="http://schemas.openxmlformats.org/markup-compatibility/2006">
              <mc:Choice xmlns:v="urn:schemas-microsoft-com:vml" Requires="v">
                <p:oleObj spid="_x0000_s166946" name="Equation" r:id="rId3" imgW="241405" imgH="203288" progId="Equation.DSMT4">
                  <p:embed/>
                </p:oleObj>
              </mc:Choice>
              <mc:Fallback>
                <p:oleObj name="Equation" r:id="rId3" imgW="241405" imgH="203288" progId="Equation.DSMT4">
                  <p:embed/>
                  <p:pic>
                    <p:nvPicPr>
                      <p:cNvPr id="12294" name="对象 5">
                        <a:extLst>
                          <a:ext uri="{FF2B5EF4-FFF2-40B4-BE49-F238E27FC236}">
                            <a16:creationId xmlns:a16="http://schemas.microsoft.com/office/drawing/2014/main" id="{7F2A0472-78CE-46CB-819D-485072308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341438"/>
                        <a:ext cx="4254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289FE259-92D6-44A4-AB74-3331D6805E73}"/>
              </a:ext>
            </a:extLst>
          </p:cNvPr>
          <p:cNvGraphicFramePr>
            <a:graphicFrameLocks noChangeAspect="1"/>
          </p:cNvGraphicFramePr>
          <p:nvPr/>
        </p:nvGraphicFramePr>
        <p:xfrm>
          <a:off x="2987675" y="1368425"/>
          <a:ext cx="625475" cy="325438"/>
        </p:xfrm>
        <a:graphic>
          <a:graphicData uri="http://schemas.openxmlformats.org/presentationml/2006/ole">
            <mc:AlternateContent xmlns:mc="http://schemas.openxmlformats.org/markup-compatibility/2006">
              <mc:Choice xmlns:v="urn:schemas-microsoft-com:vml" Requires="v">
                <p:oleObj spid="_x0000_s166947" name="Equation" r:id="rId5" imgW="393700" imgH="203200" progId="Equation.DSMT4">
                  <p:embed/>
                </p:oleObj>
              </mc:Choice>
              <mc:Fallback>
                <p:oleObj name="Equation" r:id="rId5" imgW="393700" imgH="203200" progId="Equation.DSMT4">
                  <p:embed/>
                  <p:pic>
                    <p:nvPicPr>
                      <p:cNvPr id="12296" name="对象 7">
                        <a:extLst>
                          <a:ext uri="{FF2B5EF4-FFF2-40B4-BE49-F238E27FC236}">
                            <a16:creationId xmlns:a16="http://schemas.microsoft.com/office/drawing/2014/main" id="{F928E4E0-A671-4306-A2B3-615949E770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1368425"/>
                        <a:ext cx="62547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9">
            <a:extLst>
              <a:ext uri="{FF2B5EF4-FFF2-40B4-BE49-F238E27FC236}">
                <a16:creationId xmlns:a16="http://schemas.microsoft.com/office/drawing/2014/main" id="{6D07E8D1-4F26-4BC1-89CA-AC299B57E7FC}"/>
              </a:ext>
            </a:extLst>
          </p:cNvPr>
          <p:cNvGraphicFramePr>
            <a:graphicFrameLocks noChangeAspect="1"/>
          </p:cNvGraphicFramePr>
          <p:nvPr/>
        </p:nvGraphicFramePr>
        <p:xfrm>
          <a:off x="4572000" y="1365250"/>
          <a:ext cx="1727200" cy="331788"/>
        </p:xfrm>
        <a:graphic>
          <a:graphicData uri="http://schemas.openxmlformats.org/presentationml/2006/ole">
            <mc:AlternateContent xmlns:mc="http://schemas.openxmlformats.org/markup-compatibility/2006">
              <mc:Choice xmlns:v="urn:schemas-microsoft-com:vml" Requires="v">
                <p:oleObj spid="_x0000_s166948" name="Equation" r:id="rId7" imgW="1103942" imgH="215713" progId="Equation.DSMT4">
                  <p:embed/>
                </p:oleObj>
              </mc:Choice>
              <mc:Fallback>
                <p:oleObj name="Equation" r:id="rId7" imgW="1103942" imgH="215713" progId="Equation.DSMT4">
                  <p:embed/>
                  <p:pic>
                    <p:nvPicPr>
                      <p:cNvPr id="12298" name="对象 9">
                        <a:extLst>
                          <a:ext uri="{FF2B5EF4-FFF2-40B4-BE49-F238E27FC236}">
                            <a16:creationId xmlns:a16="http://schemas.microsoft.com/office/drawing/2014/main" id="{8E7223EB-9488-4079-9553-A9AA147359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1365250"/>
                        <a:ext cx="17272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1">
            <a:extLst>
              <a:ext uri="{FF2B5EF4-FFF2-40B4-BE49-F238E27FC236}">
                <a16:creationId xmlns:a16="http://schemas.microsoft.com/office/drawing/2014/main" id="{27FB7C44-59B8-4CDA-A2CC-1692B1D11B8B}"/>
              </a:ext>
            </a:extLst>
          </p:cNvPr>
          <p:cNvGraphicFramePr>
            <a:graphicFrameLocks noChangeAspect="1"/>
          </p:cNvGraphicFramePr>
          <p:nvPr/>
        </p:nvGraphicFramePr>
        <p:xfrm>
          <a:off x="7596188" y="1333500"/>
          <a:ext cx="330200" cy="360363"/>
        </p:xfrm>
        <a:graphic>
          <a:graphicData uri="http://schemas.openxmlformats.org/presentationml/2006/ole">
            <mc:AlternateContent xmlns:mc="http://schemas.openxmlformats.org/markup-compatibility/2006">
              <mc:Choice xmlns:v="urn:schemas-microsoft-com:vml" Requires="v">
                <p:oleObj spid="_x0000_s166949" name="Equation" r:id="rId9" imgW="177800" imgH="190500" progId="Equation.DSMT4">
                  <p:embed/>
                </p:oleObj>
              </mc:Choice>
              <mc:Fallback>
                <p:oleObj name="Equation" r:id="rId9" imgW="177800" imgH="190500" progId="Equation.DSMT4">
                  <p:embed/>
                  <p:pic>
                    <p:nvPicPr>
                      <p:cNvPr id="12300" name="对象 11">
                        <a:extLst>
                          <a:ext uri="{FF2B5EF4-FFF2-40B4-BE49-F238E27FC236}">
                            <a16:creationId xmlns:a16="http://schemas.microsoft.com/office/drawing/2014/main" id="{F6D50198-A08C-4E0D-8AAB-95BE8D35AA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188" y="1333500"/>
                        <a:ext cx="330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3">
            <a:extLst>
              <a:ext uri="{FF2B5EF4-FFF2-40B4-BE49-F238E27FC236}">
                <a16:creationId xmlns:a16="http://schemas.microsoft.com/office/drawing/2014/main" id="{D2679400-C19F-46FB-AAA9-51E44A4ABF65}"/>
              </a:ext>
            </a:extLst>
          </p:cNvPr>
          <p:cNvGraphicFramePr>
            <a:graphicFrameLocks noChangeAspect="1"/>
          </p:cNvGraphicFramePr>
          <p:nvPr/>
        </p:nvGraphicFramePr>
        <p:xfrm>
          <a:off x="2341563" y="1743075"/>
          <a:ext cx="1716087" cy="385763"/>
        </p:xfrm>
        <a:graphic>
          <a:graphicData uri="http://schemas.openxmlformats.org/presentationml/2006/ole">
            <mc:AlternateContent xmlns:mc="http://schemas.openxmlformats.org/markup-compatibility/2006">
              <mc:Choice xmlns:v="urn:schemas-microsoft-com:vml" Requires="v">
                <p:oleObj spid="_x0000_s166950" name="Equation" r:id="rId11" imgW="1092200" imgH="241300" progId="Equation.DSMT4">
                  <p:embed/>
                </p:oleObj>
              </mc:Choice>
              <mc:Fallback>
                <p:oleObj name="Equation" r:id="rId11" imgW="1092200" imgH="241300" progId="Equation.DSMT4">
                  <p:embed/>
                  <p:pic>
                    <p:nvPicPr>
                      <p:cNvPr id="12302" name="对象 13">
                        <a:extLst>
                          <a:ext uri="{FF2B5EF4-FFF2-40B4-BE49-F238E27FC236}">
                            <a16:creationId xmlns:a16="http://schemas.microsoft.com/office/drawing/2014/main" id="{02A79CB5-FA07-440F-A13C-4E877C04D5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1563" y="1743075"/>
                        <a:ext cx="17160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5">
            <a:extLst>
              <a:ext uri="{FF2B5EF4-FFF2-40B4-BE49-F238E27FC236}">
                <a16:creationId xmlns:a16="http://schemas.microsoft.com/office/drawing/2014/main" id="{F619F94C-1C53-4D8E-BF9D-1A585C66DAF9}"/>
              </a:ext>
            </a:extLst>
          </p:cNvPr>
          <p:cNvGraphicFramePr>
            <a:graphicFrameLocks noChangeAspect="1"/>
          </p:cNvGraphicFramePr>
          <p:nvPr/>
        </p:nvGraphicFramePr>
        <p:xfrm>
          <a:off x="4848225" y="1719263"/>
          <a:ext cx="665163" cy="331787"/>
        </p:xfrm>
        <a:graphic>
          <a:graphicData uri="http://schemas.openxmlformats.org/presentationml/2006/ole">
            <mc:AlternateContent xmlns:mc="http://schemas.openxmlformats.org/markup-compatibility/2006">
              <mc:Choice xmlns:v="urn:schemas-microsoft-com:vml" Requires="v">
                <p:oleObj spid="_x0000_s166951" name="Equation" r:id="rId13" imgW="381165" imgH="190583" progId="Equation.DSMT4">
                  <p:embed/>
                </p:oleObj>
              </mc:Choice>
              <mc:Fallback>
                <p:oleObj name="Equation" r:id="rId13" imgW="381165" imgH="190583" progId="Equation.DSMT4">
                  <p:embed/>
                  <p:pic>
                    <p:nvPicPr>
                      <p:cNvPr id="12304" name="对象 15">
                        <a:extLst>
                          <a:ext uri="{FF2B5EF4-FFF2-40B4-BE49-F238E27FC236}">
                            <a16:creationId xmlns:a16="http://schemas.microsoft.com/office/drawing/2014/main" id="{E36700F3-0F33-4E46-9283-91A27ED663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8225" y="1719263"/>
                        <a:ext cx="66516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7">
            <a:extLst>
              <a:ext uri="{FF2B5EF4-FFF2-40B4-BE49-F238E27FC236}">
                <a16:creationId xmlns:a16="http://schemas.microsoft.com/office/drawing/2014/main" id="{65379458-7DD7-4542-A64B-943DC0D7DC76}"/>
              </a:ext>
            </a:extLst>
          </p:cNvPr>
          <p:cNvGraphicFramePr>
            <a:graphicFrameLocks noChangeAspect="1"/>
          </p:cNvGraphicFramePr>
          <p:nvPr/>
        </p:nvGraphicFramePr>
        <p:xfrm>
          <a:off x="2268538" y="2073275"/>
          <a:ext cx="423862" cy="358775"/>
        </p:xfrm>
        <a:graphic>
          <a:graphicData uri="http://schemas.openxmlformats.org/presentationml/2006/ole">
            <mc:AlternateContent xmlns:mc="http://schemas.openxmlformats.org/markup-compatibility/2006">
              <mc:Choice xmlns:v="urn:schemas-microsoft-com:vml" Requires="v">
                <p:oleObj spid="_x0000_s166952" name="Equation" r:id="rId15" imgW="241405" imgH="203288" progId="Equation.DSMT4">
                  <p:embed/>
                </p:oleObj>
              </mc:Choice>
              <mc:Fallback>
                <p:oleObj name="Equation" r:id="rId15" imgW="241405" imgH="203288" progId="Equation.DSMT4">
                  <p:embed/>
                  <p:pic>
                    <p:nvPicPr>
                      <p:cNvPr id="12306" name="对象 17">
                        <a:extLst>
                          <a:ext uri="{FF2B5EF4-FFF2-40B4-BE49-F238E27FC236}">
                            <a16:creationId xmlns:a16="http://schemas.microsoft.com/office/drawing/2014/main" id="{B1FABBA8-1DE2-411A-9795-AEC7C2A7C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073275"/>
                        <a:ext cx="4238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9">
            <a:extLst>
              <a:ext uri="{FF2B5EF4-FFF2-40B4-BE49-F238E27FC236}">
                <a16:creationId xmlns:a16="http://schemas.microsoft.com/office/drawing/2014/main" id="{95D5637F-23A6-48B9-80B5-2130A4D1C768}"/>
              </a:ext>
            </a:extLst>
          </p:cNvPr>
          <p:cNvGraphicFramePr>
            <a:graphicFrameLocks noChangeAspect="1"/>
          </p:cNvGraphicFramePr>
          <p:nvPr/>
        </p:nvGraphicFramePr>
        <p:xfrm>
          <a:off x="2879725" y="2100263"/>
          <a:ext cx="638175" cy="331787"/>
        </p:xfrm>
        <a:graphic>
          <a:graphicData uri="http://schemas.openxmlformats.org/presentationml/2006/ole">
            <mc:AlternateContent xmlns:mc="http://schemas.openxmlformats.org/markup-compatibility/2006">
              <mc:Choice xmlns:v="urn:schemas-microsoft-com:vml" Requires="v">
                <p:oleObj spid="_x0000_s166953" name="Equation" r:id="rId16" imgW="393700" imgH="203200" progId="Equation.DSMT4">
                  <p:embed/>
                </p:oleObj>
              </mc:Choice>
              <mc:Fallback>
                <p:oleObj name="Equation" r:id="rId16" imgW="393700" imgH="203200" progId="Equation.DSMT4">
                  <p:embed/>
                  <p:pic>
                    <p:nvPicPr>
                      <p:cNvPr id="12308" name="对象 19">
                        <a:extLst>
                          <a:ext uri="{FF2B5EF4-FFF2-40B4-BE49-F238E27FC236}">
                            <a16:creationId xmlns:a16="http://schemas.microsoft.com/office/drawing/2014/main" id="{407374D3-BFDF-4862-843D-6F36CE53A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725" y="2100263"/>
                        <a:ext cx="6381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1">
            <a:extLst>
              <a:ext uri="{FF2B5EF4-FFF2-40B4-BE49-F238E27FC236}">
                <a16:creationId xmlns:a16="http://schemas.microsoft.com/office/drawing/2014/main" id="{C46BD633-FFA5-4E06-BF03-E1CB478335DA}"/>
              </a:ext>
            </a:extLst>
          </p:cNvPr>
          <p:cNvGraphicFramePr>
            <a:graphicFrameLocks noChangeAspect="1"/>
          </p:cNvGraphicFramePr>
          <p:nvPr/>
        </p:nvGraphicFramePr>
        <p:xfrm>
          <a:off x="4572000" y="2081213"/>
          <a:ext cx="1727200" cy="331787"/>
        </p:xfrm>
        <a:graphic>
          <a:graphicData uri="http://schemas.openxmlformats.org/presentationml/2006/ole">
            <mc:AlternateContent xmlns:mc="http://schemas.openxmlformats.org/markup-compatibility/2006">
              <mc:Choice xmlns:v="urn:schemas-microsoft-com:vml" Requires="v">
                <p:oleObj spid="_x0000_s166954" name="Equation" r:id="rId17" imgW="1103942" imgH="215713" progId="Equation.DSMT4">
                  <p:embed/>
                </p:oleObj>
              </mc:Choice>
              <mc:Fallback>
                <p:oleObj name="Equation" r:id="rId17" imgW="1103942" imgH="215713" progId="Equation.DSMT4">
                  <p:embed/>
                  <p:pic>
                    <p:nvPicPr>
                      <p:cNvPr id="12310" name="对象 21">
                        <a:extLst>
                          <a:ext uri="{FF2B5EF4-FFF2-40B4-BE49-F238E27FC236}">
                            <a16:creationId xmlns:a16="http://schemas.microsoft.com/office/drawing/2014/main" id="{D8661EF1-FE65-4863-9018-001341B69C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81213"/>
                        <a:ext cx="17272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23">
            <a:extLst>
              <a:ext uri="{FF2B5EF4-FFF2-40B4-BE49-F238E27FC236}">
                <a16:creationId xmlns:a16="http://schemas.microsoft.com/office/drawing/2014/main" id="{5AE66A6B-6242-4D02-9461-087DEC1421D9}"/>
              </a:ext>
            </a:extLst>
          </p:cNvPr>
          <p:cNvGraphicFramePr>
            <a:graphicFrameLocks noChangeAspect="1"/>
          </p:cNvGraphicFramePr>
          <p:nvPr/>
        </p:nvGraphicFramePr>
        <p:xfrm>
          <a:off x="896938" y="2400300"/>
          <a:ext cx="576262" cy="388938"/>
        </p:xfrm>
        <a:graphic>
          <a:graphicData uri="http://schemas.openxmlformats.org/presentationml/2006/ole">
            <mc:AlternateContent xmlns:mc="http://schemas.openxmlformats.org/markup-compatibility/2006">
              <mc:Choice xmlns:v="urn:schemas-microsoft-com:vml" Requires="v">
                <p:oleObj spid="_x0000_s166955" name="Equation" r:id="rId18" imgW="279643" imgH="190666" progId="Equation.DSMT4">
                  <p:embed/>
                </p:oleObj>
              </mc:Choice>
              <mc:Fallback>
                <p:oleObj name="Equation" r:id="rId18" imgW="279643" imgH="190666" progId="Equation.DSMT4">
                  <p:embed/>
                  <p:pic>
                    <p:nvPicPr>
                      <p:cNvPr id="12312" name="对象 23">
                        <a:extLst>
                          <a:ext uri="{FF2B5EF4-FFF2-40B4-BE49-F238E27FC236}">
                            <a16:creationId xmlns:a16="http://schemas.microsoft.com/office/drawing/2014/main" id="{78C09B96-2303-472F-98FB-D5F4DBC01C0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6938" y="2400300"/>
                        <a:ext cx="57626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5">
            <a:extLst>
              <a:ext uri="{FF2B5EF4-FFF2-40B4-BE49-F238E27FC236}">
                <a16:creationId xmlns:a16="http://schemas.microsoft.com/office/drawing/2014/main" id="{87CBB15F-AE1A-4317-ABC8-8D5FD2EC83D3}"/>
              </a:ext>
            </a:extLst>
          </p:cNvPr>
          <p:cNvGraphicFramePr>
            <a:graphicFrameLocks noChangeAspect="1"/>
          </p:cNvGraphicFramePr>
          <p:nvPr/>
        </p:nvGraphicFramePr>
        <p:xfrm>
          <a:off x="3924300" y="2432050"/>
          <a:ext cx="1651000" cy="365125"/>
        </p:xfrm>
        <a:graphic>
          <a:graphicData uri="http://schemas.openxmlformats.org/presentationml/2006/ole">
            <mc:AlternateContent xmlns:mc="http://schemas.openxmlformats.org/markup-compatibility/2006">
              <mc:Choice xmlns:v="urn:schemas-microsoft-com:vml" Requires="v">
                <p:oleObj spid="_x0000_s166956" name="Equation" r:id="rId20" imgW="1104900" imgH="241300" progId="Equation.DSMT4">
                  <p:embed/>
                </p:oleObj>
              </mc:Choice>
              <mc:Fallback>
                <p:oleObj name="Equation" r:id="rId20" imgW="1104900" imgH="241300" progId="Equation.DSMT4">
                  <p:embed/>
                  <p:pic>
                    <p:nvPicPr>
                      <p:cNvPr id="12314" name="对象 25">
                        <a:extLst>
                          <a:ext uri="{FF2B5EF4-FFF2-40B4-BE49-F238E27FC236}">
                            <a16:creationId xmlns:a16="http://schemas.microsoft.com/office/drawing/2014/main" id="{3DE6C097-231A-47A8-8FE2-1D5CAE4C470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24300" y="2432050"/>
                        <a:ext cx="165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7">
            <a:extLst>
              <a:ext uri="{FF2B5EF4-FFF2-40B4-BE49-F238E27FC236}">
                <a16:creationId xmlns:a16="http://schemas.microsoft.com/office/drawing/2014/main" id="{E259E475-F1D1-46F0-9BFA-C3DEAF2C664C}"/>
              </a:ext>
            </a:extLst>
          </p:cNvPr>
          <p:cNvGraphicFramePr>
            <a:graphicFrameLocks noChangeAspect="1"/>
          </p:cNvGraphicFramePr>
          <p:nvPr/>
        </p:nvGraphicFramePr>
        <p:xfrm>
          <a:off x="6162675" y="2428875"/>
          <a:ext cx="665163" cy="331788"/>
        </p:xfrm>
        <a:graphic>
          <a:graphicData uri="http://schemas.openxmlformats.org/presentationml/2006/ole">
            <mc:AlternateContent xmlns:mc="http://schemas.openxmlformats.org/markup-compatibility/2006">
              <mc:Choice xmlns:v="urn:schemas-microsoft-com:vml" Requires="v">
                <p:oleObj spid="_x0000_s166957" name="Equation" r:id="rId22" imgW="381165" imgH="190583" progId="Equation.DSMT4">
                  <p:embed/>
                </p:oleObj>
              </mc:Choice>
              <mc:Fallback>
                <p:oleObj name="Equation" r:id="rId22" imgW="381165" imgH="190583" progId="Equation.DSMT4">
                  <p:embed/>
                  <p:pic>
                    <p:nvPicPr>
                      <p:cNvPr id="12316" name="对象 27">
                        <a:extLst>
                          <a:ext uri="{FF2B5EF4-FFF2-40B4-BE49-F238E27FC236}">
                            <a16:creationId xmlns:a16="http://schemas.microsoft.com/office/drawing/2014/main" id="{513E5D22-49B2-4081-BAED-052AE453E19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2675" y="2428875"/>
                        <a:ext cx="6651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9">
            <a:extLst>
              <a:ext uri="{FF2B5EF4-FFF2-40B4-BE49-F238E27FC236}">
                <a16:creationId xmlns:a16="http://schemas.microsoft.com/office/drawing/2014/main" id="{560154C0-26A2-4FAE-BAA5-EFFBC8F62B14}"/>
              </a:ext>
            </a:extLst>
          </p:cNvPr>
          <p:cNvGraphicFramePr>
            <a:graphicFrameLocks noChangeAspect="1"/>
          </p:cNvGraphicFramePr>
          <p:nvPr/>
        </p:nvGraphicFramePr>
        <p:xfrm>
          <a:off x="2720975" y="3167063"/>
          <a:ext cx="796925" cy="331787"/>
        </p:xfrm>
        <a:graphic>
          <a:graphicData uri="http://schemas.openxmlformats.org/presentationml/2006/ole">
            <mc:AlternateContent xmlns:mc="http://schemas.openxmlformats.org/markup-compatibility/2006">
              <mc:Choice xmlns:v="urn:schemas-microsoft-com:vml" Requires="v">
                <p:oleObj spid="_x0000_s166958" name="Equation" r:id="rId23" imgW="406224" imgH="165028" progId="Equation.DSMT4">
                  <p:embed/>
                </p:oleObj>
              </mc:Choice>
              <mc:Fallback>
                <p:oleObj name="Equation" r:id="rId23" imgW="406224" imgH="165028" progId="Equation.DSMT4">
                  <p:embed/>
                  <p:pic>
                    <p:nvPicPr>
                      <p:cNvPr id="12318" name="对象 29">
                        <a:extLst>
                          <a:ext uri="{FF2B5EF4-FFF2-40B4-BE49-F238E27FC236}">
                            <a16:creationId xmlns:a16="http://schemas.microsoft.com/office/drawing/2014/main" id="{D749E6A6-E5D3-4F38-8E04-9DFADC59C1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20975" y="3167063"/>
                        <a:ext cx="7969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1">
            <a:extLst>
              <a:ext uri="{FF2B5EF4-FFF2-40B4-BE49-F238E27FC236}">
                <a16:creationId xmlns:a16="http://schemas.microsoft.com/office/drawing/2014/main" id="{9AFB2210-FA0F-4625-A366-DB00F2DD8B1C}"/>
              </a:ext>
            </a:extLst>
          </p:cNvPr>
          <p:cNvGraphicFramePr>
            <a:graphicFrameLocks noChangeAspect="1"/>
          </p:cNvGraphicFramePr>
          <p:nvPr/>
        </p:nvGraphicFramePr>
        <p:xfrm>
          <a:off x="7092950" y="3224213"/>
          <a:ext cx="287338" cy="274637"/>
        </p:xfrm>
        <a:graphic>
          <a:graphicData uri="http://schemas.openxmlformats.org/presentationml/2006/ole">
            <mc:AlternateContent xmlns:mc="http://schemas.openxmlformats.org/markup-compatibility/2006">
              <mc:Choice xmlns:v="urn:schemas-microsoft-com:vml" Requires="v">
                <p:oleObj spid="_x0000_s166959" name="Equation" r:id="rId25" imgW="139700" imgH="127000" progId="Equation.DSMT4">
                  <p:embed/>
                </p:oleObj>
              </mc:Choice>
              <mc:Fallback>
                <p:oleObj name="Equation" r:id="rId25" imgW="139700" imgH="127000" progId="Equation.DSMT4">
                  <p:embed/>
                  <p:pic>
                    <p:nvPicPr>
                      <p:cNvPr id="12320" name="对象 31">
                        <a:extLst>
                          <a:ext uri="{FF2B5EF4-FFF2-40B4-BE49-F238E27FC236}">
                            <a16:creationId xmlns:a16="http://schemas.microsoft.com/office/drawing/2014/main" id="{60B99AAB-1F40-4CA8-99C6-9DE48BCE6F3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092950" y="3224213"/>
                        <a:ext cx="287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33">
            <a:extLst>
              <a:ext uri="{FF2B5EF4-FFF2-40B4-BE49-F238E27FC236}">
                <a16:creationId xmlns:a16="http://schemas.microsoft.com/office/drawing/2014/main" id="{DB5FC126-4D18-4039-B43E-7796A4C4D9F1}"/>
              </a:ext>
            </a:extLst>
          </p:cNvPr>
          <p:cNvGraphicFramePr>
            <a:graphicFrameLocks noChangeAspect="1"/>
          </p:cNvGraphicFramePr>
          <p:nvPr/>
        </p:nvGraphicFramePr>
        <p:xfrm>
          <a:off x="611188" y="3881438"/>
          <a:ext cx="393700" cy="352425"/>
        </p:xfrm>
        <a:graphic>
          <a:graphicData uri="http://schemas.openxmlformats.org/presentationml/2006/ole">
            <mc:AlternateContent xmlns:mc="http://schemas.openxmlformats.org/markup-compatibility/2006">
              <mc:Choice xmlns:v="urn:schemas-microsoft-com:vml" Requires="v">
                <p:oleObj spid="_x0000_s166960" name="Equation" r:id="rId27" imgW="215900" imgH="190500" progId="Equation.DSMT4">
                  <p:embed/>
                </p:oleObj>
              </mc:Choice>
              <mc:Fallback>
                <p:oleObj name="Equation" r:id="rId27" imgW="215900" imgH="190500" progId="Equation.DSMT4">
                  <p:embed/>
                  <p:pic>
                    <p:nvPicPr>
                      <p:cNvPr id="12322" name="对象 33">
                        <a:extLst>
                          <a:ext uri="{FF2B5EF4-FFF2-40B4-BE49-F238E27FC236}">
                            <a16:creationId xmlns:a16="http://schemas.microsoft.com/office/drawing/2014/main" id="{26909307-3804-4D7A-B92D-F0A1EB2E968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1188" y="3881438"/>
                        <a:ext cx="393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35">
            <a:extLst>
              <a:ext uri="{FF2B5EF4-FFF2-40B4-BE49-F238E27FC236}">
                <a16:creationId xmlns:a16="http://schemas.microsoft.com/office/drawing/2014/main" id="{7A5BF749-9DD4-4DDD-A9A0-8B303322C048}"/>
              </a:ext>
            </a:extLst>
          </p:cNvPr>
          <p:cNvGraphicFramePr>
            <a:graphicFrameLocks noChangeAspect="1"/>
          </p:cNvGraphicFramePr>
          <p:nvPr/>
        </p:nvGraphicFramePr>
        <p:xfrm>
          <a:off x="4556125" y="3887788"/>
          <a:ext cx="387350" cy="346075"/>
        </p:xfrm>
        <a:graphic>
          <a:graphicData uri="http://schemas.openxmlformats.org/presentationml/2006/ole">
            <mc:AlternateContent xmlns:mc="http://schemas.openxmlformats.org/markup-compatibility/2006">
              <mc:Choice xmlns:v="urn:schemas-microsoft-com:vml" Requires="v">
                <p:oleObj spid="_x0000_s166961" name="Equation" r:id="rId29" imgW="215900" imgH="190500" progId="Equation.DSMT4">
                  <p:embed/>
                </p:oleObj>
              </mc:Choice>
              <mc:Fallback>
                <p:oleObj name="Equation" r:id="rId29" imgW="215900" imgH="190500" progId="Equation.DSMT4">
                  <p:embed/>
                  <p:pic>
                    <p:nvPicPr>
                      <p:cNvPr id="12324" name="对象 35">
                        <a:extLst>
                          <a:ext uri="{FF2B5EF4-FFF2-40B4-BE49-F238E27FC236}">
                            <a16:creationId xmlns:a16="http://schemas.microsoft.com/office/drawing/2014/main" id="{F54B84FA-59FC-4C0E-BF13-99A40CA298B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56125" y="3887788"/>
                        <a:ext cx="3873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94011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ea typeface="宋体" panose="02010600030101010101" pitchFamily="2" charset="-122"/>
              </a:rPr>
              <a:t>关于</a:t>
            </a:r>
            <a:r>
              <a:rPr lang="en-US" altLang="zh-CN">
                <a:ea typeface="宋体" panose="02010600030101010101" pitchFamily="2" charset="-122"/>
              </a:rPr>
              <a:t>MAC</a:t>
            </a:r>
            <a:r>
              <a:rPr lang="zh-CN" altLang="en-US">
                <a:ea typeface="宋体" panose="02010600030101010101" pitchFamily="2" charset="-122"/>
              </a:rPr>
              <a:t>算法</a:t>
            </a:r>
          </a:p>
        </p:txBody>
      </p:sp>
      <p:sp>
        <p:nvSpPr>
          <p:cNvPr id="187395" name="Rectangle 3"/>
          <p:cNvSpPr>
            <a:spLocks noGrp="1" noChangeArrowheads="1"/>
          </p:cNvSpPr>
          <p:nvPr>
            <p:ph idx="1"/>
          </p:nvPr>
        </p:nvSpPr>
        <p:spPr>
          <a:xfrm>
            <a:off x="990600" y="1146176"/>
            <a:ext cx="9651999" cy="5391150"/>
          </a:xfrm>
        </p:spPr>
        <p:txBody>
          <a:bodyPr/>
          <a:lstStyle/>
          <a:p>
            <a:pPr eaLnBrk="1" hangingPunct="1"/>
            <a:r>
              <a:rPr lang="en-US" altLang="zh-CN" sz="2400" dirty="0">
                <a:ea typeface="宋体" panose="02010600030101010101" pitchFamily="2" charset="-122"/>
              </a:rPr>
              <a:t>MAC</a:t>
            </a:r>
            <a:r>
              <a:rPr lang="zh-CN" altLang="en-US" sz="2400" dirty="0">
                <a:ea typeface="宋体" panose="02010600030101010101" pitchFamily="2" charset="-122"/>
              </a:rPr>
              <a:t>不等于数字签名</a:t>
            </a:r>
          </a:p>
          <a:p>
            <a:pPr lvl="1" eaLnBrk="1" hangingPunct="1"/>
            <a:r>
              <a:rPr lang="zh-CN" altLang="en-US" sz="2000" dirty="0">
                <a:ea typeface="宋体" panose="02010600030101010101" pitchFamily="2" charset="-122"/>
              </a:rPr>
              <a:t>因为通讯双方共享同一个密钥</a:t>
            </a:r>
          </a:p>
          <a:p>
            <a:pPr eaLnBrk="1" hangingPunct="1"/>
            <a:r>
              <a:rPr lang="en-US" altLang="zh-CN" sz="2400" dirty="0">
                <a:ea typeface="宋体" panose="02010600030101010101" pitchFamily="2" charset="-122"/>
              </a:rPr>
              <a:t>MAC</a:t>
            </a:r>
            <a:r>
              <a:rPr lang="zh-CN" altLang="en-US" sz="2400" dirty="0">
                <a:ea typeface="宋体" panose="02010600030101010101" pitchFamily="2" charset="-122"/>
              </a:rPr>
              <a:t>有固定的长度</a:t>
            </a:r>
          </a:p>
          <a:p>
            <a:pPr eaLnBrk="1" hangingPunct="1"/>
            <a:r>
              <a:rPr lang="en-US" altLang="zh-CN" sz="2400" dirty="0">
                <a:ea typeface="宋体" panose="02010600030101010101" pitchFamily="2" charset="-122"/>
                <a:sym typeface="Wingdings" panose="05000000000000000000" pitchFamily="2" charset="2"/>
              </a:rPr>
              <a:t>MAC</a:t>
            </a:r>
            <a:r>
              <a:rPr lang="zh-CN" altLang="en-US" sz="2400" dirty="0">
                <a:ea typeface="宋体" panose="02010600030101010101" pitchFamily="2" charset="-122"/>
                <a:sym typeface="Wingdings" panose="05000000000000000000" pitchFamily="2" charset="2"/>
              </a:rPr>
              <a:t>结构的重要性，例如，</a:t>
            </a:r>
            <a:r>
              <a:rPr lang="zh-CN" altLang="en-US" sz="2400" dirty="0">
                <a:ea typeface="宋体" panose="02010600030101010101" pitchFamily="2" charset="-122"/>
              </a:rPr>
              <a:t>密钥足够长</a:t>
            </a:r>
            <a:r>
              <a:rPr lang="en-US" altLang="zh-CN" sz="2400" dirty="0">
                <a:ea typeface="宋体" panose="02010600030101010101" pitchFamily="2" charset="-122"/>
              </a:rPr>
              <a:t>+</a:t>
            </a:r>
            <a:r>
              <a:rPr lang="zh-CN" altLang="en-US" sz="2400" dirty="0">
                <a:ea typeface="宋体" panose="02010600030101010101" pitchFamily="2" charset="-122"/>
              </a:rPr>
              <a:t>加密算法足够好</a:t>
            </a:r>
            <a:r>
              <a:rPr lang="zh-CN" altLang="en-US" sz="2400" dirty="0">
                <a:ea typeface="宋体" panose="02010600030101010101" pitchFamily="2" charset="-122"/>
                <a:sym typeface="Symbol" panose="05050102010706020507" pitchFamily="18" charset="2"/>
              </a:rPr>
              <a:t></a:t>
            </a:r>
            <a:r>
              <a:rPr lang="zh-CN" altLang="en-US" sz="2400" dirty="0">
                <a:ea typeface="宋体" panose="02010600030101010101" pitchFamily="2" charset="-122"/>
              </a:rPr>
              <a:t>安全</a:t>
            </a:r>
            <a:endParaRPr lang="zh-CN" altLang="en-US" sz="2400" dirty="0">
              <a:ea typeface="宋体" panose="02010600030101010101" pitchFamily="2" charset="-122"/>
              <a:sym typeface="Wingdings" panose="05000000000000000000" pitchFamily="2" charset="2"/>
            </a:endParaRPr>
          </a:p>
          <a:p>
            <a:pPr lvl="1" eaLnBrk="1" hangingPunct="1"/>
            <a:r>
              <a:rPr lang="en-US" altLang="zh-CN" sz="2000" dirty="0">
                <a:ea typeface="宋体" panose="02010600030101010101" pitchFamily="2" charset="-122"/>
              </a:rPr>
              <a:t>M=(X</a:t>
            </a:r>
            <a:r>
              <a:rPr lang="en-US" altLang="zh-CN" sz="2000" baseline="-25000" dirty="0">
                <a:ea typeface="宋体" panose="02010600030101010101" pitchFamily="2" charset="-122"/>
              </a:rPr>
              <a:t>1</a:t>
            </a:r>
            <a:r>
              <a:rPr lang="en-US" altLang="zh-CN" sz="2000" dirty="0">
                <a:ea typeface="宋体" panose="02010600030101010101" pitchFamily="2" charset="-122"/>
              </a:rPr>
              <a:t>,X</a:t>
            </a:r>
            <a:r>
              <a:rPr lang="en-US" altLang="zh-CN" sz="2000" baseline="-25000" dirty="0">
                <a:ea typeface="宋体" panose="02010600030101010101" pitchFamily="2" charset="-122"/>
              </a:rPr>
              <a:t>2</a:t>
            </a:r>
            <a:r>
              <a:rPr lang="en-US" altLang="zh-CN" sz="2000" dirty="0">
                <a:ea typeface="宋体" panose="02010600030101010101" pitchFamily="2" charset="-122"/>
              </a:rPr>
              <a:t>,</a:t>
            </a:r>
            <a:r>
              <a:rPr lang="en-US" altLang="zh-CN" sz="2000" dirty="0">
                <a:latin typeface="Verdana" panose="020B0604030504040204" pitchFamily="34" charset="0"/>
                <a:ea typeface="宋体" panose="02010600030101010101" pitchFamily="2" charset="-122"/>
              </a:rPr>
              <a:t>…</a:t>
            </a:r>
            <a:r>
              <a:rPr lang="en-US" altLang="zh-CN" sz="2000" dirty="0">
                <a:ea typeface="宋体" panose="02010600030101010101" pitchFamily="2" charset="-122"/>
              </a:rPr>
              <a:t>,</a:t>
            </a:r>
            <a:r>
              <a:rPr lang="en-US" altLang="zh-CN" sz="2000" dirty="0" err="1">
                <a:ea typeface="宋体" panose="02010600030101010101" pitchFamily="2" charset="-122"/>
              </a:rPr>
              <a:t>X</a:t>
            </a:r>
            <a:r>
              <a:rPr lang="en-US" altLang="zh-CN" sz="2000" baseline="-25000" dirty="0" err="1">
                <a:ea typeface="宋体" panose="02010600030101010101" pitchFamily="2" charset="-122"/>
              </a:rPr>
              <a:t>t</a:t>
            </a:r>
            <a:r>
              <a:rPr lang="en-US" altLang="zh-CN" sz="2000" dirty="0">
                <a:ea typeface="宋体" panose="02010600030101010101" pitchFamily="2" charset="-122"/>
              </a:rPr>
              <a:t>)</a:t>
            </a:r>
          </a:p>
          <a:p>
            <a:pPr lvl="1" eaLnBrk="1" hangingPunct="1"/>
            <a:r>
              <a:rPr lang="zh-CN" altLang="en-US" sz="2000" dirty="0">
                <a:ea typeface="宋体" panose="02010600030101010101" pitchFamily="2" charset="-122"/>
              </a:rPr>
              <a:t>对</a:t>
            </a:r>
            <a:r>
              <a:rPr lang="en-US" altLang="zh-CN" sz="2000" dirty="0">
                <a:ea typeface="宋体" panose="02010600030101010101" pitchFamily="2" charset="-122"/>
              </a:rPr>
              <a:t>M</a:t>
            </a:r>
            <a:r>
              <a:rPr lang="zh-CN" altLang="en-US" sz="2000" dirty="0">
                <a:ea typeface="宋体" panose="02010600030101010101" pitchFamily="2" charset="-122"/>
              </a:rPr>
              <a:t>产生校验和</a:t>
            </a:r>
            <a:r>
              <a:rPr lang="zh-CN" altLang="en-US"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M=X</a:t>
            </a:r>
            <a:r>
              <a:rPr lang="en-US" altLang="zh-CN" sz="2000" baseline="-25000" dirty="0">
                <a:ea typeface="宋体" panose="02010600030101010101" pitchFamily="2" charset="-122"/>
              </a:rPr>
              <a:t>1</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X</a:t>
            </a:r>
            <a:r>
              <a:rPr lang="en-US" altLang="zh-CN" sz="2000" baseline="-25000" dirty="0">
                <a:ea typeface="宋体" panose="02010600030101010101" pitchFamily="2" charset="-122"/>
              </a:rPr>
              <a:t>2</a:t>
            </a:r>
            <a:r>
              <a:rPr lang="en-US" altLang="zh-CN" sz="2000" dirty="0">
                <a:ea typeface="宋体" panose="02010600030101010101" pitchFamily="2" charset="-122"/>
                <a:sym typeface="Symbol" panose="05050102010706020507" pitchFamily="18" charset="2"/>
              </a:rPr>
              <a:t></a:t>
            </a:r>
            <a:r>
              <a:rPr lang="en-US" altLang="zh-CN" sz="2000" dirty="0">
                <a:latin typeface="Verdana" panose="020B0604030504040204" pitchFamily="34" charset="0"/>
                <a:ea typeface="宋体" panose="02010600030101010101" pitchFamily="2" charset="-122"/>
              </a:rPr>
              <a:t>…</a:t>
            </a:r>
            <a:r>
              <a:rPr lang="en-US" altLang="zh-CN" sz="2000" dirty="0">
                <a:ea typeface="宋体" panose="02010600030101010101" pitchFamily="2" charset="-122"/>
                <a:sym typeface="Symbol" panose="05050102010706020507" pitchFamily="18" charset="2"/>
              </a:rPr>
              <a:t></a:t>
            </a:r>
            <a:r>
              <a:rPr lang="en-US" altLang="zh-CN" sz="2000" dirty="0" err="1">
                <a:ea typeface="宋体" panose="02010600030101010101" pitchFamily="2" charset="-122"/>
              </a:rPr>
              <a:t>X</a:t>
            </a:r>
            <a:r>
              <a:rPr lang="en-US" altLang="zh-CN" sz="2000" baseline="-25000" dirty="0" err="1">
                <a:ea typeface="宋体" panose="02010600030101010101" pitchFamily="2" charset="-122"/>
              </a:rPr>
              <a:t>t</a:t>
            </a:r>
            <a:endParaRPr lang="en-US" altLang="zh-CN" sz="2000" baseline="-25000" dirty="0">
              <a:ea typeface="宋体" panose="02010600030101010101" pitchFamily="2" charset="-122"/>
            </a:endParaRPr>
          </a:p>
          <a:p>
            <a:pPr lvl="1" eaLnBrk="1" hangingPunct="1"/>
            <a:r>
              <a:rPr lang="en-US" altLang="zh-CN" sz="2000" dirty="0">
                <a:ea typeface="宋体" panose="02010600030101010101" pitchFamily="2" charset="-122"/>
              </a:rPr>
              <a:t>MAC = E</a:t>
            </a:r>
            <a:r>
              <a:rPr lang="en-US" altLang="zh-CN" sz="2000" baseline="-25000" dirty="0">
                <a:ea typeface="宋体" panose="02010600030101010101" pitchFamily="2" charset="-122"/>
              </a:rPr>
              <a:t>K</a:t>
            </a:r>
            <a:r>
              <a:rPr lang="en-US" altLang="zh-CN" sz="2000" dirty="0">
                <a:ea typeface="宋体" panose="02010600030101010101" pitchFamily="2" charset="-122"/>
              </a:rPr>
              <a:t>(</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a:t>
            </a:r>
          </a:p>
          <a:p>
            <a:pPr lvl="1" eaLnBrk="1" hangingPunct="1"/>
            <a:r>
              <a:rPr lang="zh-CN" altLang="en-US" sz="2000" dirty="0">
                <a:ea typeface="宋体" panose="02010600030101010101" pitchFamily="2" charset="-122"/>
              </a:rPr>
              <a:t>攻击者选择</a:t>
            </a:r>
            <a:r>
              <a:rPr lang="en-US" altLang="zh-CN" sz="2000" dirty="0">
                <a:ea typeface="宋体" panose="02010600030101010101" pitchFamily="2" charset="-122"/>
              </a:rPr>
              <a:t>M</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Y</a:t>
            </a:r>
            <a:r>
              <a:rPr lang="en-US" altLang="zh-CN" sz="2000" baseline="-25000" dirty="0">
                <a:ea typeface="宋体" panose="02010600030101010101" pitchFamily="2" charset="-122"/>
              </a:rPr>
              <a:t>1</a:t>
            </a:r>
            <a:r>
              <a:rPr lang="en-US" altLang="zh-CN" sz="2000" dirty="0">
                <a:ea typeface="宋体" panose="02010600030101010101" pitchFamily="2" charset="-122"/>
                <a:sym typeface="Symbol" panose="05050102010706020507" pitchFamily="18" charset="2"/>
              </a:rPr>
              <a:t>,Y</a:t>
            </a:r>
            <a:r>
              <a:rPr lang="en-US" altLang="zh-CN" sz="2000" baseline="-25000" dirty="0">
                <a:ea typeface="宋体" panose="02010600030101010101" pitchFamily="2" charset="-122"/>
              </a:rPr>
              <a:t>2</a:t>
            </a:r>
            <a:r>
              <a:rPr lang="en-US" altLang="zh-CN" sz="2000" dirty="0">
                <a:ea typeface="宋体" panose="02010600030101010101" pitchFamily="2" charset="-122"/>
                <a:sym typeface="Symbol" panose="05050102010706020507" pitchFamily="18" charset="2"/>
              </a:rPr>
              <a:t>,</a:t>
            </a:r>
            <a:r>
              <a:rPr lang="en-US" altLang="zh-CN" sz="2000" dirty="0">
                <a:latin typeface="Verdana" panose="020B0604030504040204" pitchFamily="34" charset="0"/>
                <a:ea typeface="宋体" panose="02010600030101010101" pitchFamily="2" charset="-122"/>
              </a:rPr>
              <a:t>…</a:t>
            </a:r>
            <a:r>
              <a:rPr lang="en-US" altLang="zh-CN" sz="2000" dirty="0">
                <a:ea typeface="宋体" panose="02010600030101010101" pitchFamily="2" charset="-122"/>
              </a:rPr>
              <a:t>,Y</a:t>
            </a:r>
            <a:r>
              <a:rPr lang="en-US" altLang="zh-CN" sz="2000" baseline="-25000" dirty="0">
                <a:ea typeface="宋体" panose="02010600030101010101" pitchFamily="2" charset="-122"/>
              </a:rPr>
              <a:t>t-1</a:t>
            </a:r>
            <a:r>
              <a:rPr lang="en-US" altLang="zh-CN" sz="2000" dirty="0">
                <a:ea typeface="宋体" panose="02010600030101010101" pitchFamily="2" charset="-122"/>
                <a:sym typeface="Wingdings" panose="05000000000000000000" pitchFamily="2" charset="2"/>
              </a:rPr>
              <a:t>,</a:t>
            </a:r>
            <a:r>
              <a:rPr lang="en-US" altLang="zh-CN" sz="2000" dirty="0">
                <a:ea typeface="宋体" panose="02010600030101010101" pitchFamily="2" charset="-122"/>
              </a:rPr>
              <a:t>Y</a:t>
            </a:r>
            <a:r>
              <a:rPr lang="en-US" altLang="zh-CN" sz="2000" baseline="-25000" dirty="0">
                <a:ea typeface="宋体" panose="02010600030101010101" pitchFamily="2" charset="-122"/>
              </a:rPr>
              <a:t>t</a:t>
            </a:r>
            <a:r>
              <a:rPr lang="en-US" altLang="zh-CN" sz="2000" dirty="0">
                <a:ea typeface="宋体" panose="02010600030101010101" pitchFamily="2" charset="-122"/>
                <a:sym typeface="Wingdings" panose="05000000000000000000" pitchFamily="2" charset="2"/>
              </a:rPr>
              <a:t>),</a:t>
            </a:r>
            <a:r>
              <a:rPr lang="zh-CN" altLang="en-US" sz="2000" dirty="0">
                <a:ea typeface="宋体" panose="02010600030101010101" pitchFamily="2" charset="-122"/>
                <a:sym typeface="Wingdings" panose="05000000000000000000" pitchFamily="2" charset="2"/>
              </a:rPr>
              <a:t>使得</a:t>
            </a:r>
            <a:r>
              <a:rPr lang="en-US" altLang="zh-CN" sz="2000" dirty="0" err="1">
                <a:ea typeface="宋体" panose="02010600030101010101" pitchFamily="2" charset="-122"/>
              </a:rPr>
              <a:t>Y</a:t>
            </a:r>
            <a:r>
              <a:rPr lang="en-US" altLang="zh-CN" sz="2000" baseline="-25000" dirty="0" err="1">
                <a:ea typeface="宋体" panose="02010600030101010101" pitchFamily="2" charset="-122"/>
              </a:rPr>
              <a:t>t</a:t>
            </a:r>
            <a:r>
              <a:rPr lang="zh-CN" altLang="en-US" sz="2000" dirty="0">
                <a:ea typeface="宋体" panose="02010600030101010101" pitchFamily="2" charset="-122"/>
                <a:sym typeface="Wingdings" panose="05000000000000000000" pitchFamily="2" charset="2"/>
              </a:rPr>
              <a:t>满足</a:t>
            </a:r>
            <a:r>
              <a:rPr lang="en-US" altLang="zh-CN" sz="2000" dirty="0">
                <a:ea typeface="宋体" panose="02010600030101010101" pitchFamily="2" charset="-122"/>
                <a:sym typeface="Wingdings" panose="05000000000000000000" pitchFamily="2" charset="2"/>
              </a:rPr>
              <a:t>:</a:t>
            </a:r>
          </a:p>
          <a:p>
            <a:pPr lvl="1"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err="1">
                <a:ea typeface="宋体" panose="02010600030101010101" pitchFamily="2" charset="-122"/>
              </a:rPr>
              <a:t>Y</a:t>
            </a:r>
            <a:r>
              <a:rPr lang="en-US" altLang="zh-CN" sz="2000" baseline="-25000" dirty="0" err="1">
                <a:ea typeface="宋体" panose="02010600030101010101" pitchFamily="2" charset="-122"/>
              </a:rPr>
              <a:t>t</a:t>
            </a:r>
            <a:r>
              <a:rPr lang="en-US" altLang="zh-CN" sz="2000" dirty="0">
                <a:ea typeface="宋体" panose="02010600030101010101" pitchFamily="2" charset="-122"/>
              </a:rPr>
              <a:t> </a:t>
            </a:r>
            <a:r>
              <a:rPr lang="en-US" altLang="zh-CN" sz="2000" dirty="0">
                <a:ea typeface="宋体" panose="02010600030101010101" pitchFamily="2" charset="-122"/>
                <a:sym typeface="Wingdings" panose="05000000000000000000" pitchFamily="2" charset="2"/>
              </a:rPr>
              <a:t>= </a:t>
            </a:r>
            <a:r>
              <a:rPr lang="en-US" altLang="zh-CN" sz="2000" dirty="0">
                <a:ea typeface="宋体" panose="02010600030101010101" pitchFamily="2" charset="-122"/>
              </a:rPr>
              <a:t>Y</a:t>
            </a:r>
            <a:r>
              <a:rPr lang="en-US" altLang="zh-CN" sz="2000" baseline="-25000" dirty="0">
                <a:ea typeface="宋体" panose="02010600030101010101" pitchFamily="2" charset="-122"/>
              </a:rPr>
              <a:t>1</a:t>
            </a:r>
            <a:r>
              <a:rPr lang="en-US" altLang="zh-CN" sz="2000" dirty="0">
                <a:ea typeface="宋体" panose="02010600030101010101" pitchFamily="2" charset="-122"/>
                <a:sym typeface="Symbol" panose="05050102010706020507" pitchFamily="18" charset="2"/>
              </a:rPr>
              <a:t>Y</a:t>
            </a:r>
            <a:r>
              <a:rPr lang="en-US" altLang="zh-CN" sz="2000" baseline="-25000" dirty="0">
                <a:ea typeface="宋体" panose="02010600030101010101" pitchFamily="2" charset="-122"/>
              </a:rPr>
              <a:t>2</a:t>
            </a:r>
            <a:r>
              <a:rPr lang="en-US" altLang="zh-CN" sz="2000" dirty="0">
                <a:ea typeface="宋体" panose="02010600030101010101" pitchFamily="2" charset="-122"/>
                <a:sym typeface="Symbol" panose="05050102010706020507" pitchFamily="18" charset="2"/>
              </a:rPr>
              <a:t></a:t>
            </a:r>
            <a:r>
              <a:rPr lang="en-US" altLang="zh-CN" sz="2000" dirty="0">
                <a:latin typeface="Verdana" panose="020B0604030504040204" pitchFamily="34" charset="0"/>
                <a:ea typeface="宋体" panose="02010600030101010101" pitchFamily="2" charset="-122"/>
              </a:rPr>
              <a:t>…</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Y</a:t>
            </a:r>
            <a:r>
              <a:rPr lang="en-US" altLang="zh-CN" sz="2000" baseline="-25000" dirty="0">
                <a:ea typeface="宋体" panose="02010600030101010101" pitchFamily="2" charset="-122"/>
              </a:rPr>
              <a:t>t-1</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a:t>
            </a:r>
          </a:p>
          <a:p>
            <a:pPr lvl="1" eaLnBrk="1" hangingPunct="1"/>
            <a:r>
              <a:rPr lang="zh-CN" altLang="en-US" sz="2000" dirty="0">
                <a:ea typeface="宋体" panose="02010600030101010101" pitchFamily="2" charset="-122"/>
                <a:sym typeface="Wingdings" panose="05000000000000000000" pitchFamily="2" charset="2"/>
              </a:rPr>
              <a:t>于是</a:t>
            </a:r>
            <a:r>
              <a:rPr lang="zh-CN" altLang="en-US"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sym typeface="Wingdings 3" panose="05040102010807070707" pitchFamily="18" charset="2"/>
              </a:rPr>
              <a:t></a:t>
            </a:r>
            <a:r>
              <a:rPr lang="en-US" altLang="zh-CN" sz="2000" dirty="0">
                <a:ea typeface="宋体" panose="02010600030101010101" pitchFamily="2" charset="-122"/>
              </a:rPr>
              <a:t>E</a:t>
            </a:r>
            <a:r>
              <a:rPr lang="en-US" altLang="zh-CN" sz="2000" baseline="-25000" dirty="0">
                <a:ea typeface="宋体" panose="02010600030101010101" pitchFamily="2" charset="-122"/>
              </a:rPr>
              <a:t>K</a:t>
            </a:r>
            <a:r>
              <a:rPr lang="en-US" altLang="zh-CN" sz="2000" dirty="0">
                <a:ea typeface="宋体" panose="02010600030101010101" pitchFamily="2" charset="-122"/>
              </a:rPr>
              <a:t>(</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M)=E</a:t>
            </a:r>
            <a:r>
              <a:rPr lang="en-US" altLang="zh-CN" sz="2000" baseline="-25000" dirty="0">
                <a:ea typeface="宋体" panose="02010600030101010101" pitchFamily="2" charset="-122"/>
              </a:rPr>
              <a:t>K</a:t>
            </a:r>
            <a:r>
              <a:rPr lang="en-US" altLang="zh-CN" sz="2000" dirty="0">
                <a:ea typeface="宋体" panose="02010600030101010101" pitchFamily="2" charset="-122"/>
              </a:rPr>
              <a:t>(</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M</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a:t>
            </a:r>
            <a:r>
              <a:rPr lang="en-US" altLang="zh-CN" sz="2000" dirty="0">
                <a:ea typeface="宋体" panose="02010600030101010101" pitchFamily="2" charset="-122"/>
                <a:sym typeface="Symbol" panose="05050102010706020507" pitchFamily="18" charset="2"/>
              </a:rPr>
              <a:t> </a:t>
            </a:r>
            <a:r>
              <a:rPr lang="en-US" altLang="zh-CN" sz="2000" dirty="0">
                <a:ea typeface="宋体" panose="02010600030101010101" pitchFamily="2" charset="-122"/>
                <a:sym typeface="Wingdings 3" panose="05040102010807070707" pitchFamily="18" charset="2"/>
              </a:rPr>
              <a:t> </a:t>
            </a:r>
            <a:r>
              <a:rPr lang="en-US" altLang="zh-CN" sz="2000" dirty="0">
                <a:ea typeface="宋体" panose="02010600030101010101" pitchFamily="2" charset="-122"/>
              </a:rPr>
              <a:t>C</a:t>
            </a:r>
            <a:r>
              <a:rPr lang="en-US" altLang="zh-CN" sz="2000" baseline="-25000" dirty="0">
                <a:ea typeface="宋体" panose="02010600030101010101" pitchFamily="2" charset="-122"/>
              </a:rPr>
              <a:t>K</a:t>
            </a:r>
            <a:r>
              <a:rPr lang="en-US" altLang="zh-CN" sz="2000" dirty="0">
                <a:ea typeface="宋体" panose="02010600030101010101" pitchFamily="2" charset="-122"/>
              </a:rPr>
              <a:t>(M)=C</a:t>
            </a:r>
            <a:r>
              <a:rPr lang="en-US" altLang="zh-CN" sz="2000" baseline="-25000" dirty="0">
                <a:ea typeface="宋体" panose="02010600030101010101" pitchFamily="2" charset="-122"/>
              </a:rPr>
              <a:t>K</a:t>
            </a:r>
            <a:r>
              <a:rPr lang="en-US" altLang="zh-CN" sz="2000" dirty="0">
                <a:ea typeface="宋体" panose="02010600030101010101" pitchFamily="2" charset="-122"/>
              </a:rPr>
              <a:t>(M</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a:t>
            </a:r>
          </a:p>
          <a:p>
            <a:pPr lvl="1" eaLnBrk="1" hangingPunct="1"/>
            <a:r>
              <a:rPr lang="zh-CN" altLang="en-US" sz="2000" dirty="0">
                <a:ea typeface="宋体" panose="02010600030101010101" pitchFamily="2" charset="-122"/>
              </a:rPr>
              <a:t>所以，尽管攻击者不知道</a:t>
            </a:r>
            <a:r>
              <a:rPr lang="en-US" altLang="zh-CN" sz="2000" dirty="0">
                <a:ea typeface="宋体" panose="02010600030101010101" pitchFamily="2" charset="-122"/>
              </a:rPr>
              <a:t>K</a:t>
            </a:r>
            <a:r>
              <a:rPr lang="zh-CN" altLang="en-US" sz="2000" dirty="0">
                <a:ea typeface="宋体" panose="02010600030101010101" pitchFamily="2" charset="-122"/>
              </a:rPr>
              <a:t>，仍然可以伪造消息</a:t>
            </a:r>
            <a:r>
              <a:rPr lang="en-US" altLang="zh-CN" sz="2000" dirty="0">
                <a:ea typeface="宋体" panose="02010600030101010101" pitchFamily="2" charset="-122"/>
              </a:rPr>
              <a:t>M</a:t>
            </a:r>
            <a:r>
              <a:rPr lang="en-US" altLang="zh-CN" sz="2000" dirty="0">
                <a:ea typeface="宋体" panose="02010600030101010101" pitchFamily="2" charset="-122"/>
                <a:sym typeface="Symbol" panose="05050102010706020507" pitchFamily="18" charset="2"/>
              </a:rPr>
              <a:t></a:t>
            </a:r>
          </a:p>
        </p:txBody>
      </p:sp>
      <p:sp>
        <p:nvSpPr>
          <p:cNvPr id="3072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ADEA034-E4BF-4143-994F-49E06C662DBD}"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072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9B86265-1C14-4804-9AFF-976ADB64038B}"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87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739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73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87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87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87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87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873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873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873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MAC</a:t>
            </a:r>
            <a:r>
              <a:rPr lang="zh-CN" altLang="en-US" dirty="0">
                <a:ea typeface="宋体" panose="02010600030101010101" pitchFamily="2" charset="-122"/>
              </a:rPr>
              <a:t>算法的要求</a:t>
            </a:r>
          </a:p>
        </p:txBody>
      </p:sp>
      <p:sp>
        <p:nvSpPr>
          <p:cNvPr id="31747" name="Rectangle 3"/>
          <p:cNvSpPr>
            <a:spLocks noGrp="1" noChangeArrowheads="1"/>
          </p:cNvSpPr>
          <p:nvPr>
            <p:ph idx="1"/>
          </p:nvPr>
        </p:nvSpPr>
        <p:spPr>
          <a:xfrm>
            <a:off x="762000" y="1077912"/>
            <a:ext cx="11049000" cy="4702175"/>
          </a:xfrm>
        </p:spPr>
        <p:txBody>
          <a:bodyPr/>
          <a:lstStyle/>
          <a:p>
            <a:pPr eaLnBrk="1" hangingPunct="1"/>
            <a:r>
              <a:rPr lang="zh-CN" altLang="en-US" dirty="0">
                <a:latin typeface="Arial" panose="020B0604020202020204" pitchFamily="34" charset="0"/>
                <a:ea typeface="宋体" panose="02010600030101010101" pitchFamily="2" charset="-122"/>
                <a:cs typeface="Arial" panose="020B0604020202020204" pitchFamily="34" charset="0"/>
              </a:rPr>
              <a:t>条件：</a:t>
            </a:r>
          </a:p>
          <a:p>
            <a:pPr lvl="1" eaLnBrk="1" hangingPunct="1"/>
            <a:r>
              <a:rPr lang="zh-CN" altLang="en-US" dirty="0">
                <a:latin typeface="Arial" panose="020B0604020202020204" pitchFamily="34" charset="0"/>
                <a:ea typeface="宋体" panose="02010600030101010101" pitchFamily="2" charset="-122"/>
                <a:cs typeface="Arial" panose="020B0604020202020204" pitchFamily="34" charset="0"/>
              </a:rPr>
              <a:t>攻击者知道</a:t>
            </a:r>
            <a:r>
              <a:rPr lang="en-US" altLang="zh-CN" dirty="0">
                <a:latin typeface="Arial" panose="020B0604020202020204" pitchFamily="34" charset="0"/>
                <a:ea typeface="宋体" panose="02010600030101010101" pitchFamily="2" charset="-122"/>
                <a:cs typeface="Arial" panose="020B0604020202020204" pitchFamily="34" charset="0"/>
              </a:rPr>
              <a:t>MAC</a:t>
            </a:r>
            <a:r>
              <a:rPr lang="zh-CN" altLang="en-US" dirty="0">
                <a:latin typeface="Arial" panose="020B0604020202020204" pitchFamily="34" charset="0"/>
                <a:ea typeface="宋体" panose="02010600030101010101" pitchFamily="2" charset="-122"/>
                <a:cs typeface="Arial" panose="020B0604020202020204" pitchFamily="34" charset="0"/>
              </a:rPr>
              <a:t>函数但不知道密钥</a:t>
            </a:r>
            <a:r>
              <a:rPr lang="en-US" altLang="zh-CN" dirty="0">
                <a:latin typeface="Arial" panose="020B0604020202020204" pitchFamily="34" charset="0"/>
                <a:ea typeface="宋体" panose="02010600030101010101" pitchFamily="2" charset="-122"/>
                <a:cs typeface="Arial" panose="020B0604020202020204" pitchFamily="34" charset="0"/>
              </a:rPr>
              <a:t>K</a:t>
            </a:r>
          </a:p>
          <a:p>
            <a:pPr eaLnBrk="1" hangingPunct="1"/>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要求：</a:t>
            </a:r>
          </a:p>
          <a:p>
            <a:pPr lvl="1" eaLnBrk="1" hangingPunct="1"/>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已知</a:t>
            </a:r>
            <a:r>
              <a:rPr lang="en-US" altLang="zh-CN"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M</a:t>
            </a:r>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和</a:t>
            </a:r>
            <a:r>
              <a:rPr lang="en-US" altLang="zh-CN" dirty="0">
                <a:latin typeface="Arial" panose="020B0604020202020204" pitchFamily="34" charset="0"/>
                <a:ea typeface="宋体" panose="02010600030101010101" pitchFamily="2" charset="-122"/>
                <a:cs typeface="Arial" panose="020B0604020202020204" pitchFamily="34" charset="0"/>
              </a:rPr>
              <a:t>C</a:t>
            </a:r>
            <a:r>
              <a:rPr lang="en-US" altLang="zh-CN" baseline="-25000" dirty="0">
                <a:latin typeface="Arial" panose="020B0604020202020204" pitchFamily="34" charset="0"/>
                <a:ea typeface="宋体" panose="02010600030101010101" pitchFamily="2" charset="-122"/>
                <a:cs typeface="Arial" panose="020B0604020202020204" pitchFamily="34" charset="0"/>
              </a:rPr>
              <a:t>K</a:t>
            </a:r>
            <a:r>
              <a:rPr lang="en-US" altLang="zh-CN" dirty="0">
                <a:latin typeface="Arial" panose="020B0604020202020204" pitchFamily="34" charset="0"/>
                <a:ea typeface="宋体" panose="02010600030101010101" pitchFamily="2" charset="-122"/>
                <a:cs typeface="Arial" panose="020B0604020202020204" pitchFamily="34" charset="0"/>
              </a:rPr>
              <a:t>(M)</a:t>
            </a:r>
            <a:r>
              <a:rPr lang="zh-CN" altLang="en-US" dirty="0">
                <a:latin typeface="Arial" panose="020B0604020202020204" pitchFamily="34" charset="0"/>
                <a:ea typeface="宋体" panose="02010600030101010101" pitchFamily="2" charset="-122"/>
                <a:cs typeface="Arial" panose="020B0604020202020204" pitchFamily="34" charset="0"/>
              </a:rPr>
              <a:t>，要想构造</a:t>
            </a:r>
            <a:r>
              <a:rPr lang="en-US" altLang="zh-CN" dirty="0">
                <a:latin typeface="Arial" panose="020B0604020202020204" pitchFamily="34" charset="0"/>
                <a:ea typeface="宋体" panose="02010600030101010101" pitchFamily="2" charset="-122"/>
                <a:cs typeface="Arial" panose="020B0604020202020204" pitchFamily="34" charset="0"/>
              </a:rPr>
              <a:t>M</a:t>
            </a:r>
            <a:r>
              <a:rPr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r>
              <a:rPr lang="zh-CN" altLang="en-US" dirty="0">
                <a:latin typeface="Arial" panose="020B0604020202020204" pitchFamily="34" charset="0"/>
                <a:ea typeface="宋体" panose="02010600030101010101" pitchFamily="2" charset="-122"/>
                <a:cs typeface="Arial" panose="020B0604020202020204" pitchFamily="34" charset="0"/>
              </a:rPr>
              <a:t>使得</a:t>
            </a:r>
            <a:r>
              <a:rPr lang="en-US" altLang="zh-CN" dirty="0">
                <a:latin typeface="Arial" panose="020B0604020202020204" pitchFamily="34" charset="0"/>
                <a:ea typeface="宋体" panose="02010600030101010101" pitchFamily="2" charset="-122"/>
                <a:cs typeface="Arial" panose="020B0604020202020204" pitchFamily="34" charset="0"/>
              </a:rPr>
              <a:t>C</a:t>
            </a:r>
            <a:r>
              <a:rPr lang="en-US" altLang="zh-CN" baseline="-25000" dirty="0">
                <a:latin typeface="Arial" panose="020B0604020202020204" pitchFamily="34" charset="0"/>
                <a:ea typeface="宋体" panose="02010600030101010101" pitchFamily="2" charset="-122"/>
                <a:cs typeface="Arial" panose="020B0604020202020204" pitchFamily="34" charset="0"/>
              </a:rPr>
              <a:t>K</a:t>
            </a:r>
            <a:r>
              <a:rPr lang="en-US" altLang="zh-CN" dirty="0">
                <a:latin typeface="Arial" panose="020B0604020202020204" pitchFamily="34" charset="0"/>
                <a:ea typeface="宋体" panose="02010600030101010101" pitchFamily="2" charset="-122"/>
                <a:cs typeface="Arial" panose="020B0604020202020204" pitchFamily="34" charset="0"/>
              </a:rPr>
              <a:t>(M)=C</a:t>
            </a:r>
            <a:r>
              <a:rPr lang="en-US" altLang="zh-CN" baseline="-25000" dirty="0">
                <a:latin typeface="Arial" panose="020B0604020202020204" pitchFamily="34" charset="0"/>
                <a:ea typeface="宋体" panose="02010600030101010101" pitchFamily="2" charset="-122"/>
                <a:cs typeface="Arial" panose="020B0604020202020204" pitchFamily="34" charset="0"/>
              </a:rPr>
              <a:t>K</a:t>
            </a:r>
            <a:r>
              <a:rPr lang="en-US" altLang="zh-CN" dirty="0">
                <a:latin typeface="Arial" panose="020B0604020202020204" pitchFamily="34" charset="0"/>
                <a:ea typeface="宋体" panose="02010600030101010101" pitchFamily="2" charset="-122"/>
                <a:cs typeface="Arial" panose="020B0604020202020204" pitchFamily="34" charset="0"/>
              </a:rPr>
              <a:t>(M</a:t>
            </a:r>
            <a:r>
              <a:rPr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r>
              <a:rPr lang="en-US" altLang="zh-CN" dirty="0">
                <a:latin typeface="Arial" panose="020B0604020202020204" pitchFamily="34" charset="0"/>
                <a:ea typeface="宋体" panose="02010600030101010101" pitchFamily="2" charset="-122"/>
                <a:cs typeface="Arial" panose="020B0604020202020204" pitchFamily="34" charset="0"/>
              </a:rPr>
              <a:t>)</a:t>
            </a:r>
            <a:r>
              <a:rPr lang="zh-CN" altLang="en-US" dirty="0">
                <a:latin typeface="Arial" panose="020B0604020202020204" pitchFamily="34" charset="0"/>
                <a:ea typeface="宋体" panose="02010600030101010101" pitchFamily="2" charset="-122"/>
                <a:cs typeface="Arial" panose="020B0604020202020204" pitchFamily="34" charset="0"/>
              </a:rPr>
              <a:t>在计算上不可行</a:t>
            </a:r>
            <a:br>
              <a:rPr lang="zh-CN" altLang="en-US" dirty="0">
                <a:latin typeface="Arial" panose="020B0604020202020204" pitchFamily="34" charset="0"/>
                <a:ea typeface="宋体" panose="02010600030101010101" pitchFamily="2" charset="-122"/>
                <a:cs typeface="Arial" panose="020B0604020202020204" pitchFamily="34" charset="0"/>
              </a:rPr>
            </a:br>
            <a:r>
              <a:rPr lang="en-US" altLang="zh-CN" dirty="0">
                <a:latin typeface="Arial" panose="020B0604020202020204" pitchFamily="34" charset="0"/>
                <a:ea typeface="宋体" panose="02010600030101010101" pitchFamily="2" charset="-122"/>
                <a:cs typeface="Arial" panose="020B0604020202020204" pitchFamily="34" charset="0"/>
              </a:rPr>
              <a:t>(</a:t>
            </a:r>
            <a:r>
              <a:rPr lang="zh-CN" altLang="en-US" dirty="0">
                <a:latin typeface="Arial" panose="020B0604020202020204" pitchFamily="34" charset="0"/>
                <a:ea typeface="宋体" panose="02010600030101010101" pitchFamily="2" charset="-122"/>
                <a:cs typeface="Arial" panose="020B0604020202020204" pitchFamily="34" charset="0"/>
              </a:rPr>
              <a:t>计算上无碰撞</a:t>
            </a:r>
            <a:r>
              <a:rPr lang="en-US" altLang="zh-CN" dirty="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endParaRPr>
          </a:p>
          <a:p>
            <a:pPr lvl="1" eaLnBrk="1" hangingPunct="1"/>
            <a:r>
              <a:rPr lang="en-US" altLang="zh-CN" dirty="0">
                <a:latin typeface="Arial" panose="020B0604020202020204" pitchFamily="34" charset="0"/>
                <a:ea typeface="宋体" panose="02010600030101010101" pitchFamily="2" charset="-122"/>
                <a:cs typeface="Arial" panose="020B0604020202020204" pitchFamily="34" charset="0"/>
              </a:rPr>
              <a:t>C</a:t>
            </a:r>
            <a:r>
              <a:rPr lang="en-US" altLang="zh-CN" baseline="-25000" dirty="0">
                <a:latin typeface="Arial" panose="020B0604020202020204" pitchFamily="34" charset="0"/>
                <a:ea typeface="宋体" panose="02010600030101010101" pitchFamily="2" charset="-122"/>
                <a:cs typeface="Arial" panose="020B0604020202020204" pitchFamily="34" charset="0"/>
              </a:rPr>
              <a:t>K</a:t>
            </a:r>
            <a:r>
              <a:rPr lang="en-US" altLang="zh-CN" dirty="0">
                <a:latin typeface="Arial" panose="020B0604020202020204" pitchFamily="34" charset="0"/>
                <a:ea typeface="宋体" panose="02010600030101010101" pitchFamily="2" charset="-122"/>
                <a:cs typeface="Arial" panose="020B0604020202020204" pitchFamily="34" charset="0"/>
              </a:rPr>
              <a:t>(M)</a:t>
            </a:r>
            <a:r>
              <a:rPr lang="zh-CN" altLang="en-US" dirty="0">
                <a:latin typeface="Arial" panose="020B0604020202020204" pitchFamily="34" charset="0"/>
                <a:ea typeface="宋体" panose="02010600030101010101" pitchFamily="2" charset="-122"/>
                <a:cs typeface="Arial" panose="020B0604020202020204" pitchFamily="34" charset="0"/>
              </a:rPr>
              <a:t>均匀分布：随机选择</a:t>
            </a:r>
            <a:r>
              <a:rPr lang="en-US" altLang="zh-CN" dirty="0">
                <a:latin typeface="Arial" panose="020B0604020202020204" pitchFamily="34" charset="0"/>
                <a:ea typeface="宋体" panose="02010600030101010101" pitchFamily="2" charset="-122"/>
                <a:cs typeface="Arial" panose="020B0604020202020204" pitchFamily="34" charset="0"/>
              </a:rPr>
              <a:t>M</a:t>
            </a:r>
            <a:r>
              <a:rPr lang="zh-CN" altLang="en-US" dirty="0">
                <a:latin typeface="Arial" panose="020B0604020202020204" pitchFamily="34" charset="0"/>
                <a:ea typeface="宋体" panose="02010600030101010101" pitchFamily="2" charset="-122"/>
                <a:cs typeface="Arial" panose="020B0604020202020204" pitchFamily="34" charset="0"/>
              </a:rPr>
              <a:t>和</a:t>
            </a:r>
            <a:r>
              <a:rPr lang="en-US" altLang="zh-CN" dirty="0">
                <a:latin typeface="Arial" panose="020B0604020202020204" pitchFamily="34" charset="0"/>
                <a:ea typeface="宋体" panose="02010600030101010101" pitchFamily="2" charset="-122"/>
                <a:cs typeface="Arial" panose="020B0604020202020204" pitchFamily="34" charset="0"/>
              </a:rPr>
              <a:t>M</a:t>
            </a:r>
            <a:r>
              <a:rPr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r>
              <a:rPr lang="en-US" altLang="zh-CN" dirty="0">
                <a:latin typeface="Arial" panose="020B0604020202020204" pitchFamily="34" charset="0"/>
                <a:ea typeface="宋体" panose="02010600030101010101" pitchFamily="2" charset="-122"/>
                <a:cs typeface="Arial" panose="020B0604020202020204" pitchFamily="34" charset="0"/>
              </a:rPr>
              <a:t>, </a:t>
            </a:r>
            <a:br>
              <a:rPr lang="en-US" altLang="zh-CN" dirty="0">
                <a:latin typeface="Arial" panose="020B0604020202020204" pitchFamily="34" charset="0"/>
                <a:ea typeface="宋体" panose="02010600030101010101" pitchFamily="2" charset="-122"/>
                <a:cs typeface="Arial" panose="020B0604020202020204" pitchFamily="34" charset="0"/>
              </a:rPr>
            </a:br>
            <a:r>
              <a:rPr lang="zh-CN" altLang="en-US" sz="2800" dirty="0">
                <a:latin typeface="+mn-ea"/>
                <a:ea typeface="+mn-ea"/>
              </a:rPr>
              <a:t>其中</a:t>
            </a:r>
            <a:r>
              <a:rPr lang="en-US" altLang="zh-CN" sz="2800" dirty="0">
                <a:solidFill>
                  <a:srgbClr val="0070C0"/>
                </a:solidFill>
                <a:latin typeface="+mn-ea"/>
                <a:ea typeface="+mn-ea"/>
              </a:rPr>
              <a:t>|MAC|</a:t>
            </a:r>
            <a:r>
              <a:rPr lang="zh-CN" altLang="en-US" sz="2800" dirty="0">
                <a:latin typeface="+mn-ea"/>
                <a:ea typeface="+mn-ea"/>
              </a:rPr>
              <a:t>为</a:t>
            </a:r>
            <a:r>
              <a:rPr lang="en-US" altLang="zh-CN" sz="2800" dirty="0">
                <a:latin typeface="+mn-ea"/>
                <a:ea typeface="+mn-ea"/>
              </a:rPr>
              <a:t>MAC</a:t>
            </a:r>
            <a:r>
              <a:rPr lang="zh-CN" altLang="en-US" sz="2800" dirty="0">
                <a:latin typeface="+mn-ea"/>
                <a:ea typeface="+mn-ea"/>
              </a:rPr>
              <a:t>的长</a:t>
            </a:r>
            <a:endParaRPr lang="en-US" altLang="zh-CN" dirty="0">
              <a:latin typeface="Arial" panose="020B0604020202020204" pitchFamily="34" charset="0"/>
              <a:ea typeface="宋体" panose="02010600030101010101" pitchFamily="2" charset="-122"/>
              <a:cs typeface="Arial" panose="020B0604020202020204" pitchFamily="34" charset="0"/>
            </a:endParaRPr>
          </a:p>
          <a:p>
            <a:pPr lvl="1" eaLnBrk="1" hangingPunct="1"/>
            <a:r>
              <a:rPr lang="en-US" altLang="zh-CN" i="1"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f</a:t>
            </a:r>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是</a:t>
            </a:r>
            <a:r>
              <a:rPr lang="en-US" altLang="zh-CN"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M</a:t>
            </a:r>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的一个变换                  </a:t>
            </a:r>
            <a:r>
              <a:rPr lang="en-US" altLang="zh-CN"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例如对某些位取反</a:t>
            </a:r>
            <a:r>
              <a:rPr lang="en-US" altLang="zh-CN"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那么</a:t>
            </a:r>
            <a:r>
              <a:rPr lang="en-US" altLang="zh-CN" dirty="0">
                <a:latin typeface="Arial" panose="020B0604020202020204" pitchFamily="34" charset="0"/>
                <a:ea typeface="宋体" panose="02010600030101010101" pitchFamily="2" charset="-122"/>
                <a:cs typeface="Arial" panose="020B0604020202020204" pitchFamily="34" charset="0"/>
              </a:rPr>
              <a:t>, </a:t>
            </a:r>
          </a:p>
          <a:p>
            <a:pPr lvl="1" eaLnBrk="1" hangingPunct="1"/>
            <a:endParaRPr lang="en-US" altLang="zh-CN" baseline="30000" dirty="0">
              <a:latin typeface="Arial" panose="020B0604020202020204" pitchFamily="34" charset="0"/>
              <a:ea typeface="宋体" panose="02010600030101010101" pitchFamily="2" charset="-122"/>
              <a:cs typeface="Arial" panose="020B0604020202020204" pitchFamily="34" charset="0"/>
            </a:endParaRPr>
          </a:p>
        </p:txBody>
      </p:sp>
      <p:sp>
        <p:nvSpPr>
          <p:cNvPr id="3174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6939714-4B60-4863-B2FF-AD2410B39BDC}"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174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81C8FB2-08E2-4AE0-BC8C-C98D185F65B6}"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15</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2" name="对象 1">
            <a:extLst>
              <a:ext uri="{FF2B5EF4-FFF2-40B4-BE49-F238E27FC236}">
                <a16:creationId xmlns:a16="http://schemas.microsoft.com/office/drawing/2014/main" id="{757581F9-B7C8-405D-B971-D45A86F1C3B8}"/>
              </a:ext>
            </a:extLst>
          </p:cNvPr>
          <p:cNvGraphicFramePr>
            <a:graphicFrameLocks noChangeAspect="1"/>
          </p:cNvGraphicFramePr>
          <p:nvPr>
            <p:extLst>
              <p:ext uri="{D42A27DB-BD31-4B8C-83A1-F6EECF244321}">
                <p14:modId xmlns:p14="http://schemas.microsoft.com/office/powerpoint/2010/main" val="3763014729"/>
              </p:ext>
            </p:extLst>
          </p:nvPr>
        </p:nvGraphicFramePr>
        <p:xfrm>
          <a:off x="7864475" y="3673475"/>
          <a:ext cx="3116263" cy="425450"/>
        </p:xfrm>
        <a:graphic>
          <a:graphicData uri="http://schemas.openxmlformats.org/presentationml/2006/ole">
            <mc:AlternateContent xmlns:mc="http://schemas.openxmlformats.org/markup-compatibility/2006">
              <mc:Choice xmlns:v="urn:schemas-microsoft-com:vml" Requires="v">
                <p:oleObj spid="_x0000_s167949" name="Equation" r:id="rId4" imgW="1866600" imgH="253800" progId="Equation.DSMT4">
                  <p:embed/>
                </p:oleObj>
              </mc:Choice>
              <mc:Fallback>
                <p:oleObj name="Equation" r:id="rId4" imgW="1866600" imgH="253800" progId="Equation.DSMT4">
                  <p:embed/>
                  <p:pic>
                    <p:nvPicPr>
                      <p:cNvPr id="0" name=""/>
                      <p:cNvPicPr/>
                      <p:nvPr/>
                    </p:nvPicPr>
                    <p:blipFill>
                      <a:blip r:embed="rId5"/>
                      <a:stretch>
                        <a:fillRect/>
                      </a:stretch>
                    </p:blipFill>
                    <p:spPr>
                      <a:xfrm>
                        <a:off x="7864475" y="3673475"/>
                        <a:ext cx="3116263" cy="42545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04CAA28-758E-431A-9CD9-B3F056F1D533}"/>
              </a:ext>
            </a:extLst>
          </p:cNvPr>
          <p:cNvGraphicFramePr>
            <a:graphicFrameLocks noChangeAspect="1"/>
          </p:cNvGraphicFramePr>
          <p:nvPr>
            <p:extLst>
              <p:ext uri="{D42A27DB-BD31-4B8C-83A1-F6EECF244321}">
                <p14:modId xmlns:p14="http://schemas.microsoft.com/office/powerpoint/2010/main" val="1771031940"/>
              </p:ext>
            </p:extLst>
          </p:nvPr>
        </p:nvGraphicFramePr>
        <p:xfrm>
          <a:off x="2909888" y="5268913"/>
          <a:ext cx="3284537" cy="446087"/>
        </p:xfrm>
        <a:graphic>
          <a:graphicData uri="http://schemas.openxmlformats.org/presentationml/2006/ole">
            <mc:AlternateContent xmlns:mc="http://schemas.openxmlformats.org/markup-compatibility/2006">
              <mc:Choice xmlns:v="urn:schemas-microsoft-com:vml" Requires="v">
                <p:oleObj spid="_x0000_s167950" name="Equation" r:id="rId6" imgW="1866600" imgH="253800" progId="Equation.DSMT4">
                  <p:embed/>
                </p:oleObj>
              </mc:Choice>
              <mc:Fallback>
                <p:oleObj name="Equation" r:id="rId6" imgW="1866600" imgH="253800" progId="Equation.DSMT4">
                  <p:embed/>
                  <p:pic>
                    <p:nvPicPr>
                      <p:cNvPr id="0" name=""/>
                      <p:cNvPicPr/>
                      <p:nvPr/>
                    </p:nvPicPr>
                    <p:blipFill>
                      <a:blip r:embed="rId7"/>
                      <a:stretch>
                        <a:fillRect/>
                      </a:stretch>
                    </p:blipFill>
                    <p:spPr>
                      <a:xfrm>
                        <a:off x="2909888" y="5268913"/>
                        <a:ext cx="3284537" cy="446087"/>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7F27144C-524F-4B93-832B-7DF9D0A8FD4C}"/>
              </a:ext>
            </a:extLst>
          </p:cNvPr>
          <p:cNvGraphicFramePr>
            <a:graphicFrameLocks noChangeAspect="1"/>
          </p:cNvGraphicFramePr>
          <p:nvPr>
            <p:extLst>
              <p:ext uri="{D42A27DB-BD31-4B8C-83A1-F6EECF244321}">
                <p14:modId xmlns:p14="http://schemas.microsoft.com/office/powerpoint/2010/main" val="244119968"/>
              </p:ext>
            </p:extLst>
          </p:nvPr>
        </p:nvGraphicFramePr>
        <p:xfrm>
          <a:off x="4191000" y="4556804"/>
          <a:ext cx="1531447" cy="450171"/>
        </p:xfrm>
        <a:graphic>
          <a:graphicData uri="http://schemas.openxmlformats.org/presentationml/2006/ole">
            <mc:AlternateContent xmlns:mc="http://schemas.openxmlformats.org/markup-compatibility/2006">
              <mc:Choice xmlns:v="urn:schemas-microsoft-com:vml" Requires="v">
                <p:oleObj spid="_x0000_s167951" name="Equation" r:id="rId8" imgW="1129404" imgH="332292" progId="Equation.DSMT4">
                  <p:embed/>
                </p:oleObj>
              </mc:Choice>
              <mc:Fallback>
                <p:oleObj name="Equation" r:id="rId8" imgW="1129404" imgH="332292" progId="Equation.DSMT4">
                  <p:embed/>
                  <p:pic>
                    <p:nvPicPr>
                      <p:cNvPr id="0" name=""/>
                      <p:cNvPicPr/>
                      <p:nvPr/>
                    </p:nvPicPr>
                    <p:blipFill>
                      <a:blip r:embed="rId9"/>
                      <a:stretch>
                        <a:fillRect/>
                      </a:stretch>
                    </p:blipFill>
                    <p:spPr>
                      <a:xfrm>
                        <a:off x="4191000" y="4556804"/>
                        <a:ext cx="1531447" cy="450171"/>
                      </a:xfrm>
                      <a:prstGeom prst="rect">
                        <a:avLst/>
                      </a:prstGeom>
                    </p:spPr>
                  </p:pic>
                </p:oleObj>
              </mc:Fallback>
            </mc:AlternateContent>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anose="02010600030101010101" pitchFamily="2" charset="-122"/>
              </a:rPr>
              <a:t>MAC based on DES</a:t>
            </a:r>
          </a:p>
        </p:txBody>
      </p:sp>
      <p:sp>
        <p:nvSpPr>
          <p:cNvPr id="32771" name="Rectangle 3"/>
          <p:cNvSpPr>
            <a:spLocks noGrp="1" noChangeArrowheads="1"/>
          </p:cNvSpPr>
          <p:nvPr>
            <p:ph idx="1"/>
          </p:nvPr>
        </p:nvSpPr>
        <p:spPr>
          <a:xfrm>
            <a:off x="762000" y="1197769"/>
            <a:ext cx="4495800" cy="1106923"/>
          </a:xfrm>
        </p:spPr>
        <p:txBody>
          <a:bodyPr/>
          <a:lstStyle/>
          <a:p>
            <a:pPr eaLnBrk="1" hangingPunct="1"/>
            <a:r>
              <a:rPr lang="en-US" altLang="zh-CN" sz="2000" dirty="0">
                <a:ea typeface="宋体" panose="02010600030101010101" pitchFamily="2" charset="-122"/>
              </a:rPr>
              <a:t>ANSI</a:t>
            </a:r>
            <a:r>
              <a:rPr lang="zh-CN" altLang="en-US" sz="2000" dirty="0">
                <a:ea typeface="宋体" panose="02010600030101010101" pitchFamily="2" charset="-122"/>
              </a:rPr>
              <a:t>标准</a:t>
            </a:r>
            <a:r>
              <a:rPr lang="en-US" altLang="zh-CN" sz="2000" dirty="0">
                <a:ea typeface="宋体" panose="02010600030101010101" pitchFamily="2" charset="-122"/>
              </a:rPr>
              <a:t>(X9.17)</a:t>
            </a:r>
          </a:p>
          <a:p>
            <a:pPr eaLnBrk="1" hangingPunct="1"/>
            <a:r>
              <a:rPr lang="zh-CN" altLang="en-US" sz="2000" dirty="0">
                <a:ea typeface="宋体" panose="02010600030101010101" pitchFamily="2" charset="-122"/>
              </a:rPr>
              <a:t>即为</a:t>
            </a:r>
            <a:r>
              <a:rPr lang="en-US" altLang="zh-CN" sz="2000" dirty="0">
                <a:ea typeface="宋体" panose="02010600030101010101" pitchFamily="2" charset="-122"/>
              </a:rPr>
              <a:t>CBC</a:t>
            </a:r>
            <a:r>
              <a:rPr lang="zh-CN" altLang="en-US" sz="2000" dirty="0">
                <a:ea typeface="宋体" panose="02010600030101010101" pitchFamily="2" charset="-122"/>
              </a:rPr>
              <a:t>模式结构，初始向量为</a:t>
            </a:r>
            <a:r>
              <a:rPr lang="en-US" altLang="zh-CN" sz="2000" dirty="0">
                <a:ea typeface="宋体" panose="02010600030101010101" pitchFamily="2" charset="-122"/>
              </a:rPr>
              <a:t>0</a:t>
            </a:r>
          </a:p>
          <a:p>
            <a:pPr eaLnBrk="1" hangingPunct="1"/>
            <a:r>
              <a:rPr lang="zh-CN" altLang="en-US" sz="2000" dirty="0">
                <a:ea typeface="宋体" panose="02010600030101010101" pitchFamily="2" charset="-122"/>
              </a:rPr>
              <a:t>该方法适用于其他加密算法</a:t>
            </a:r>
          </a:p>
        </p:txBody>
      </p:sp>
      <p:sp>
        <p:nvSpPr>
          <p:cNvPr id="3277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6C13E4A-3BE9-419D-B426-2757D2CF3CF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277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4ADACEF-9F71-40C9-A80F-28D27ED4A239}"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EF600178-97A1-4192-B059-4E72C4593EB5}"/>
              </a:ext>
            </a:extLst>
          </p:cNvPr>
          <p:cNvSpPr txBox="1"/>
          <p:nvPr/>
        </p:nvSpPr>
        <p:spPr>
          <a:xfrm>
            <a:off x="5102664" y="983321"/>
            <a:ext cx="645707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000" b="1">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b="0" dirty="0"/>
              <a:t>算法基于</a:t>
            </a:r>
            <a:r>
              <a:rPr lang="en-US" altLang="zh-CN" b="0" dirty="0"/>
              <a:t>CBC</a:t>
            </a:r>
            <a:r>
              <a:rPr lang="zh-CN" altLang="en-US" b="0" dirty="0"/>
              <a:t>模式的</a:t>
            </a:r>
            <a:r>
              <a:rPr lang="en-US" altLang="zh-CN" b="0" dirty="0"/>
              <a:t>DES</a:t>
            </a:r>
            <a:r>
              <a:rPr lang="zh-CN" altLang="en-US" b="0" dirty="0"/>
              <a:t>算法，其初始向量取为零向量。需被认证的数据（消息、记录、文件或程序）被分为</a:t>
            </a:r>
            <a:r>
              <a:rPr lang="en-US" altLang="zh-CN" b="0" dirty="0"/>
              <a:t>64</a:t>
            </a:r>
            <a:r>
              <a:rPr lang="zh-CN" altLang="en-US" b="0" dirty="0"/>
              <a:t>比特长的分组             ，其中最后一个分组不够</a:t>
            </a:r>
            <a:r>
              <a:rPr lang="en-US" altLang="zh-CN" b="0" dirty="0"/>
              <a:t>64</a:t>
            </a:r>
            <a:r>
              <a:rPr lang="zh-CN" altLang="en-US" b="0" dirty="0"/>
              <a:t>比特的话，可在其右边填充一些</a:t>
            </a:r>
            <a:r>
              <a:rPr lang="en-US" altLang="zh-CN" b="0" dirty="0"/>
              <a:t>0</a:t>
            </a:r>
            <a:r>
              <a:rPr lang="zh-CN" altLang="en-US" b="0" dirty="0"/>
              <a:t>，然后按以下过程计算数据认证码</a:t>
            </a:r>
          </a:p>
        </p:txBody>
      </p:sp>
      <p:graphicFrame>
        <p:nvGraphicFramePr>
          <p:cNvPr id="4" name="对象 3">
            <a:extLst>
              <a:ext uri="{FF2B5EF4-FFF2-40B4-BE49-F238E27FC236}">
                <a16:creationId xmlns:a16="http://schemas.microsoft.com/office/drawing/2014/main" id="{676B15B4-49A8-4190-9FF2-30E5D9506C42}"/>
              </a:ext>
            </a:extLst>
          </p:cNvPr>
          <p:cNvGraphicFramePr>
            <a:graphicFrameLocks noChangeAspect="1"/>
          </p:cNvGraphicFramePr>
          <p:nvPr>
            <p:extLst>
              <p:ext uri="{D42A27DB-BD31-4B8C-83A1-F6EECF244321}">
                <p14:modId xmlns:p14="http://schemas.microsoft.com/office/powerpoint/2010/main" val="4185013694"/>
              </p:ext>
            </p:extLst>
          </p:nvPr>
        </p:nvGraphicFramePr>
        <p:xfrm>
          <a:off x="7315200" y="1597316"/>
          <a:ext cx="1674813" cy="403225"/>
        </p:xfrm>
        <a:graphic>
          <a:graphicData uri="http://schemas.openxmlformats.org/presentationml/2006/ole">
            <mc:AlternateContent xmlns:mc="http://schemas.openxmlformats.org/markup-compatibility/2006">
              <mc:Choice xmlns:v="urn:schemas-microsoft-com:vml" Requires="v">
                <p:oleObj spid="_x0000_s32792" name="Equation" r:id="rId4" imgW="1674845" imgH="403935" progId="Equation.DSMT4">
                  <p:embed/>
                </p:oleObj>
              </mc:Choice>
              <mc:Fallback>
                <p:oleObj name="Equation" r:id="rId4" imgW="1674845" imgH="403935" progId="Equation.DSMT4">
                  <p:embed/>
                  <p:pic>
                    <p:nvPicPr>
                      <p:cNvPr id="0" name=""/>
                      <p:cNvPicPr/>
                      <p:nvPr/>
                    </p:nvPicPr>
                    <p:blipFill>
                      <a:blip r:embed="rId5"/>
                      <a:stretch>
                        <a:fillRect/>
                      </a:stretch>
                    </p:blipFill>
                    <p:spPr>
                      <a:xfrm>
                        <a:off x="7315200" y="1597316"/>
                        <a:ext cx="1674813" cy="403225"/>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FA62B0B-AF04-4BB4-8ACD-A1E4F55CDA4D}"/>
              </a:ext>
            </a:extLst>
          </p:cNvPr>
          <p:cNvSpPr txBox="1"/>
          <p:nvPr/>
        </p:nvSpPr>
        <p:spPr>
          <a:xfrm>
            <a:off x="495300" y="5660231"/>
            <a:ext cx="9525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000" b="0">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其中</a:t>
            </a:r>
            <a:r>
              <a:rPr lang="en-US" altLang="zh-CN" dirty="0"/>
              <a:t>E</a:t>
            </a:r>
            <a:r>
              <a:rPr lang="zh-CN" altLang="en-US" dirty="0"/>
              <a:t>为</a:t>
            </a:r>
            <a:r>
              <a:rPr lang="en-US" altLang="zh-CN" dirty="0"/>
              <a:t>DES</a:t>
            </a:r>
            <a:r>
              <a:rPr lang="zh-CN" altLang="en-US" dirty="0"/>
              <a:t>加密算法，</a:t>
            </a:r>
            <a:r>
              <a:rPr lang="en-US" altLang="zh-CN" dirty="0"/>
              <a:t>K</a:t>
            </a:r>
            <a:r>
              <a:rPr lang="zh-CN" altLang="en-US" dirty="0"/>
              <a:t>为密钥。数据认证码或者取为  或者取为  的最左</a:t>
            </a:r>
            <a:r>
              <a:rPr lang="en-US" altLang="zh-CN" dirty="0"/>
              <a:t>M</a:t>
            </a:r>
            <a:r>
              <a:rPr lang="zh-CN" altLang="en-US" dirty="0"/>
              <a:t>个比特，其中          。</a:t>
            </a:r>
          </a:p>
        </p:txBody>
      </p:sp>
      <p:graphicFrame>
        <p:nvGraphicFramePr>
          <p:cNvPr id="6" name="对象 5">
            <a:extLst>
              <a:ext uri="{FF2B5EF4-FFF2-40B4-BE49-F238E27FC236}">
                <a16:creationId xmlns:a16="http://schemas.microsoft.com/office/drawing/2014/main" id="{5BF092CE-4F60-4019-8630-9B8C2ED78822}"/>
              </a:ext>
            </a:extLst>
          </p:cNvPr>
          <p:cNvGraphicFramePr>
            <a:graphicFrameLocks noChangeAspect="1"/>
          </p:cNvGraphicFramePr>
          <p:nvPr>
            <p:extLst>
              <p:ext uri="{D42A27DB-BD31-4B8C-83A1-F6EECF244321}">
                <p14:modId xmlns:p14="http://schemas.microsoft.com/office/powerpoint/2010/main" val="3386371293"/>
              </p:ext>
            </p:extLst>
          </p:nvPr>
        </p:nvGraphicFramePr>
        <p:xfrm>
          <a:off x="6908800" y="5772713"/>
          <a:ext cx="368300" cy="333375"/>
        </p:xfrm>
        <a:graphic>
          <a:graphicData uri="http://schemas.openxmlformats.org/presentationml/2006/ole">
            <mc:AlternateContent xmlns:mc="http://schemas.openxmlformats.org/markup-compatibility/2006">
              <mc:Choice xmlns:v="urn:schemas-microsoft-com:vml" Requires="v">
                <p:oleObj spid="_x0000_s32793" name="Equation" r:id="rId6" imgW="369028" imgH="333732" progId="Equation.DSMT4">
                  <p:embed/>
                </p:oleObj>
              </mc:Choice>
              <mc:Fallback>
                <p:oleObj name="Equation" r:id="rId6" imgW="369028" imgH="333732" progId="Equation.DSMT4">
                  <p:embed/>
                  <p:pic>
                    <p:nvPicPr>
                      <p:cNvPr id="0" name=""/>
                      <p:cNvPicPr/>
                      <p:nvPr/>
                    </p:nvPicPr>
                    <p:blipFill>
                      <a:blip r:embed="rId7"/>
                      <a:stretch>
                        <a:fillRect/>
                      </a:stretch>
                    </p:blipFill>
                    <p:spPr>
                      <a:xfrm>
                        <a:off x="6908800" y="5772713"/>
                        <a:ext cx="368300" cy="3333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3531F0AB-2C71-4126-B1F5-8575A03BCF4E}"/>
              </a:ext>
            </a:extLst>
          </p:cNvPr>
          <p:cNvGraphicFramePr>
            <a:graphicFrameLocks noChangeAspect="1"/>
          </p:cNvGraphicFramePr>
          <p:nvPr>
            <p:extLst>
              <p:ext uri="{D42A27DB-BD31-4B8C-83A1-F6EECF244321}">
                <p14:modId xmlns:p14="http://schemas.microsoft.com/office/powerpoint/2010/main" val="938518596"/>
              </p:ext>
            </p:extLst>
          </p:nvPr>
        </p:nvGraphicFramePr>
        <p:xfrm>
          <a:off x="8152606" y="5772712"/>
          <a:ext cx="368300" cy="333375"/>
        </p:xfrm>
        <a:graphic>
          <a:graphicData uri="http://schemas.openxmlformats.org/presentationml/2006/ole">
            <mc:AlternateContent xmlns:mc="http://schemas.openxmlformats.org/markup-compatibility/2006">
              <mc:Choice xmlns:v="urn:schemas-microsoft-com:vml" Requires="v">
                <p:oleObj spid="_x0000_s32794" name="Equation" r:id="rId8" imgW="369028" imgH="333732" progId="Equation.DSMT4">
                  <p:embed/>
                </p:oleObj>
              </mc:Choice>
              <mc:Fallback>
                <p:oleObj name="Equation" r:id="rId8" imgW="369028" imgH="333732" progId="Equation.DSMT4">
                  <p:embed/>
                  <p:pic>
                    <p:nvPicPr>
                      <p:cNvPr id="0" name=""/>
                      <p:cNvPicPr/>
                      <p:nvPr/>
                    </p:nvPicPr>
                    <p:blipFill>
                      <a:blip r:embed="rId9"/>
                      <a:stretch>
                        <a:fillRect/>
                      </a:stretch>
                    </p:blipFill>
                    <p:spPr>
                      <a:xfrm>
                        <a:off x="8152606" y="5772712"/>
                        <a:ext cx="368300" cy="3333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496A189B-F104-4D17-80D3-18125505DCAB}"/>
              </a:ext>
            </a:extLst>
          </p:cNvPr>
          <p:cNvGraphicFramePr>
            <a:graphicFrameLocks noChangeAspect="1"/>
          </p:cNvGraphicFramePr>
          <p:nvPr>
            <p:extLst>
              <p:ext uri="{D42A27DB-BD31-4B8C-83A1-F6EECF244321}">
                <p14:modId xmlns:p14="http://schemas.microsoft.com/office/powerpoint/2010/main" val="3030880816"/>
              </p:ext>
            </p:extLst>
          </p:nvPr>
        </p:nvGraphicFramePr>
        <p:xfrm>
          <a:off x="1981200" y="6072747"/>
          <a:ext cx="1273329" cy="295369"/>
        </p:xfrm>
        <a:graphic>
          <a:graphicData uri="http://schemas.openxmlformats.org/presentationml/2006/ole">
            <mc:AlternateContent xmlns:mc="http://schemas.openxmlformats.org/markup-compatibility/2006">
              <mc:Choice xmlns:v="urn:schemas-microsoft-com:vml" Requires="v">
                <p:oleObj spid="_x0000_s32795" name="Equation" r:id="rId10" imgW="1121844" imgH="260649" progId="Equation.DSMT4">
                  <p:embed/>
                </p:oleObj>
              </mc:Choice>
              <mc:Fallback>
                <p:oleObj name="Equation" r:id="rId10" imgW="1121844" imgH="260649" progId="Equation.DSMT4">
                  <p:embed/>
                  <p:pic>
                    <p:nvPicPr>
                      <p:cNvPr id="0" name=""/>
                      <p:cNvPicPr/>
                      <p:nvPr/>
                    </p:nvPicPr>
                    <p:blipFill>
                      <a:blip r:embed="rId11"/>
                      <a:stretch>
                        <a:fillRect/>
                      </a:stretch>
                    </p:blipFill>
                    <p:spPr>
                      <a:xfrm>
                        <a:off x="1981200" y="6072747"/>
                        <a:ext cx="1273329" cy="29536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F0B6475-0CF3-45CA-84A7-161AB9A0FA4E}"/>
              </a:ext>
            </a:extLst>
          </p:cNvPr>
          <p:cNvGraphicFramePr>
            <a:graphicFrameLocks noChangeAspect="1"/>
          </p:cNvGraphicFramePr>
          <p:nvPr>
            <p:extLst>
              <p:ext uri="{D42A27DB-BD31-4B8C-83A1-F6EECF244321}">
                <p14:modId xmlns:p14="http://schemas.microsoft.com/office/powerpoint/2010/main" val="112527165"/>
              </p:ext>
            </p:extLst>
          </p:nvPr>
        </p:nvGraphicFramePr>
        <p:xfrm>
          <a:off x="8318305" y="2783746"/>
          <a:ext cx="2865437" cy="2287323"/>
        </p:xfrm>
        <a:graphic>
          <a:graphicData uri="http://schemas.openxmlformats.org/presentationml/2006/ole">
            <mc:AlternateContent xmlns:mc="http://schemas.openxmlformats.org/markup-compatibility/2006">
              <mc:Choice xmlns:v="urn:schemas-microsoft-com:vml" Requires="v">
                <p:oleObj spid="_x0000_s32796" name="Equation" r:id="rId12" imgW="2171682" imgH="1733102" progId="Equation.DSMT4">
                  <p:embed/>
                </p:oleObj>
              </mc:Choice>
              <mc:Fallback>
                <p:oleObj name="Equation" r:id="rId12" imgW="2171682" imgH="1733102" progId="Equation.DSMT4">
                  <p:embed/>
                  <p:pic>
                    <p:nvPicPr>
                      <p:cNvPr id="0" name=""/>
                      <p:cNvPicPr/>
                      <p:nvPr/>
                    </p:nvPicPr>
                    <p:blipFill>
                      <a:blip r:embed="rId13"/>
                      <a:stretch>
                        <a:fillRect/>
                      </a:stretch>
                    </p:blipFill>
                    <p:spPr>
                      <a:xfrm>
                        <a:off x="8318305" y="2783746"/>
                        <a:ext cx="2865437" cy="2287323"/>
                      </a:xfrm>
                      <a:prstGeom prst="rect">
                        <a:avLst/>
                      </a:prstGeom>
                    </p:spPr>
                  </p:pic>
                </p:oleObj>
              </mc:Fallback>
            </mc:AlternateContent>
          </a:graphicData>
        </a:graphic>
      </p:graphicFrame>
      <p:graphicFrame>
        <p:nvGraphicFramePr>
          <p:cNvPr id="19" name="对象 4">
            <a:extLst>
              <a:ext uri="{FF2B5EF4-FFF2-40B4-BE49-F238E27FC236}">
                <a16:creationId xmlns:a16="http://schemas.microsoft.com/office/drawing/2014/main" id="{78EC2E2C-A5EA-443B-84A6-32DCBA8F5B84}"/>
              </a:ext>
            </a:extLst>
          </p:cNvPr>
          <p:cNvGraphicFramePr>
            <a:graphicFrameLocks noChangeAspect="1"/>
          </p:cNvGraphicFramePr>
          <p:nvPr>
            <p:extLst>
              <p:ext uri="{D42A27DB-BD31-4B8C-83A1-F6EECF244321}">
                <p14:modId xmlns:p14="http://schemas.microsoft.com/office/powerpoint/2010/main" val="4275130994"/>
              </p:ext>
            </p:extLst>
          </p:nvPr>
        </p:nvGraphicFramePr>
        <p:xfrm>
          <a:off x="1313571" y="2646536"/>
          <a:ext cx="6019800" cy="2897230"/>
        </p:xfrm>
        <a:graphic>
          <a:graphicData uri="http://schemas.openxmlformats.org/presentationml/2006/ole">
            <mc:AlternateContent xmlns:mc="http://schemas.openxmlformats.org/markup-compatibility/2006">
              <mc:Choice xmlns:v="urn:schemas-microsoft-com:vml" Requires="v">
                <p:oleObj spid="_x0000_s32797" name="Visio" r:id="rId14" imgW="3457381" imgH="1666645" progId="Visio.Drawing.11">
                  <p:embed/>
                </p:oleObj>
              </mc:Choice>
              <mc:Fallback>
                <p:oleObj name="Visio" r:id="rId14" imgW="3457381" imgH="1666645" progId="Visio.Drawing.11">
                  <p:embed/>
                  <p:pic>
                    <p:nvPicPr>
                      <p:cNvPr id="17413" name="对象 4">
                        <a:extLst>
                          <a:ext uri="{FF2B5EF4-FFF2-40B4-BE49-F238E27FC236}">
                            <a16:creationId xmlns:a16="http://schemas.microsoft.com/office/drawing/2014/main" id="{278D7B33-6E8B-4C93-B0D1-5F792FF405EC}"/>
                          </a:ext>
                        </a:extLst>
                      </p:cNvPr>
                      <p:cNvPicPr>
                        <a:picLocks noChangeAspect="1" noChangeArrowheads="1"/>
                      </p:cNvPicPr>
                      <p:nvPr/>
                    </p:nvPicPr>
                    <p:blipFill>
                      <a:blip r:embed="rId15"/>
                      <a:srcRect/>
                      <a:stretch>
                        <a:fillRect/>
                      </a:stretch>
                    </p:blipFill>
                    <p:spPr bwMode="auto">
                      <a:xfrm>
                        <a:off x="1313571" y="2646536"/>
                        <a:ext cx="6019800" cy="2897230"/>
                      </a:xfrm>
                      <a:prstGeom prst="rect">
                        <a:avLst/>
                      </a:prstGeom>
                      <a:noFill/>
                      <a:ln>
                        <a:noFill/>
                      </a:ln>
                    </p:spPr>
                  </p:pic>
                </p:oleObj>
              </mc:Fallback>
            </mc:AlternateContent>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3379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1F4C873-A7A1-426F-A660-B153D98C87CA}"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379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A6BED7B-1A72-4F7F-9CC4-0BE17CB5C63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17</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379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3799" name="Text Box 5"/>
          <p:cNvSpPr txBox="1">
            <a:spLocks noChangeArrowheads="1"/>
          </p:cNvSpPr>
          <p:nvPr/>
        </p:nvSpPr>
        <p:spPr bwMode="gray">
          <a:xfrm>
            <a:off x="4267200" y="2209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消息认证码</a:t>
            </a:r>
          </a:p>
        </p:txBody>
      </p:sp>
      <p:sp>
        <p:nvSpPr>
          <p:cNvPr id="3380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380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3803" name="Text Box 9"/>
          <p:cNvSpPr txBox="1">
            <a:spLocks noChangeArrowheads="1"/>
          </p:cNvSpPr>
          <p:nvPr/>
        </p:nvSpPr>
        <p:spPr bwMode="gray">
          <a:xfrm>
            <a:off x="42672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散列函数</a:t>
            </a:r>
          </a:p>
        </p:txBody>
      </p:sp>
      <p:sp>
        <p:nvSpPr>
          <p:cNvPr id="3380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380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3807"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常见的散列算法</a:t>
            </a:r>
          </a:p>
        </p:txBody>
      </p:sp>
      <p:sp>
        <p:nvSpPr>
          <p:cNvPr id="3380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381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3811"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数字签名</a:t>
            </a:r>
          </a:p>
        </p:txBody>
      </p:sp>
      <p:sp>
        <p:nvSpPr>
          <p:cNvPr id="3381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散列函数 </a:t>
            </a:r>
            <a:r>
              <a:rPr lang="en-US" altLang="zh-CN" dirty="0">
                <a:ea typeface="宋体" panose="02010600030101010101" pitchFamily="2" charset="-122"/>
              </a:rPr>
              <a:t>Hash Function</a:t>
            </a:r>
          </a:p>
        </p:txBody>
      </p:sp>
      <p:sp>
        <p:nvSpPr>
          <p:cNvPr id="193539" name="Rectangle 3"/>
          <p:cNvSpPr>
            <a:spLocks noGrp="1" noChangeArrowheads="1"/>
          </p:cNvSpPr>
          <p:nvPr>
            <p:ph idx="1"/>
          </p:nvPr>
        </p:nvSpPr>
        <p:spPr>
          <a:xfrm>
            <a:off x="914400" y="1905000"/>
            <a:ext cx="10363200" cy="4032567"/>
          </a:xfrm>
        </p:spPr>
        <p:txBody>
          <a:bodyPr/>
          <a:lstStyle/>
          <a:p>
            <a:pPr eaLnBrk="1" hangingPunct="1">
              <a:lnSpc>
                <a:spcPct val="80000"/>
              </a:lnSpc>
            </a:pPr>
            <a:r>
              <a:rPr lang="en-US" altLang="zh-CN" sz="2400" dirty="0">
                <a:ea typeface="宋体" panose="02010600030101010101" pitchFamily="2" charset="-122"/>
              </a:rPr>
              <a:t>MAC</a:t>
            </a:r>
            <a:r>
              <a:rPr lang="zh-CN" altLang="en-US" sz="2400" dirty="0">
                <a:ea typeface="宋体" panose="02010600030101010101" pitchFamily="2" charset="-122"/>
              </a:rPr>
              <a:t>需要对全部数据进行加密</a:t>
            </a:r>
          </a:p>
          <a:p>
            <a:pPr lvl="1" eaLnBrk="1" hangingPunct="1">
              <a:lnSpc>
                <a:spcPct val="80000"/>
              </a:lnSpc>
            </a:pPr>
            <a:r>
              <a:rPr lang="en-US" altLang="zh-CN" sz="2000" dirty="0">
                <a:ea typeface="宋体" panose="02010600030101010101" pitchFamily="2" charset="-122"/>
              </a:rPr>
              <a:t>MAC</a:t>
            </a:r>
            <a:r>
              <a:rPr lang="zh-CN" altLang="en-US" sz="2000" dirty="0">
                <a:ea typeface="宋体" panose="02010600030101010101" pitchFamily="2" charset="-122"/>
              </a:rPr>
              <a:t>速度慢</a:t>
            </a:r>
          </a:p>
          <a:p>
            <a:pPr eaLnBrk="1" hangingPunct="1">
              <a:lnSpc>
                <a:spcPct val="80000"/>
              </a:lnSpc>
            </a:pPr>
            <a:r>
              <a:rPr lang="en-US" altLang="zh-CN" sz="2400" dirty="0">
                <a:ea typeface="宋体" panose="02010600030101010101" pitchFamily="2" charset="-122"/>
              </a:rPr>
              <a:t>Hash</a:t>
            </a:r>
            <a:r>
              <a:rPr lang="zh-CN" altLang="en-US" sz="2400" dirty="0">
                <a:ea typeface="宋体" panose="02010600030101010101" pitchFamily="2" charset="-122"/>
              </a:rPr>
              <a:t>是一种直接产生认证码的方法</a:t>
            </a:r>
          </a:p>
          <a:p>
            <a:pPr lvl="1" eaLnBrk="1" hangingPunct="1">
              <a:lnSpc>
                <a:spcPct val="80000"/>
              </a:lnSpc>
            </a:pPr>
            <a:r>
              <a:rPr lang="zh-CN" altLang="en-US" sz="2000" b="1" dirty="0">
                <a:solidFill>
                  <a:srgbClr val="0070C0"/>
                </a:solidFill>
                <a:ea typeface="宋体" panose="02010600030101010101" pitchFamily="2" charset="-122"/>
              </a:rPr>
              <a:t>没有密钥</a:t>
            </a:r>
          </a:p>
          <a:p>
            <a:pPr lvl="1" eaLnBrk="1" hangingPunct="1">
              <a:lnSpc>
                <a:spcPct val="80000"/>
              </a:lnSpc>
            </a:pPr>
            <a:r>
              <a:rPr lang="zh-CN" altLang="en-US" sz="2000" dirty="0">
                <a:ea typeface="宋体" panose="02010600030101010101" pitchFamily="2" charset="-122"/>
              </a:rPr>
              <a:t>消息中任何一位的改变会导致</a:t>
            </a:r>
            <a:r>
              <a:rPr lang="en-US" altLang="zh-CN" sz="2000" dirty="0">
                <a:ea typeface="宋体" panose="02010600030101010101" pitchFamily="2" charset="-122"/>
              </a:rPr>
              <a:t>Hash</a:t>
            </a:r>
            <a:r>
              <a:rPr lang="zh-CN" altLang="en-US" sz="2000" dirty="0">
                <a:ea typeface="宋体" panose="02010600030101010101" pitchFamily="2" charset="-122"/>
              </a:rPr>
              <a:t>码的改变</a:t>
            </a:r>
            <a:endParaRPr lang="en-US" altLang="zh-CN" sz="2000" dirty="0">
              <a:ea typeface="宋体" panose="02010600030101010101" pitchFamily="2" charset="-122"/>
            </a:endParaRPr>
          </a:p>
          <a:p>
            <a:pPr marL="457200" lvl="1" indent="0" eaLnBrk="1" hangingPunct="1">
              <a:lnSpc>
                <a:spcPct val="80000"/>
              </a:lnSpc>
              <a:buNone/>
            </a:pPr>
            <a:r>
              <a:rPr lang="en-US" altLang="zh-CN" sz="2000" dirty="0">
                <a:latin typeface="宋体" panose="02010600030101010101" pitchFamily="2" charset="-122"/>
                <a:ea typeface="宋体" panose="02010600030101010101" pitchFamily="2" charset="-122"/>
              </a:rPr>
              <a:t>Hash</a:t>
            </a:r>
            <a:r>
              <a:rPr lang="zh-CN" altLang="en-US" sz="2000" dirty="0">
                <a:latin typeface="宋体" panose="02010600030101010101" pitchFamily="2" charset="-122"/>
                <a:ea typeface="宋体" panose="02010600030101010101" pitchFamily="2" charset="-122"/>
              </a:rPr>
              <a:t>码是消息中所有比特的函数，因此提供了一种错误检测能力，即改变消息中任何一个比特或几个比特都会使哈希码发生改变，</a:t>
            </a:r>
            <a:r>
              <a:rPr lang="zh-CN" altLang="en-US" sz="2000" b="1" dirty="0">
                <a:solidFill>
                  <a:srgbClr val="FF0000"/>
                </a:solidFill>
                <a:latin typeface="宋体" panose="02010600030101010101" pitchFamily="2" charset="-122"/>
                <a:ea typeface="宋体" panose="02010600030101010101" pitchFamily="2" charset="-122"/>
              </a:rPr>
              <a:t>在数字签名中提供了很好的抗攻击能力。</a:t>
            </a:r>
          </a:p>
          <a:p>
            <a:pPr eaLnBrk="1" hangingPunct="1">
              <a:lnSpc>
                <a:spcPct val="80000"/>
              </a:lnSpc>
            </a:pPr>
            <a:r>
              <a:rPr lang="en-US" altLang="zh-CN" sz="2400" dirty="0">
                <a:ea typeface="宋体" panose="02010600030101010101" pitchFamily="2" charset="-122"/>
              </a:rPr>
              <a:t>Hash</a:t>
            </a:r>
            <a:r>
              <a:rPr lang="zh-CN" altLang="en-US" sz="2400" dirty="0">
                <a:ea typeface="宋体" panose="02010600030101010101" pitchFamily="2" charset="-122"/>
              </a:rPr>
              <a:t>函数</a:t>
            </a:r>
            <a:r>
              <a:rPr lang="en-US" altLang="zh-CN" sz="2400" dirty="0">
                <a:ea typeface="宋体" panose="02010600030101010101" pitchFamily="2" charset="-122"/>
              </a:rPr>
              <a:t>: h=H(x), </a:t>
            </a:r>
            <a:r>
              <a:rPr lang="zh-CN" altLang="en-US" sz="2400" dirty="0">
                <a:ea typeface="宋体" panose="02010600030101010101" pitchFamily="2" charset="-122"/>
              </a:rPr>
              <a:t>要求</a:t>
            </a:r>
            <a:r>
              <a:rPr lang="en-US" altLang="zh-CN" sz="2400" dirty="0">
                <a:ea typeface="宋体" panose="02010600030101010101" pitchFamily="2" charset="-122"/>
              </a:rPr>
              <a:t>:</a:t>
            </a:r>
            <a:endParaRPr lang="en-US" altLang="zh-CN" sz="2400" dirty="0">
              <a:ea typeface="宋体" panose="02010600030101010101" pitchFamily="2" charset="-122"/>
              <a:sym typeface="Wingdings" panose="05000000000000000000" pitchFamily="2" charset="2"/>
            </a:endParaRPr>
          </a:p>
          <a:p>
            <a:pPr lvl="1" eaLnBrk="1" hangingPunct="1">
              <a:lnSpc>
                <a:spcPct val="80000"/>
              </a:lnSpc>
            </a:pPr>
            <a:r>
              <a:rPr lang="zh-CN" altLang="en-US" sz="2000" dirty="0">
                <a:ea typeface="宋体" panose="02010600030101010101" pitchFamily="2" charset="-122"/>
              </a:rPr>
              <a:t>散列算法是公开的</a:t>
            </a:r>
          </a:p>
          <a:p>
            <a:pPr lvl="1" eaLnBrk="1" hangingPunct="1">
              <a:lnSpc>
                <a:spcPct val="80000"/>
              </a:lnSpc>
            </a:pPr>
            <a:r>
              <a:rPr lang="zh-CN" altLang="en-US" sz="2000" dirty="0">
                <a:ea typeface="宋体" panose="02010600030101010101" pitchFamily="2" charset="-122"/>
              </a:rPr>
              <a:t>不同的报文不能产生相同的散列码。</a:t>
            </a:r>
            <a:r>
              <a:rPr lang="zh-CN" altLang="en-US" sz="2000" b="1" dirty="0">
                <a:solidFill>
                  <a:srgbClr val="0070C0"/>
                </a:solidFill>
                <a:ea typeface="宋体" panose="02010600030101010101" pitchFamily="2" charset="-122"/>
              </a:rPr>
              <a:t>防碰撞</a:t>
            </a:r>
            <a:r>
              <a:rPr lang="zh-CN" altLang="en-US" sz="2000" dirty="0">
                <a:ea typeface="宋体" panose="02010600030101010101" pitchFamily="2" charset="-122"/>
              </a:rPr>
              <a:t>：给定</a:t>
            </a:r>
            <a:r>
              <a:rPr lang="en-US" altLang="zh-CN" sz="2000" dirty="0">
                <a:ea typeface="宋体" panose="02010600030101010101" pitchFamily="2" charset="-122"/>
              </a:rPr>
              <a:t>M,</a:t>
            </a:r>
            <a:r>
              <a:rPr lang="zh-CN" altLang="en-US" sz="2000" dirty="0">
                <a:ea typeface="宋体" panose="02010600030101010101" pitchFamily="2" charset="-122"/>
              </a:rPr>
              <a:t>要找到另一条消息</a:t>
            </a:r>
            <a:r>
              <a:rPr lang="en-US" altLang="zh-CN" sz="2000" dirty="0">
                <a:ea typeface="宋体" panose="02010600030101010101" pitchFamily="2" charset="-122"/>
              </a:rPr>
              <a:t>M</a:t>
            </a:r>
            <a:r>
              <a:rPr lang="zh-CN" altLang="en-US" sz="2000" dirty="0">
                <a:ea typeface="宋体" panose="02010600030101010101" pitchFamily="2" charset="-122"/>
              </a:rPr>
              <a:t>，并满足</a:t>
            </a:r>
            <a:r>
              <a:rPr lang="en-US" altLang="zh-CN" sz="2000" dirty="0">
                <a:ea typeface="宋体" panose="02010600030101010101" pitchFamily="2" charset="-122"/>
              </a:rPr>
              <a:t>H(M)=H(M)</a:t>
            </a:r>
            <a:r>
              <a:rPr lang="zh-CN" altLang="en-US" sz="2000" dirty="0">
                <a:ea typeface="宋体" panose="02010600030101010101" pitchFamily="2" charset="-122"/>
              </a:rPr>
              <a:t>困难或找到任意两个具 有相同散列值的不同消息困难</a:t>
            </a:r>
          </a:p>
          <a:p>
            <a:pPr lvl="1" eaLnBrk="1" hangingPunct="1">
              <a:lnSpc>
                <a:spcPct val="80000"/>
              </a:lnSpc>
            </a:pPr>
            <a:r>
              <a:rPr lang="en-US" altLang="zh-CN" sz="2000" dirty="0">
                <a:ea typeface="宋体" panose="02010600030101010101" pitchFamily="2" charset="-122"/>
              </a:rPr>
              <a:t>H(x)</a:t>
            </a:r>
            <a:r>
              <a:rPr lang="zh-CN" altLang="en-US" sz="2000" dirty="0">
                <a:ea typeface="宋体" panose="02010600030101010101" pitchFamily="2" charset="-122"/>
              </a:rPr>
              <a:t>能够快速计算，</a:t>
            </a:r>
            <a:r>
              <a:rPr lang="zh-CN" altLang="en-US" sz="2000" spc="-5" dirty="0">
                <a:latin typeface="仿宋"/>
                <a:cs typeface="仿宋"/>
              </a:rPr>
              <a:t>易于在软件和硬件实现</a:t>
            </a:r>
            <a:endParaRPr lang="zh-CN" altLang="en-US" sz="2000" dirty="0">
              <a:ea typeface="宋体" panose="02010600030101010101" pitchFamily="2" charset="-122"/>
            </a:endParaRPr>
          </a:p>
          <a:p>
            <a:pPr lvl="1" eaLnBrk="1" hangingPunct="1">
              <a:lnSpc>
                <a:spcPct val="80000"/>
              </a:lnSpc>
            </a:pPr>
            <a:r>
              <a:rPr lang="zh-CN" altLang="en-US" sz="2000" dirty="0">
                <a:ea typeface="宋体" panose="02010600030101010101" pitchFamily="2" charset="-122"/>
              </a:rPr>
              <a:t>对于任意报文无法预知它的散列码。</a:t>
            </a:r>
            <a:r>
              <a:rPr lang="zh-CN" altLang="en-US" sz="2000" b="1" dirty="0">
                <a:solidFill>
                  <a:srgbClr val="0070C0"/>
                </a:solidFill>
                <a:ea typeface="宋体" panose="02010600030101010101" pitchFamily="2" charset="-122"/>
              </a:rPr>
              <a:t>单向</a:t>
            </a:r>
            <a:r>
              <a:rPr lang="zh-CN" altLang="en-US" sz="2000" dirty="0">
                <a:ea typeface="宋体" panose="02010600030101010101" pitchFamily="2" charset="-122"/>
              </a:rPr>
              <a:t>：给定</a:t>
            </a:r>
            <a:r>
              <a:rPr lang="en-US" altLang="zh-CN" sz="2000" dirty="0">
                <a:ea typeface="宋体" panose="02010600030101010101" pitchFamily="2" charset="-122"/>
              </a:rPr>
              <a:t>h,</a:t>
            </a:r>
            <a:r>
              <a:rPr lang="zh-CN" altLang="en-US" sz="2000" dirty="0">
                <a:ea typeface="宋体" panose="02010600030101010101" pitchFamily="2" charset="-122"/>
              </a:rPr>
              <a:t>根据</a:t>
            </a:r>
            <a:r>
              <a:rPr lang="en-US" altLang="zh-CN" sz="2000" dirty="0">
                <a:ea typeface="宋体" panose="02010600030101010101" pitchFamily="2" charset="-122"/>
              </a:rPr>
              <a:t>H(M)=h</a:t>
            </a:r>
            <a:r>
              <a:rPr lang="zh-CN" altLang="en-US" sz="2000" dirty="0">
                <a:ea typeface="宋体" panose="02010600030101010101" pitchFamily="2" charset="-122"/>
              </a:rPr>
              <a:t>无法计算出</a:t>
            </a:r>
            <a:r>
              <a:rPr lang="en-US" altLang="zh-CN" sz="2000" dirty="0">
                <a:ea typeface="宋体" panose="02010600030101010101" pitchFamily="2" charset="-122"/>
              </a:rPr>
              <a:t>M</a:t>
            </a:r>
            <a:endParaRPr lang="zh-CN" altLang="en-US" sz="2000" dirty="0">
              <a:ea typeface="宋体" panose="02010600030101010101" pitchFamily="2" charset="-122"/>
            </a:endParaRPr>
          </a:p>
          <a:p>
            <a:pPr lvl="1" eaLnBrk="1" hangingPunct="1">
              <a:lnSpc>
                <a:spcPct val="80000"/>
              </a:lnSpc>
            </a:pPr>
            <a:r>
              <a:rPr lang="zh-CN" altLang="en-US" sz="2000" dirty="0">
                <a:ea typeface="宋体" panose="02010600030101010101" pitchFamily="2" charset="-122"/>
              </a:rPr>
              <a:t>无法根据散列码倒推报文</a:t>
            </a:r>
          </a:p>
          <a:p>
            <a:pPr lvl="1" eaLnBrk="1" hangingPunct="1">
              <a:lnSpc>
                <a:spcPct val="80000"/>
              </a:lnSpc>
            </a:pPr>
            <a:r>
              <a:rPr lang="zh-CN" altLang="en-US" sz="2000" dirty="0">
                <a:ea typeface="宋体" panose="02010600030101010101" pitchFamily="2" charset="-122"/>
              </a:rPr>
              <a:t>可作用于任何尺寸数据且均产生定长输出</a:t>
            </a:r>
          </a:p>
        </p:txBody>
      </p:sp>
      <p:sp>
        <p:nvSpPr>
          <p:cNvPr id="3482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2059F60-58F7-482A-A4BD-56F76E947CC0}"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482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2AC2150-B63D-4B20-8F68-32607B936384}"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18</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EBF772A6-C7AF-4786-A545-F033CAECD010}"/>
              </a:ext>
            </a:extLst>
          </p:cNvPr>
          <p:cNvSpPr txBox="1"/>
          <p:nvPr/>
        </p:nvSpPr>
        <p:spPr>
          <a:xfrm>
            <a:off x="842303" y="1217196"/>
            <a:ext cx="10507394" cy="77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lnSpc>
                <a:spcPct val="80000"/>
              </a:lnSpc>
              <a:spcBef>
                <a:spcPct val="20000"/>
              </a:spcBef>
              <a:buClr>
                <a:schemeClr val="tx1"/>
              </a:buClr>
              <a:buFont typeface="Wingdings" panose="05000000000000000000" pitchFamily="2" charset="2"/>
              <a:buChar char="v"/>
              <a:defRPr sz="2400" b="1">
                <a:latin typeface="+mn-lt"/>
              </a:defRPr>
            </a:lvl1pPr>
            <a:lvl2pPr marL="742950" lvl="1" indent="-285750" eaLnBrk="1" hangingPunct="1">
              <a:lnSpc>
                <a:spcPct val="80000"/>
              </a:lnSpc>
              <a:spcBef>
                <a:spcPct val="20000"/>
              </a:spcBef>
              <a:buClr>
                <a:schemeClr val="tx2"/>
              </a:buClr>
              <a:buFont typeface="Wingdings" panose="05000000000000000000" pitchFamily="2" charset="2"/>
              <a:buChar char="§"/>
              <a:defRPr sz="20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sz="2000" b="0" dirty="0">
                <a:latin typeface="宋体" panose="02010600030101010101" pitchFamily="2" charset="-122"/>
              </a:rPr>
              <a:t>Hash</a:t>
            </a:r>
            <a:r>
              <a:rPr lang="zh-CN" altLang="en-US" sz="2000" b="0" dirty="0">
                <a:latin typeface="宋体" panose="02010600030101010101" pitchFamily="2" charset="-122"/>
              </a:rPr>
              <a:t>函数</a:t>
            </a:r>
            <a:r>
              <a:rPr lang="en-US" altLang="zh-CN" sz="2000" b="0" dirty="0">
                <a:latin typeface="宋体" panose="02010600030101010101" pitchFamily="2" charset="-122"/>
              </a:rPr>
              <a:t>H(M)</a:t>
            </a:r>
            <a:r>
              <a:rPr lang="zh-CN" altLang="en-US" sz="2000" b="0" dirty="0">
                <a:latin typeface="宋体" panose="02010600030101010101" pitchFamily="2" charset="-122"/>
              </a:rPr>
              <a:t>作用于一任意长度的消息</a:t>
            </a:r>
            <a:r>
              <a:rPr lang="en-US" altLang="zh-CN" sz="2000" b="0" dirty="0">
                <a:latin typeface="宋体" panose="02010600030101010101" pitchFamily="2" charset="-122"/>
              </a:rPr>
              <a:t>M,</a:t>
            </a:r>
            <a:r>
              <a:rPr lang="zh-CN" altLang="en-US" sz="2000" b="0" dirty="0">
                <a:latin typeface="宋体" panose="02010600030101010101" pitchFamily="2" charset="-122"/>
              </a:rPr>
              <a:t>它返回一固定长度</a:t>
            </a:r>
            <a:r>
              <a:rPr lang="en-US" altLang="zh-CN" sz="2000" b="0" dirty="0">
                <a:latin typeface="宋体" panose="02010600030101010101" pitchFamily="2" charset="-122"/>
              </a:rPr>
              <a:t>(</a:t>
            </a:r>
            <a:r>
              <a:rPr lang="zh-CN" altLang="en-US" sz="2000" b="0" dirty="0">
                <a:latin typeface="宋体" panose="02010600030101010101" pitchFamily="2" charset="-122"/>
              </a:rPr>
              <a:t>通常超过</a:t>
            </a:r>
            <a:r>
              <a:rPr lang="en-US" altLang="zh-CN" sz="2000" b="0" dirty="0">
                <a:latin typeface="宋体" panose="02010600030101010101" pitchFamily="2" charset="-122"/>
              </a:rPr>
              <a:t>128</a:t>
            </a:r>
            <a:r>
              <a:rPr lang="zh-CN" altLang="en-US" sz="2000" b="0" dirty="0">
                <a:latin typeface="宋体" panose="02010600030101010101" pitchFamily="2" charset="-122"/>
              </a:rPr>
              <a:t>位</a:t>
            </a:r>
            <a:r>
              <a:rPr lang="en-US" altLang="zh-CN" sz="2000" b="0" dirty="0">
                <a:latin typeface="宋体" panose="02010600030101010101" pitchFamily="2" charset="-122"/>
              </a:rPr>
              <a:t>) </a:t>
            </a:r>
            <a:r>
              <a:rPr lang="zh-CN" altLang="en-US" sz="2000" b="0" dirty="0">
                <a:latin typeface="宋体" panose="02010600030101010101" pitchFamily="2" charset="-122"/>
              </a:rPr>
              <a:t>的散列值</a:t>
            </a:r>
            <a:r>
              <a:rPr lang="en-US" altLang="zh-CN" sz="2000" b="0" dirty="0">
                <a:latin typeface="宋体" panose="02010600030101010101" pitchFamily="2" charset="-122"/>
              </a:rPr>
              <a:t>h</a:t>
            </a:r>
            <a:r>
              <a:rPr lang="zh-CN" altLang="en-US" sz="2000" b="0" dirty="0">
                <a:latin typeface="宋体" panose="02010600030101010101" pitchFamily="2" charset="-122"/>
              </a:rPr>
              <a:t>： </a:t>
            </a:r>
            <a:r>
              <a:rPr lang="en-US" altLang="zh-CN" sz="2000" b="0" dirty="0">
                <a:latin typeface="宋体" panose="02010600030101010101" pitchFamily="2" charset="-122"/>
              </a:rPr>
              <a:t>h = H(M) </a:t>
            </a:r>
            <a:r>
              <a:rPr lang="zh-CN" altLang="en-US" sz="2000" b="0" dirty="0">
                <a:latin typeface="宋体" panose="02010600030101010101" pitchFamily="2" charset="-122"/>
              </a:rPr>
              <a:t>，作为认证符，称函数值</a:t>
            </a:r>
            <a:r>
              <a:rPr lang="en-US" altLang="zh-CN" sz="2000" b="0" dirty="0">
                <a:latin typeface="宋体" panose="02010600030101010101" pitchFamily="2" charset="-122"/>
              </a:rPr>
              <a:t>H(M)</a:t>
            </a:r>
            <a:r>
              <a:rPr lang="zh-CN" altLang="en-US" sz="2000" b="0" dirty="0">
                <a:latin typeface="宋体" panose="02010600030101010101" pitchFamily="2" charset="-122"/>
              </a:rPr>
              <a:t>为</a:t>
            </a:r>
            <a:r>
              <a:rPr lang="en-US" altLang="zh-CN" sz="2000" dirty="0">
                <a:solidFill>
                  <a:srgbClr val="0070C0"/>
                </a:solidFill>
                <a:latin typeface="宋体" panose="02010600030101010101" pitchFamily="2" charset="-122"/>
              </a:rPr>
              <a:t>Hash</a:t>
            </a:r>
            <a:r>
              <a:rPr lang="zh-CN" altLang="en-US" sz="2000" b="0" dirty="0">
                <a:latin typeface="宋体" panose="02010600030101010101" pitchFamily="2" charset="-122"/>
              </a:rPr>
              <a:t>值或</a:t>
            </a:r>
            <a:r>
              <a:rPr lang="en-US" altLang="zh-CN" sz="2000" dirty="0">
                <a:solidFill>
                  <a:srgbClr val="0070C0"/>
                </a:solidFill>
                <a:latin typeface="宋体" panose="02010600030101010101" pitchFamily="2" charset="-122"/>
              </a:rPr>
              <a:t>Hash</a:t>
            </a:r>
            <a:r>
              <a:rPr lang="zh-CN" altLang="en-US" sz="2000" b="0" dirty="0">
                <a:latin typeface="宋体" panose="02010600030101010101" pitchFamily="2" charset="-122"/>
              </a:rPr>
              <a:t>码或消息摘要。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35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35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3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93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93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935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353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935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935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935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935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93539">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935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ea typeface="宋体" panose="02010600030101010101" pitchFamily="2" charset="-122"/>
              </a:rPr>
              <a:t>散列函数</a:t>
            </a:r>
          </a:p>
        </p:txBody>
      </p:sp>
      <p:sp>
        <p:nvSpPr>
          <p:cNvPr id="195587" name="Rectangle 3"/>
          <p:cNvSpPr>
            <a:spLocks noGrp="1" noChangeArrowheads="1"/>
          </p:cNvSpPr>
          <p:nvPr>
            <p:ph idx="1"/>
          </p:nvPr>
        </p:nvSpPr>
        <p:spPr>
          <a:xfrm>
            <a:off x="609600" y="2229270"/>
            <a:ext cx="10972800" cy="3191669"/>
          </a:xfrm>
        </p:spPr>
        <p:txBody>
          <a:bodyPr/>
          <a:lstStyle/>
          <a:p>
            <a:pPr eaLnBrk="1" hangingPunct="1"/>
            <a:r>
              <a:rPr lang="en-US" altLang="zh-CN" dirty="0">
                <a:ea typeface="宋体" panose="02010600030101010101" pitchFamily="2" charset="-122"/>
              </a:rPr>
              <a:t>Hash</a:t>
            </a:r>
            <a:r>
              <a:rPr lang="zh-CN" altLang="en-US" dirty="0">
                <a:ea typeface="宋体" panose="02010600030101010101" pitchFamily="2" charset="-122"/>
              </a:rPr>
              <a:t>函数</a:t>
            </a:r>
            <a:r>
              <a:rPr lang="en-US" altLang="zh-CN" dirty="0">
                <a:ea typeface="宋体" panose="02010600030101010101" pitchFamily="2" charset="-122"/>
              </a:rPr>
              <a:t>:</a:t>
            </a:r>
          </a:p>
          <a:p>
            <a:pPr lvl="1" eaLnBrk="1" hangingPunct="1"/>
            <a:r>
              <a:rPr lang="zh-CN" altLang="en-US" dirty="0">
                <a:ea typeface="宋体" panose="02010600030101010101" pitchFamily="2" charset="-122"/>
                <a:sym typeface="Wingdings" panose="05000000000000000000" pitchFamily="2" charset="2"/>
              </a:rPr>
              <a:t>单向性</a:t>
            </a:r>
            <a:r>
              <a:rPr lang="en-US" altLang="zh-CN" dirty="0">
                <a:ea typeface="宋体" panose="02010600030101010101" pitchFamily="2" charset="-122"/>
                <a:sym typeface="Wingdings" panose="05000000000000000000" pitchFamily="2" charset="2"/>
              </a:rPr>
              <a:t>: </a:t>
            </a:r>
            <a:r>
              <a:rPr lang="zh-CN" altLang="en-US" dirty="0">
                <a:ea typeface="宋体" panose="02010600030101010101" pitchFamily="2" charset="-122"/>
                <a:sym typeface="Wingdings" panose="05000000000000000000" pitchFamily="2" charset="2"/>
              </a:rPr>
              <a:t>给定</a:t>
            </a:r>
            <a:r>
              <a:rPr lang="en-US" altLang="zh-CN" dirty="0">
                <a:ea typeface="宋体" panose="02010600030101010101" pitchFamily="2" charset="-122"/>
                <a:sym typeface="Wingdings" panose="05000000000000000000" pitchFamily="2" charset="2"/>
              </a:rPr>
              <a:t>h</a:t>
            </a:r>
            <a:r>
              <a:rPr lang="zh-CN" altLang="en-US" dirty="0">
                <a:ea typeface="宋体" panose="02010600030101010101" pitchFamily="2" charset="-122"/>
                <a:sym typeface="Wingdings" panose="05000000000000000000" pitchFamily="2" charset="2"/>
              </a:rPr>
              <a:t>，找到</a:t>
            </a:r>
            <a:r>
              <a:rPr lang="en-US" altLang="zh-CN" dirty="0">
                <a:ea typeface="宋体" panose="02010600030101010101" pitchFamily="2" charset="-122"/>
                <a:sym typeface="Wingdings" panose="05000000000000000000" pitchFamily="2" charset="2"/>
              </a:rPr>
              <a:t>x</a:t>
            </a:r>
            <a:r>
              <a:rPr lang="zh-CN" altLang="en-US" dirty="0">
                <a:ea typeface="宋体" panose="02010600030101010101" pitchFamily="2" charset="-122"/>
                <a:sym typeface="Wingdings" panose="05000000000000000000" pitchFamily="2" charset="2"/>
              </a:rPr>
              <a:t>使</a:t>
            </a:r>
            <a:r>
              <a:rPr lang="en-US" altLang="zh-CN" dirty="0">
                <a:ea typeface="宋体" panose="02010600030101010101" pitchFamily="2" charset="-122"/>
                <a:sym typeface="Wingdings" panose="05000000000000000000" pitchFamily="2" charset="2"/>
              </a:rPr>
              <a:t>      </a:t>
            </a:r>
            <a:r>
              <a:rPr lang="zh-CN" altLang="en-US" dirty="0">
                <a:ea typeface="宋体" panose="02010600030101010101" pitchFamily="2" charset="-122"/>
                <a:sym typeface="Wingdings" panose="05000000000000000000" pitchFamily="2" charset="2"/>
              </a:rPr>
              <a:t>在计算上不可行。原像稳固</a:t>
            </a:r>
          </a:p>
          <a:p>
            <a:pPr lvl="1" eaLnBrk="1" hangingPunct="1"/>
            <a:r>
              <a:rPr lang="zh-CN" altLang="en-US" dirty="0">
                <a:ea typeface="宋体" panose="02010600030101010101" pitchFamily="2" charset="-122"/>
                <a:sym typeface="Wingdings" panose="05000000000000000000" pitchFamily="2" charset="2"/>
              </a:rPr>
              <a:t>抗弱碰撞性： </a:t>
            </a:r>
            <a:r>
              <a:rPr lang="en-US" altLang="zh-CN" dirty="0">
                <a:ea typeface="宋体" panose="02010600030101010101" pitchFamily="2" charset="-122"/>
                <a:sym typeface="Wingdings" panose="05000000000000000000" pitchFamily="2" charset="2"/>
              </a:rPr>
              <a:t>Weak Collision </a:t>
            </a:r>
            <a:r>
              <a:rPr lang="en-US" altLang="zh-CN" dirty="0" err="1">
                <a:ea typeface="宋体" panose="02010600030101010101" pitchFamily="2" charset="-122"/>
                <a:sym typeface="Wingdings" panose="05000000000000000000" pitchFamily="2" charset="2"/>
              </a:rPr>
              <a:t>Resistence</a:t>
            </a:r>
            <a:r>
              <a:rPr lang="en-US" altLang="zh-CN" dirty="0">
                <a:ea typeface="宋体" panose="02010600030101010101" pitchFamily="2" charset="-122"/>
                <a:sym typeface="Wingdings" panose="05000000000000000000" pitchFamily="2" charset="2"/>
              </a:rPr>
              <a:t> (WCR):</a:t>
            </a:r>
            <a:br>
              <a:rPr lang="en-US" altLang="zh-CN" dirty="0">
                <a:ea typeface="宋体" panose="02010600030101010101" pitchFamily="2" charset="-122"/>
                <a:sym typeface="Wingdings" panose="05000000000000000000" pitchFamily="2" charset="2"/>
              </a:rPr>
            </a:br>
            <a:r>
              <a:rPr lang="zh-CN" altLang="en-US" dirty="0">
                <a:ea typeface="宋体" panose="02010600030101010101" pitchFamily="2" charset="-122"/>
                <a:sym typeface="Wingdings" panose="05000000000000000000" pitchFamily="2" charset="2"/>
              </a:rPr>
              <a:t>给定</a:t>
            </a:r>
            <a:r>
              <a:rPr lang="en-US" altLang="zh-CN" dirty="0">
                <a:ea typeface="宋体" panose="02010600030101010101" pitchFamily="2" charset="-122"/>
                <a:sym typeface="Wingdings" panose="05000000000000000000" pitchFamily="2" charset="2"/>
              </a:rPr>
              <a:t>x</a:t>
            </a:r>
            <a:r>
              <a:rPr lang="zh-CN" altLang="en-US" dirty="0">
                <a:ea typeface="宋体" panose="02010600030101010101" pitchFamily="2" charset="-122"/>
                <a:sym typeface="Wingdings" panose="05000000000000000000" pitchFamily="2" charset="2"/>
              </a:rPr>
              <a:t>，找到     </a:t>
            </a:r>
            <a:r>
              <a:rPr lang="zh-CN" altLang="en-US" dirty="0">
                <a:ea typeface="宋体" panose="02010600030101010101" pitchFamily="2" charset="-122"/>
                <a:sym typeface="Symbol" panose="05050102010706020507" pitchFamily="18" charset="2"/>
              </a:rPr>
              <a:t>使         在</a:t>
            </a:r>
            <a:r>
              <a:rPr lang="zh-CN" altLang="en-US" dirty="0">
                <a:ea typeface="宋体" panose="02010600030101010101" pitchFamily="2" charset="-122"/>
                <a:sym typeface="Wingdings" panose="05000000000000000000" pitchFamily="2" charset="2"/>
              </a:rPr>
              <a:t>计算上不可行。第二原像稳固</a:t>
            </a:r>
          </a:p>
          <a:p>
            <a:pPr lvl="1" eaLnBrk="1" hangingPunct="1"/>
            <a:r>
              <a:rPr lang="zh-CN" altLang="en-US" dirty="0">
                <a:ea typeface="宋体" panose="02010600030101010101" pitchFamily="2" charset="-122"/>
                <a:sym typeface="Wingdings" panose="05000000000000000000" pitchFamily="2" charset="2"/>
              </a:rPr>
              <a:t>抗强碰撞性： </a:t>
            </a:r>
            <a:r>
              <a:rPr lang="en-US" altLang="zh-CN" dirty="0">
                <a:ea typeface="宋体" panose="02010600030101010101" pitchFamily="2" charset="-122"/>
                <a:sym typeface="Wingdings" panose="05000000000000000000" pitchFamily="2" charset="2"/>
              </a:rPr>
              <a:t>Strong Collision </a:t>
            </a:r>
            <a:r>
              <a:rPr lang="en-US" altLang="zh-CN" dirty="0" err="1">
                <a:ea typeface="宋体" panose="02010600030101010101" pitchFamily="2" charset="-122"/>
                <a:sym typeface="Wingdings" panose="05000000000000000000" pitchFamily="2" charset="2"/>
              </a:rPr>
              <a:t>Resistence</a:t>
            </a:r>
            <a:r>
              <a:rPr lang="en-US" altLang="zh-CN" dirty="0">
                <a:ea typeface="宋体" panose="02010600030101010101" pitchFamily="2" charset="-122"/>
                <a:sym typeface="Wingdings" panose="05000000000000000000" pitchFamily="2" charset="2"/>
              </a:rPr>
              <a:t> (SCR): </a:t>
            </a:r>
            <a:r>
              <a:rPr lang="zh-CN" altLang="en-US" dirty="0">
                <a:ea typeface="宋体" panose="02010600030101010101" pitchFamily="2" charset="-122"/>
                <a:sym typeface="Wingdings" panose="05000000000000000000" pitchFamily="2" charset="2"/>
              </a:rPr>
              <a:t>找到任意的       </a:t>
            </a:r>
            <a:r>
              <a:rPr lang="zh-CN" altLang="en-US" dirty="0">
                <a:ea typeface="宋体" panose="02010600030101010101" pitchFamily="2" charset="-122"/>
                <a:sym typeface="Symbol" panose="05050102010706020507" pitchFamily="18" charset="2"/>
              </a:rPr>
              <a:t>使         在</a:t>
            </a:r>
            <a:r>
              <a:rPr lang="zh-CN" altLang="en-US" dirty="0">
                <a:ea typeface="宋体" panose="02010600030101010101" pitchFamily="2" charset="-122"/>
                <a:sym typeface="Wingdings" panose="05000000000000000000" pitchFamily="2" charset="2"/>
              </a:rPr>
              <a:t>计算上不可行。</a:t>
            </a:r>
            <a:endParaRPr lang="zh-CN" altLang="en-US" dirty="0">
              <a:ea typeface="宋体" panose="02010600030101010101" pitchFamily="2" charset="-122"/>
            </a:endParaRPr>
          </a:p>
        </p:txBody>
      </p:sp>
      <p:sp>
        <p:nvSpPr>
          <p:cNvPr id="3584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7B88D5E-2466-4611-8465-73BAD18A72F2}"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584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FC6BDC7-E197-4079-AA11-93629C2F2C8E}"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19</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 name="Rectangle 3">
            <a:extLst>
              <a:ext uri="{FF2B5EF4-FFF2-40B4-BE49-F238E27FC236}">
                <a16:creationId xmlns:a16="http://schemas.microsoft.com/office/drawing/2014/main" id="{AA09C0FC-19B7-4102-8F85-9A9E7A1A13FA}"/>
              </a:ext>
            </a:extLst>
          </p:cNvPr>
          <p:cNvSpPr txBox="1">
            <a:spLocks noChangeArrowheads="1"/>
          </p:cNvSpPr>
          <p:nvPr/>
        </p:nvSpPr>
        <p:spPr bwMode="gray">
          <a:xfrm>
            <a:off x="750277" y="1075341"/>
            <a:ext cx="10972800" cy="115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kern="0" dirty="0">
                <a:ea typeface="宋体" panose="02010600030101010101" pitchFamily="2" charset="-122"/>
              </a:rPr>
              <a:t>假定 </a:t>
            </a:r>
          </a:p>
        </p:txBody>
      </p:sp>
      <p:graphicFrame>
        <p:nvGraphicFramePr>
          <p:cNvPr id="2" name="对象 1">
            <a:extLst>
              <a:ext uri="{FF2B5EF4-FFF2-40B4-BE49-F238E27FC236}">
                <a16:creationId xmlns:a16="http://schemas.microsoft.com/office/drawing/2014/main" id="{69ABA2C5-98C4-47D3-AF68-F05FA0DD7F58}"/>
              </a:ext>
            </a:extLst>
          </p:cNvPr>
          <p:cNvGraphicFramePr>
            <a:graphicFrameLocks noChangeAspect="1"/>
          </p:cNvGraphicFramePr>
          <p:nvPr>
            <p:extLst>
              <p:ext uri="{D42A27DB-BD31-4B8C-83A1-F6EECF244321}">
                <p14:modId xmlns:p14="http://schemas.microsoft.com/office/powerpoint/2010/main" val="3950842965"/>
              </p:ext>
            </p:extLst>
          </p:nvPr>
        </p:nvGraphicFramePr>
        <p:xfrm>
          <a:off x="1965325" y="1073150"/>
          <a:ext cx="9024938" cy="590550"/>
        </p:xfrm>
        <a:graphic>
          <a:graphicData uri="http://schemas.openxmlformats.org/presentationml/2006/ole">
            <mc:AlternateContent xmlns:mc="http://schemas.openxmlformats.org/markup-compatibility/2006">
              <mc:Choice xmlns:v="urn:schemas-microsoft-com:vml" Requires="v">
                <p:oleObj spid="_x0000_s169004" name="Equation" r:id="rId4" imgW="3555720" imgH="215640" progId="Equation.DSMT4">
                  <p:embed/>
                </p:oleObj>
              </mc:Choice>
              <mc:Fallback>
                <p:oleObj name="Equation" r:id="rId4" imgW="3555720" imgH="215640" progId="Equation.DSMT4">
                  <p:embed/>
                  <p:pic>
                    <p:nvPicPr>
                      <p:cNvPr id="0" name=""/>
                      <p:cNvPicPr/>
                      <p:nvPr/>
                    </p:nvPicPr>
                    <p:blipFill>
                      <a:blip r:embed="rId5"/>
                      <a:stretch>
                        <a:fillRect/>
                      </a:stretch>
                    </p:blipFill>
                    <p:spPr>
                      <a:xfrm>
                        <a:off x="1965325" y="1073150"/>
                        <a:ext cx="9024938" cy="59055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C005B41D-308B-40A9-8967-720FB7B16660}"/>
              </a:ext>
            </a:extLst>
          </p:cNvPr>
          <p:cNvGraphicFramePr>
            <a:graphicFrameLocks noChangeAspect="1"/>
          </p:cNvGraphicFramePr>
          <p:nvPr>
            <p:extLst>
              <p:ext uri="{D42A27DB-BD31-4B8C-83A1-F6EECF244321}">
                <p14:modId xmlns:p14="http://schemas.microsoft.com/office/powerpoint/2010/main" val="2364089090"/>
              </p:ext>
            </p:extLst>
          </p:nvPr>
        </p:nvGraphicFramePr>
        <p:xfrm>
          <a:off x="5448958" y="2854952"/>
          <a:ext cx="989283" cy="403789"/>
        </p:xfrm>
        <a:graphic>
          <a:graphicData uri="http://schemas.openxmlformats.org/presentationml/2006/ole">
            <mc:AlternateContent xmlns:mc="http://schemas.openxmlformats.org/markup-compatibility/2006">
              <mc:Choice xmlns:v="urn:schemas-microsoft-com:vml" Requires="v">
                <p:oleObj spid="_x0000_s169005" name="Equation" r:id="rId6" imgW="622080" imgH="253800" progId="Equation.DSMT4">
                  <p:embed/>
                </p:oleObj>
              </mc:Choice>
              <mc:Fallback>
                <p:oleObj name="Equation" r:id="rId6" imgW="622080" imgH="253800" progId="Equation.DSMT4">
                  <p:embed/>
                  <p:pic>
                    <p:nvPicPr>
                      <p:cNvPr id="0" name=""/>
                      <p:cNvPicPr/>
                      <p:nvPr/>
                    </p:nvPicPr>
                    <p:blipFill>
                      <a:blip r:embed="rId7"/>
                      <a:stretch>
                        <a:fillRect/>
                      </a:stretch>
                    </p:blipFill>
                    <p:spPr>
                      <a:xfrm>
                        <a:off x="5448958" y="2854952"/>
                        <a:ext cx="989283" cy="40378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26577F41-2649-4930-838B-6C51A82DB146}"/>
              </a:ext>
            </a:extLst>
          </p:cNvPr>
          <p:cNvGraphicFramePr>
            <a:graphicFrameLocks noChangeAspect="1"/>
          </p:cNvGraphicFramePr>
          <p:nvPr>
            <p:extLst>
              <p:ext uri="{D42A27DB-BD31-4B8C-83A1-F6EECF244321}">
                <p14:modId xmlns:p14="http://schemas.microsoft.com/office/powerpoint/2010/main" val="3271285715"/>
              </p:ext>
            </p:extLst>
          </p:nvPr>
        </p:nvGraphicFramePr>
        <p:xfrm>
          <a:off x="4722139" y="3826844"/>
          <a:ext cx="1453637" cy="403788"/>
        </p:xfrm>
        <a:graphic>
          <a:graphicData uri="http://schemas.openxmlformats.org/presentationml/2006/ole">
            <mc:AlternateContent xmlns:mc="http://schemas.openxmlformats.org/markup-compatibility/2006">
              <mc:Choice xmlns:v="urn:schemas-microsoft-com:vml" Requires="v">
                <p:oleObj spid="_x0000_s169006" name="Equation" r:id="rId8" imgW="914400" imgH="253800" progId="Equation.DSMT4">
                  <p:embed/>
                </p:oleObj>
              </mc:Choice>
              <mc:Fallback>
                <p:oleObj name="Equation" r:id="rId8" imgW="914400" imgH="253800" progId="Equation.DSMT4">
                  <p:embed/>
                  <p:pic>
                    <p:nvPicPr>
                      <p:cNvPr id="0" name=""/>
                      <p:cNvPicPr/>
                      <p:nvPr/>
                    </p:nvPicPr>
                    <p:blipFill>
                      <a:blip r:embed="rId9"/>
                      <a:stretch>
                        <a:fillRect/>
                      </a:stretch>
                    </p:blipFill>
                    <p:spPr>
                      <a:xfrm>
                        <a:off x="4722139" y="3826844"/>
                        <a:ext cx="1453637" cy="40378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FFEB7E5-473C-4F10-B513-44436BD821AC}"/>
              </a:ext>
            </a:extLst>
          </p:cNvPr>
          <p:cNvGraphicFramePr>
            <a:graphicFrameLocks noChangeAspect="1"/>
          </p:cNvGraphicFramePr>
          <p:nvPr>
            <p:extLst>
              <p:ext uri="{D42A27DB-BD31-4B8C-83A1-F6EECF244321}">
                <p14:modId xmlns:p14="http://schemas.microsoft.com/office/powerpoint/2010/main" val="3205935848"/>
              </p:ext>
            </p:extLst>
          </p:nvPr>
        </p:nvGraphicFramePr>
        <p:xfrm>
          <a:off x="3587933" y="4741327"/>
          <a:ext cx="1454150" cy="403225"/>
        </p:xfrm>
        <a:graphic>
          <a:graphicData uri="http://schemas.openxmlformats.org/presentationml/2006/ole">
            <mc:AlternateContent xmlns:mc="http://schemas.openxmlformats.org/markup-compatibility/2006">
              <mc:Choice xmlns:v="urn:schemas-microsoft-com:vml" Requires="v">
                <p:oleObj spid="_x0000_s169007" name="Equation" r:id="rId10" imgW="1454148" imgH="403935" progId="Equation.DSMT4">
                  <p:embed/>
                </p:oleObj>
              </mc:Choice>
              <mc:Fallback>
                <p:oleObj name="Equation" r:id="rId10" imgW="1454148" imgH="403935" progId="Equation.DSMT4">
                  <p:embed/>
                  <p:pic>
                    <p:nvPicPr>
                      <p:cNvPr id="0" name=""/>
                      <p:cNvPicPr/>
                      <p:nvPr/>
                    </p:nvPicPr>
                    <p:blipFill>
                      <a:blip r:embed="rId11"/>
                      <a:stretch>
                        <a:fillRect/>
                      </a:stretch>
                    </p:blipFill>
                    <p:spPr>
                      <a:xfrm>
                        <a:off x="3587933" y="4741327"/>
                        <a:ext cx="1454150" cy="4032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53836284-4F71-431F-AE7F-0959EF12358D}"/>
              </a:ext>
            </a:extLst>
          </p:cNvPr>
          <p:cNvGraphicFramePr>
            <a:graphicFrameLocks noChangeAspect="1"/>
          </p:cNvGraphicFramePr>
          <p:nvPr>
            <p:extLst>
              <p:ext uri="{D42A27DB-BD31-4B8C-83A1-F6EECF244321}">
                <p14:modId xmlns:p14="http://schemas.microsoft.com/office/powerpoint/2010/main" val="3699165303"/>
              </p:ext>
            </p:extLst>
          </p:nvPr>
        </p:nvGraphicFramePr>
        <p:xfrm>
          <a:off x="1974166" y="4780525"/>
          <a:ext cx="921434" cy="444830"/>
        </p:xfrm>
        <a:graphic>
          <a:graphicData uri="http://schemas.openxmlformats.org/presentationml/2006/ole">
            <mc:AlternateContent xmlns:mc="http://schemas.openxmlformats.org/markup-compatibility/2006">
              <mc:Choice xmlns:v="urn:schemas-microsoft-com:vml" Requires="v">
                <p:oleObj spid="_x0000_s169008" name="Equation" r:id="rId12" imgW="368280" imgH="177480" progId="Equation.DSMT4">
                  <p:embed/>
                </p:oleObj>
              </mc:Choice>
              <mc:Fallback>
                <p:oleObj name="Equation" r:id="rId12" imgW="368280" imgH="177480" progId="Equation.DSMT4">
                  <p:embed/>
                  <p:pic>
                    <p:nvPicPr>
                      <p:cNvPr id="0" name=""/>
                      <p:cNvPicPr/>
                      <p:nvPr/>
                    </p:nvPicPr>
                    <p:blipFill>
                      <a:blip r:embed="rId13"/>
                      <a:stretch>
                        <a:fillRect/>
                      </a:stretch>
                    </p:blipFill>
                    <p:spPr>
                      <a:xfrm>
                        <a:off x="1974166" y="4780525"/>
                        <a:ext cx="921434" cy="44483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9860529-AA16-464B-A7E9-D10ADC34C003}"/>
              </a:ext>
            </a:extLst>
          </p:cNvPr>
          <p:cNvGraphicFramePr>
            <a:graphicFrameLocks noChangeAspect="1"/>
          </p:cNvGraphicFramePr>
          <p:nvPr>
            <p:extLst>
              <p:ext uri="{D42A27DB-BD31-4B8C-83A1-F6EECF244321}">
                <p14:modId xmlns:p14="http://schemas.microsoft.com/office/powerpoint/2010/main" val="1069993008"/>
              </p:ext>
            </p:extLst>
          </p:nvPr>
        </p:nvGraphicFramePr>
        <p:xfrm>
          <a:off x="3343433" y="3779755"/>
          <a:ext cx="922337" cy="444500"/>
        </p:xfrm>
        <a:graphic>
          <a:graphicData uri="http://schemas.openxmlformats.org/presentationml/2006/ole">
            <mc:AlternateContent xmlns:mc="http://schemas.openxmlformats.org/markup-compatibility/2006">
              <mc:Choice xmlns:v="urn:schemas-microsoft-com:vml" Requires="v">
                <p:oleObj spid="_x0000_s169009" name="Equation" r:id="rId14" imgW="922029" imgH="444976" progId="Equation.DSMT4">
                  <p:embed/>
                </p:oleObj>
              </mc:Choice>
              <mc:Fallback>
                <p:oleObj name="Equation" r:id="rId14" imgW="922029" imgH="444976" progId="Equation.DSMT4">
                  <p:embed/>
                  <p:pic>
                    <p:nvPicPr>
                      <p:cNvPr id="0" name=""/>
                      <p:cNvPicPr/>
                      <p:nvPr/>
                    </p:nvPicPr>
                    <p:blipFill>
                      <a:blip r:embed="rId15"/>
                      <a:stretch>
                        <a:fillRect/>
                      </a:stretch>
                    </p:blipFill>
                    <p:spPr>
                      <a:xfrm>
                        <a:off x="3343433" y="3779755"/>
                        <a:ext cx="922337" cy="4445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ED3BEA9-B9B7-4015-AC6E-85CE93FCD192}"/>
              </a:ext>
            </a:extLst>
          </p:cNvPr>
          <p:cNvGraphicFramePr>
            <a:graphicFrameLocks noChangeAspect="1"/>
          </p:cNvGraphicFramePr>
          <p:nvPr>
            <p:extLst>
              <p:ext uri="{D42A27DB-BD31-4B8C-83A1-F6EECF244321}">
                <p14:modId xmlns:p14="http://schemas.microsoft.com/office/powerpoint/2010/main" val="3562489515"/>
              </p:ext>
            </p:extLst>
          </p:nvPr>
        </p:nvGraphicFramePr>
        <p:xfrm>
          <a:off x="2879725" y="2289175"/>
          <a:ext cx="1373188" cy="468313"/>
        </p:xfrm>
        <a:graphic>
          <a:graphicData uri="http://schemas.openxmlformats.org/presentationml/2006/ole">
            <mc:AlternateContent xmlns:mc="http://schemas.openxmlformats.org/markup-compatibility/2006">
              <mc:Choice xmlns:v="urn:schemas-microsoft-com:vml" Requires="v">
                <p:oleObj spid="_x0000_s169010" name="Equation" r:id="rId16" imgW="596880" imgH="203040" progId="Equation.DSMT4">
                  <p:embed/>
                </p:oleObj>
              </mc:Choice>
              <mc:Fallback>
                <p:oleObj name="Equation" r:id="rId16" imgW="596880" imgH="203040" progId="Equation.DSMT4">
                  <p:embed/>
                  <p:pic>
                    <p:nvPicPr>
                      <p:cNvPr id="0" name=""/>
                      <p:cNvPicPr/>
                      <p:nvPr/>
                    </p:nvPicPr>
                    <p:blipFill>
                      <a:blip r:embed="rId17"/>
                      <a:stretch>
                        <a:fillRect/>
                      </a:stretch>
                    </p:blipFill>
                    <p:spPr>
                      <a:xfrm>
                        <a:off x="2879725" y="2289175"/>
                        <a:ext cx="1373188" cy="468313"/>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5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55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955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9558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P spid="6"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22531"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3BB9108-3753-4A0E-8FFA-43DF55635DDC}"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253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BB4411B-8C48-476A-9C81-ED11FD0670C9}"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34"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35" name="Text Box 5"/>
          <p:cNvSpPr txBox="1">
            <a:spLocks noChangeArrowheads="1"/>
          </p:cNvSpPr>
          <p:nvPr/>
        </p:nvSpPr>
        <p:spPr bwMode="gray">
          <a:xfrm>
            <a:off x="4267200" y="2209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消息认证码</a:t>
            </a:r>
          </a:p>
        </p:txBody>
      </p:sp>
      <p:sp>
        <p:nvSpPr>
          <p:cNvPr id="22536"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38"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39" name="Text Box 9"/>
          <p:cNvSpPr txBox="1">
            <a:spLocks noChangeArrowheads="1"/>
          </p:cNvSpPr>
          <p:nvPr/>
        </p:nvSpPr>
        <p:spPr bwMode="gray">
          <a:xfrm>
            <a:off x="42672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散列函数</a:t>
            </a:r>
          </a:p>
        </p:txBody>
      </p:sp>
      <p:sp>
        <p:nvSpPr>
          <p:cNvPr id="22540"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42"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43"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常见的散列算法</a:t>
            </a:r>
          </a:p>
        </p:txBody>
      </p:sp>
      <p:sp>
        <p:nvSpPr>
          <p:cNvPr id="22544"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46"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47"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数字签名</a:t>
            </a:r>
          </a:p>
        </p:txBody>
      </p:sp>
      <p:sp>
        <p:nvSpPr>
          <p:cNvPr id="22548"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0DE3D-1EDE-42E6-AD54-85733A86D3AF}"/>
              </a:ext>
            </a:extLst>
          </p:cNvPr>
          <p:cNvSpPr>
            <a:spLocks noGrp="1"/>
          </p:cNvSpPr>
          <p:nvPr>
            <p:ph type="title"/>
          </p:nvPr>
        </p:nvSpPr>
        <p:spPr/>
        <p:txBody>
          <a:bodyPr/>
          <a:lstStyle/>
          <a:p>
            <a:r>
              <a:rPr lang="zh-CN" altLang="en-US" dirty="0"/>
              <a:t>随机预言机</a:t>
            </a:r>
            <a:r>
              <a:rPr lang="en-US" altLang="zh-CN" dirty="0"/>
              <a:t>RO</a:t>
            </a:r>
            <a:endParaRPr lang="zh-CN" altLang="en-US" dirty="0"/>
          </a:p>
        </p:txBody>
      </p:sp>
      <p:sp>
        <p:nvSpPr>
          <p:cNvPr id="3" name="内容占位符 2">
            <a:extLst>
              <a:ext uri="{FF2B5EF4-FFF2-40B4-BE49-F238E27FC236}">
                <a16:creationId xmlns:a16="http://schemas.microsoft.com/office/drawing/2014/main" id="{2569C3A0-F046-4BCA-BB54-413207EDAD51}"/>
              </a:ext>
            </a:extLst>
          </p:cNvPr>
          <p:cNvSpPr>
            <a:spLocks noGrp="1"/>
          </p:cNvSpPr>
          <p:nvPr>
            <p:ph idx="1"/>
          </p:nvPr>
        </p:nvSpPr>
        <p:spPr/>
        <p:txBody>
          <a:bodyPr/>
          <a:lstStyle/>
          <a:p>
            <a:r>
              <a:rPr lang="zh-CN" altLang="en-US" dirty="0"/>
              <a:t>随机预言机</a:t>
            </a:r>
            <a:r>
              <a:rPr lang="en-US" altLang="zh-CN" dirty="0"/>
              <a:t>ROM </a:t>
            </a:r>
            <a:r>
              <a:rPr lang="zh-CN" altLang="en-US" dirty="0"/>
              <a:t>（</a:t>
            </a:r>
            <a:r>
              <a:rPr lang="en-US" altLang="zh-CN" dirty="0"/>
              <a:t>Random Oracle Machine</a:t>
            </a:r>
            <a:r>
              <a:rPr lang="zh-CN" altLang="en-US" dirty="0"/>
              <a:t>）</a:t>
            </a:r>
          </a:p>
          <a:p>
            <a:pPr lvl="1"/>
            <a:r>
              <a:rPr lang="en-US" altLang="zh-CN" dirty="0" err="1">
                <a:latin typeface="宋体" panose="02010600030101010101" pitchFamily="2" charset="-122"/>
                <a:ea typeface="宋体" panose="02010600030101010101" pitchFamily="2" charset="-122"/>
              </a:rPr>
              <a:t>Bellare</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和 </a:t>
            </a:r>
            <a:r>
              <a:rPr lang="en-US" altLang="zh-CN" dirty="0" err="1">
                <a:latin typeface="宋体" panose="02010600030101010101" pitchFamily="2" charset="-122"/>
                <a:ea typeface="宋体" panose="02010600030101010101" pitchFamily="2" charset="-122"/>
              </a:rPr>
              <a:t>Rogaway</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提出</a:t>
            </a:r>
          </a:p>
          <a:p>
            <a:pPr lvl="1"/>
            <a:r>
              <a:rPr lang="zh-CN" altLang="en-US" dirty="0">
                <a:latin typeface="宋体" panose="02010600030101010101" pitchFamily="2" charset="-122"/>
                <a:ea typeface="宋体" panose="02010600030101010101" pitchFamily="2" charset="-122"/>
              </a:rPr>
              <a:t>提供</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理想</a:t>
            </a:r>
            <a:r>
              <a:rPr lang="en-US" altLang="zh-CN" dirty="0">
                <a:latin typeface="宋体" panose="02010600030101010101" pitchFamily="2" charset="-122"/>
                <a:ea typeface="宋体" panose="02010600030101010101" pitchFamily="2" charset="-122"/>
              </a:rPr>
              <a:t>"Hash</a:t>
            </a:r>
            <a:r>
              <a:rPr lang="zh-CN" altLang="en-US" dirty="0">
                <a:latin typeface="宋体" panose="02010600030101010101" pitchFamily="2" charset="-122"/>
                <a:ea typeface="宋体" panose="02010600030101010101" pitchFamily="2" charset="-122"/>
              </a:rPr>
              <a:t>函数的数学模型</a:t>
            </a:r>
          </a:p>
          <a:p>
            <a:pPr lvl="1"/>
            <a:r>
              <a:rPr lang="zh-CN" altLang="en-US" dirty="0">
                <a:latin typeface="宋体" panose="02010600030101010101" pitchFamily="2" charset="-122"/>
                <a:ea typeface="宋体" panose="02010600030101010101" pitchFamily="2" charset="-122"/>
              </a:rPr>
              <a:t>确定性，有效性和均匀输出。</a:t>
            </a:r>
          </a:p>
          <a:p>
            <a:endParaRPr lang="zh-CN" altLang="en-US" dirty="0"/>
          </a:p>
          <a:p>
            <a:r>
              <a:rPr lang="zh-CN" altLang="en-US" sz="2400" b="0" dirty="0">
                <a:latin typeface="宋体" panose="02010600030101010101" pitchFamily="2" charset="-122"/>
                <a:ea typeface="宋体" panose="02010600030101010101" pitchFamily="2" charset="-122"/>
              </a:rPr>
              <a:t>令</a:t>
            </a:r>
            <a:r>
              <a:rPr lang="en-US" altLang="zh-CN" sz="2400" b="0" dirty="0">
                <a:latin typeface="宋体" panose="02010600030101010101" pitchFamily="2" charset="-122"/>
                <a:ea typeface="宋体" panose="02010600030101010101" pitchFamily="2" charset="-122"/>
              </a:rPr>
              <a:t>F</a:t>
            </a:r>
            <a:r>
              <a:rPr lang="en-US" altLang="zh-CN" sz="2400" b="0" baseline="30000" dirty="0">
                <a:latin typeface="宋体" panose="02010600030101010101" pitchFamily="2" charset="-122"/>
                <a:ea typeface="宋体" panose="02010600030101010101" pitchFamily="2" charset="-122"/>
              </a:rPr>
              <a:t>XY</a:t>
            </a:r>
            <a:r>
              <a:rPr lang="zh-CN" altLang="en-US" sz="2400" b="0" dirty="0">
                <a:latin typeface="宋体" panose="02010600030101010101" pitchFamily="2" charset="-122"/>
                <a:ea typeface="宋体" panose="02010600030101010101" pitchFamily="2" charset="-122"/>
              </a:rPr>
              <a:t>为所有从</a:t>
            </a:r>
            <a:r>
              <a:rPr lang="en-US" altLang="zh-CN" sz="2400" dirty="0">
                <a:solidFill>
                  <a:srgbClr val="002060"/>
                </a:solidFill>
                <a:latin typeface="宋体" panose="02010600030101010101" pitchFamily="2" charset="-122"/>
                <a:ea typeface="宋体" panose="02010600030101010101" pitchFamily="2" charset="-122"/>
              </a:rPr>
              <a:t>X-&gt;Y</a:t>
            </a:r>
            <a:r>
              <a:rPr lang="zh-CN" altLang="en-US" sz="2400" b="0" dirty="0">
                <a:latin typeface="宋体" panose="02010600030101010101" pitchFamily="2" charset="-122"/>
                <a:ea typeface="宋体" panose="02010600030101010101" pitchFamily="2" charset="-122"/>
              </a:rPr>
              <a:t>函数集合，假定</a:t>
            </a:r>
            <a:r>
              <a:rPr lang="en-US" altLang="zh-CN" sz="2400" b="0" dirty="0">
                <a:latin typeface="宋体" panose="02010600030101010101" pitchFamily="2" charset="-122"/>
                <a:ea typeface="宋体" panose="02010600030101010101" pitchFamily="2" charset="-122"/>
              </a:rPr>
              <a:t>|</a:t>
            </a:r>
            <a:r>
              <a:rPr lang="en-US" altLang="zh-CN" sz="2400" b="0" dirty="0">
                <a:solidFill>
                  <a:srgbClr val="002060"/>
                </a:solidFill>
                <a:latin typeface="宋体" panose="02010600030101010101" pitchFamily="2" charset="-122"/>
                <a:ea typeface="宋体" panose="02010600030101010101" pitchFamily="2" charset="-122"/>
              </a:rPr>
              <a:t>X|=N, |Y|=M</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随机从</a:t>
            </a:r>
            <a:r>
              <a:rPr lang="en-US" altLang="zh-CN" sz="2400" b="0" dirty="0">
                <a:latin typeface="宋体" panose="02010600030101010101" pitchFamily="2" charset="-122"/>
                <a:ea typeface="宋体" panose="02010600030101010101" pitchFamily="2" charset="-122"/>
              </a:rPr>
              <a:t>F</a:t>
            </a:r>
            <a:r>
              <a:rPr lang="en-US" altLang="zh-CN" sz="2400" b="0" baseline="30000" dirty="0">
                <a:latin typeface="宋体" panose="02010600030101010101" pitchFamily="2" charset="-122"/>
                <a:ea typeface="宋体" panose="02010600030101010101" pitchFamily="2" charset="-122"/>
              </a:rPr>
              <a:t>XY</a:t>
            </a:r>
            <a:r>
              <a:rPr lang="zh-CN" altLang="en-US" sz="2400" b="0" dirty="0">
                <a:latin typeface="宋体" panose="02010600030101010101" pitchFamily="2" charset="-122"/>
                <a:ea typeface="宋体" panose="02010600030101010101" pitchFamily="2" charset="-122"/>
              </a:rPr>
              <a:t>中选出 一个</a:t>
            </a:r>
            <a:r>
              <a:rPr lang="en-US" altLang="zh-CN" sz="2400" b="0" dirty="0">
                <a:latin typeface="宋体" panose="02010600030101010101" pitchFamily="2" charset="-122"/>
                <a:ea typeface="宋体" panose="02010600030101010101" pitchFamily="2" charset="-122"/>
              </a:rPr>
              <a:t>Hash</a:t>
            </a:r>
            <a:r>
              <a:rPr lang="zh-CN" altLang="en-US" sz="2400" b="0" dirty="0">
                <a:latin typeface="宋体" panose="02010600030101010101" pitchFamily="2" charset="-122"/>
                <a:ea typeface="宋体" panose="02010600030101010101" pitchFamily="2" charset="-122"/>
              </a:rPr>
              <a:t>函数         对于任意的输入，其输出值是均匀的，且计算</a:t>
            </a:r>
            <a:r>
              <a:rPr lang="en-US" altLang="zh-CN" sz="2400" b="0" dirty="0">
                <a:latin typeface="宋体" panose="02010600030101010101" pitchFamily="2" charset="-122"/>
                <a:ea typeface="宋体" panose="02010600030101010101" pitchFamily="2" charset="-122"/>
              </a:rPr>
              <a:t>h(x) </a:t>
            </a:r>
            <a:r>
              <a:rPr lang="zh-CN" altLang="en-US" sz="2400" b="0" dirty="0">
                <a:latin typeface="宋体" panose="02010600030101010101" pitchFamily="2" charset="-122"/>
                <a:ea typeface="宋体" panose="02010600030101010101" pitchFamily="2" charset="-122"/>
              </a:rPr>
              <a:t>的唯一方法是询问随机预言机。</a:t>
            </a:r>
          </a:p>
          <a:p>
            <a:r>
              <a:rPr lang="zh-CN" altLang="en-US" sz="2400" b="0" dirty="0">
                <a:latin typeface="宋体" panose="02010600030101010101" pitchFamily="2" charset="-122"/>
                <a:ea typeface="宋体" panose="02010600030101010101" pitchFamily="2" charset="-122"/>
              </a:rPr>
              <a:t>假定         是随机选择的，令      </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假定当且仅当       时  （通过查询</a:t>
            </a:r>
            <a:r>
              <a:rPr lang="en-US" altLang="zh-CN" sz="2400" b="0" dirty="0">
                <a:latin typeface="宋体" panose="02010600030101010101" pitchFamily="2" charset="-122"/>
                <a:ea typeface="宋体" panose="02010600030101010101" pitchFamily="2" charset="-122"/>
              </a:rPr>
              <a:t>h</a:t>
            </a:r>
            <a:r>
              <a:rPr lang="zh-CN" altLang="en-US" sz="2400" b="0" dirty="0">
                <a:latin typeface="宋体" panose="02010600030101010101" pitchFamily="2" charset="-122"/>
                <a:ea typeface="宋体" panose="02010600030101010101" pitchFamily="2" charset="-122"/>
              </a:rPr>
              <a:t>的预言机）被确定，则对所有          和          都有</a:t>
            </a:r>
            <a:r>
              <a:rPr lang="zh-CN" altLang="en-US" dirty="0"/>
              <a:t> </a:t>
            </a:r>
          </a:p>
        </p:txBody>
      </p:sp>
      <p:sp>
        <p:nvSpPr>
          <p:cNvPr id="4" name="日期占位符 3">
            <a:extLst>
              <a:ext uri="{FF2B5EF4-FFF2-40B4-BE49-F238E27FC236}">
                <a16:creationId xmlns:a16="http://schemas.microsoft.com/office/drawing/2014/main" id="{A73D398E-40D6-40CE-A239-69D6553F9841}"/>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4FF5EDC9-8D96-4B21-BC71-36DF62EC9DF7}"/>
              </a:ext>
            </a:extLst>
          </p:cNvPr>
          <p:cNvSpPr>
            <a:spLocks noGrp="1"/>
          </p:cNvSpPr>
          <p:nvPr>
            <p:ph type="sldNum" sz="quarter" idx="11"/>
          </p:nvPr>
        </p:nvSpPr>
        <p:spPr/>
        <p:txBody>
          <a:bodyPr/>
          <a:lstStyle/>
          <a:p>
            <a:fld id="{D06FDECE-D84C-4BFC-AAC6-9399481B1547}" type="slidenum">
              <a:rPr lang="en-US" altLang="zh-CN" smtClean="0"/>
              <a:pPr/>
              <a:t>20</a:t>
            </a:fld>
            <a:endParaRPr lang="en-US" altLang="zh-CN"/>
          </a:p>
        </p:txBody>
      </p:sp>
      <p:graphicFrame>
        <p:nvGraphicFramePr>
          <p:cNvPr id="6" name="对象 5">
            <a:extLst>
              <a:ext uri="{FF2B5EF4-FFF2-40B4-BE49-F238E27FC236}">
                <a16:creationId xmlns:a16="http://schemas.microsoft.com/office/drawing/2014/main" id="{B4728AB1-4917-4E44-8957-FFEFA3ECF4DF}"/>
              </a:ext>
            </a:extLst>
          </p:cNvPr>
          <p:cNvGraphicFramePr>
            <a:graphicFrameLocks noChangeAspect="1"/>
          </p:cNvGraphicFramePr>
          <p:nvPr>
            <p:extLst>
              <p:ext uri="{D42A27DB-BD31-4B8C-83A1-F6EECF244321}">
                <p14:modId xmlns:p14="http://schemas.microsoft.com/office/powerpoint/2010/main" val="1978620710"/>
              </p:ext>
            </p:extLst>
          </p:nvPr>
        </p:nvGraphicFramePr>
        <p:xfrm>
          <a:off x="1219200" y="4191000"/>
          <a:ext cx="1309688" cy="333375"/>
        </p:xfrm>
        <a:graphic>
          <a:graphicData uri="http://schemas.openxmlformats.org/presentationml/2006/ole">
            <mc:AlternateContent xmlns:mc="http://schemas.openxmlformats.org/markup-compatibility/2006">
              <mc:Choice xmlns:v="urn:schemas-microsoft-com:vml" Requires="v">
                <p:oleObj spid="_x0000_s174314" name="Equation" r:id="rId4" imgW="698400" imgH="177480" progId="Equation.DSMT4">
                  <p:embed/>
                </p:oleObj>
              </mc:Choice>
              <mc:Fallback>
                <p:oleObj name="Equation" r:id="rId4" imgW="698400" imgH="177480" progId="Equation.DSMT4">
                  <p:embed/>
                  <p:pic>
                    <p:nvPicPr>
                      <p:cNvPr id="0" name=""/>
                      <p:cNvPicPr/>
                      <p:nvPr/>
                    </p:nvPicPr>
                    <p:blipFill>
                      <a:blip r:embed="rId5"/>
                      <a:stretch>
                        <a:fillRect/>
                      </a:stretch>
                    </p:blipFill>
                    <p:spPr>
                      <a:xfrm>
                        <a:off x="1219200" y="4191000"/>
                        <a:ext cx="1309688" cy="3333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33E78CE6-E315-48A3-8B8E-0795BA349B6F}"/>
              </a:ext>
            </a:extLst>
          </p:cNvPr>
          <p:cNvGraphicFramePr>
            <a:graphicFrameLocks noChangeAspect="1"/>
          </p:cNvGraphicFramePr>
          <p:nvPr>
            <p:extLst>
              <p:ext uri="{D42A27DB-BD31-4B8C-83A1-F6EECF244321}">
                <p14:modId xmlns:p14="http://schemas.microsoft.com/office/powerpoint/2010/main" val="4172943370"/>
              </p:ext>
            </p:extLst>
          </p:nvPr>
        </p:nvGraphicFramePr>
        <p:xfrm>
          <a:off x="1600200" y="5003800"/>
          <a:ext cx="1051718" cy="420687"/>
        </p:xfrm>
        <a:graphic>
          <a:graphicData uri="http://schemas.openxmlformats.org/presentationml/2006/ole">
            <mc:AlternateContent xmlns:mc="http://schemas.openxmlformats.org/markup-compatibility/2006">
              <mc:Choice xmlns:v="urn:schemas-microsoft-com:vml" Requires="v">
                <p:oleObj spid="_x0000_s174315" name="Equation" r:id="rId6" imgW="507960" imgH="203040" progId="Equation.DSMT4">
                  <p:embed/>
                </p:oleObj>
              </mc:Choice>
              <mc:Fallback>
                <p:oleObj name="Equation" r:id="rId6" imgW="507960" imgH="203040" progId="Equation.DSMT4">
                  <p:embed/>
                  <p:pic>
                    <p:nvPicPr>
                      <p:cNvPr id="0" name=""/>
                      <p:cNvPicPr/>
                      <p:nvPr/>
                    </p:nvPicPr>
                    <p:blipFill>
                      <a:blip r:embed="rId7"/>
                      <a:stretch>
                        <a:fillRect/>
                      </a:stretch>
                    </p:blipFill>
                    <p:spPr>
                      <a:xfrm>
                        <a:off x="1600200" y="5003800"/>
                        <a:ext cx="1051718" cy="42068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960C6A8A-8117-4E61-915E-91734B112E6C}"/>
              </a:ext>
            </a:extLst>
          </p:cNvPr>
          <p:cNvGraphicFramePr>
            <a:graphicFrameLocks noChangeAspect="1"/>
          </p:cNvGraphicFramePr>
          <p:nvPr>
            <p:extLst>
              <p:ext uri="{D42A27DB-BD31-4B8C-83A1-F6EECF244321}">
                <p14:modId xmlns:p14="http://schemas.microsoft.com/office/powerpoint/2010/main" val="2188101961"/>
              </p:ext>
            </p:extLst>
          </p:nvPr>
        </p:nvGraphicFramePr>
        <p:xfrm>
          <a:off x="5302251" y="5003800"/>
          <a:ext cx="793749" cy="357187"/>
        </p:xfrm>
        <a:graphic>
          <a:graphicData uri="http://schemas.openxmlformats.org/presentationml/2006/ole">
            <mc:AlternateContent xmlns:mc="http://schemas.openxmlformats.org/markup-compatibility/2006">
              <mc:Choice xmlns:v="urn:schemas-microsoft-com:vml" Requires="v">
                <p:oleObj spid="_x0000_s174316" name="Equation" r:id="rId8" imgW="507960" imgH="228600" progId="Equation.DSMT4">
                  <p:embed/>
                </p:oleObj>
              </mc:Choice>
              <mc:Fallback>
                <p:oleObj name="Equation" r:id="rId8" imgW="507960" imgH="228600" progId="Equation.DSMT4">
                  <p:embed/>
                  <p:pic>
                    <p:nvPicPr>
                      <p:cNvPr id="0" name=""/>
                      <p:cNvPicPr/>
                      <p:nvPr/>
                    </p:nvPicPr>
                    <p:blipFill>
                      <a:blip r:embed="rId9"/>
                      <a:stretch>
                        <a:fillRect/>
                      </a:stretch>
                    </p:blipFill>
                    <p:spPr>
                      <a:xfrm>
                        <a:off x="5302251" y="5003800"/>
                        <a:ext cx="793749" cy="3571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84BA42E-5C7F-4272-8027-0757C81AB452}"/>
              </a:ext>
            </a:extLst>
          </p:cNvPr>
          <p:cNvGraphicFramePr>
            <a:graphicFrameLocks noChangeAspect="1"/>
          </p:cNvGraphicFramePr>
          <p:nvPr>
            <p:extLst>
              <p:ext uri="{D42A27DB-BD31-4B8C-83A1-F6EECF244321}">
                <p14:modId xmlns:p14="http://schemas.microsoft.com/office/powerpoint/2010/main" val="470135093"/>
              </p:ext>
            </p:extLst>
          </p:nvPr>
        </p:nvGraphicFramePr>
        <p:xfrm>
          <a:off x="8316991" y="4940300"/>
          <a:ext cx="818003" cy="420687"/>
        </p:xfrm>
        <a:graphic>
          <a:graphicData uri="http://schemas.openxmlformats.org/presentationml/2006/ole">
            <mc:AlternateContent xmlns:mc="http://schemas.openxmlformats.org/markup-compatibility/2006">
              <mc:Choice xmlns:v="urn:schemas-microsoft-com:vml" Requires="v">
                <p:oleObj spid="_x0000_s174317" name="Equation" r:id="rId10" imgW="444240" imgH="228600" progId="Equation.DSMT4">
                  <p:embed/>
                </p:oleObj>
              </mc:Choice>
              <mc:Fallback>
                <p:oleObj name="Equation" r:id="rId10" imgW="444240" imgH="228600" progId="Equation.DSMT4">
                  <p:embed/>
                  <p:pic>
                    <p:nvPicPr>
                      <p:cNvPr id="0" name=""/>
                      <p:cNvPicPr/>
                      <p:nvPr/>
                    </p:nvPicPr>
                    <p:blipFill>
                      <a:blip r:embed="rId11"/>
                      <a:stretch>
                        <a:fillRect/>
                      </a:stretch>
                    </p:blipFill>
                    <p:spPr>
                      <a:xfrm>
                        <a:off x="8316991" y="4940300"/>
                        <a:ext cx="818003" cy="42068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C986E7F-709E-4BE5-BD08-D680145E4651}"/>
              </a:ext>
            </a:extLst>
          </p:cNvPr>
          <p:cNvGraphicFramePr>
            <a:graphicFrameLocks noChangeAspect="1"/>
          </p:cNvGraphicFramePr>
          <p:nvPr>
            <p:extLst>
              <p:ext uri="{D42A27DB-BD31-4B8C-83A1-F6EECF244321}">
                <p14:modId xmlns:p14="http://schemas.microsoft.com/office/powerpoint/2010/main" val="1561427268"/>
              </p:ext>
            </p:extLst>
          </p:nvPr>
        </p:nvGraphicFramePr>
        <p:xfrm>
          <a:off x="9521542" y="5035550"/>
          <a:ext cx="558103" cy="357186"/>
        </p:xfrm>
        <a:graphic>
          <a:graphicData uri="http://schemas.openxmlformats.org/presentationml/2006/ole">
            <mc:AlternateContent xmlns:mc="http://schemas.openxmlformats.org/markup-compatibility/2006">
              <mc:Choice xmlns:v="urn:schemas-microsoft-com:vml" Requires="v">
                <p:oleObj spid="_x0000_s174318" name="Equation" r:id="rId12" imgW="317160" imgH="203040" progId="Equation.DSMT4">
                  <p:embed/>
                </p:oleObj>
              </mc:Choice>
              <mc:Fallback>
                <p:oleObj name="Equation" r:id="rId12" imgW="317160" imgH="203040" progId="Equation.DSMT4">
                  <p:embed/>
                  <p:pic>
                    <p:nvPicPr>
                      <p:cNvPr id="0" name=""/>
                      <p:cNvPicPr/>
                      <p:nvPr/>
                    </p:nvPicPr>
                    <p:blipFill>
                      <a:blip r:embed="rId13"/>
                      <a:stretch>
                        <a:fillRect/>
                      </a:stretch>
                    </p:blipFill>
                    <p:spPr>
                      <a:xfrm>
                        <a:off x="9521542" y="5035550"/>
                        <a:ext cx="558103" cy="35718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0E0438B-26F6-43C3-9B12-56C2E15BA495}"/>
              </a:ext>
            </a:extLst>
          </p:cNvPr>
          <p:cNvGraphicFramePr>
            <a:graphicFrameLocks noChangeAspect="1"/>
          </p:cNvGraphicFramePr>
          <p:nvPr>
            <p:extLst>
              <p:ext uri="{D42A27DB-BD31-4B8C-83A1-F6EECF244321}">
                <p14:modId xmlns:p14="http://schemas.microsoft.com/office/powerpoint/2010/main" val="2117302913"/>
              </p:ext>
            </p:extLst>
          </p:nvPr>
        </p:nvGraphicFramePr>
        <p:xfrm>
          <a:off x="4976310" y="5379475"/>
          <a:ext cx="1238693" cy="420688"/>
        </p:xfrm>
        <a:graphic>
          <a:graphicData uri="http://schemas.openxmlformats.org/presentationml/2006/ole">
            <mc:AlternateContent xmlns:mc="http://schemas.openxmlformats.org/markup-compatibility/2006">
              <mc:Choice xmlns:v="urn:schemas-microsoft-com:vml" Requires="v">
                <p:oleObj spid="_x0000_s174319" name="Equation" r:id="rId14" imgW="672840" imgH="228600" progId="Equation.DSMT4">
                  <p:embed/>
                </p:oleObj>
              </mc:Choice>
              <mc:Fallback>
                <p:oleObj name="Equation" r:id="rId14" imgW="672840" imgH="228600" progId="Equation.DSMT4">
                  <p:embed/>
                  <p:pic>
                    <p:nvPicPr>
                      <p:cNvPr id="0" name=""/>
                      <p:cNvPicPr/>
                      <p:nvPr/>
                    </p:nvPicPr>
                    <p:blipFill>
                      <a:blip r:embed="rId15"/>
                      <a:stretch>
                        <a:fillRect/>
                      </a:stretch>
                    </p:blipFill>
                    <p:spPr>
                      <a:xfrm>
                        <a:off x="4976310" y="5379475"/>
                        <a:ext cx="1238693" cy="42068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61F50292-0B21-4DDB-84DC-2B907DD399BB}"/>
              </a:ext>
            </a:extLst>
          </p:cNvPr>
          <p:cNvGraphicFramePr>
            <a:graphicFrameLocks noChangeAspect="1"/>
          </p:cNvGraphicFramePr>
          <p:nvPr>
            <p:extLst>
              <p:ext uri="{D42A27DB-BD31-4B8C-83A1-F6EECF244321}">
                <p14:modId xmlns:p14="http://schemas.microsoft.com/office/powerpoint/2010/main" val="2576013598"/>
              </p:ext>
            </p:extLst>
          </p:nvPr>
        </p:nvGraphicFramePr>
        <p:xfrm>
          <a:off x="6938297" y="5432546"/>
          <a:ext cx="698500" cy="372533"/>
        </p:xfrm>
        <a:graphic>
          <a:graphicData uri="http://schemas.openxmlformats.org/presentationml/2006/ole">
            <mc:AlternateContent xmlns:mc="http://schemas.openxmlformats.org/markup-compatibility/2006">
              <mc:Choice xmlns:v="urn:schemas-microsoft-com:vml" Requires="v">
                <p:oleObj spid="_x0000_s174320" name="Equation" r:id="rId16" imgW="380880" imgH="203040" progId="Equation.DSMT4">
                  <p:embed/>
                </p:oleObj>
              </mc:Choice>
              <mc:Fallback>
                <p:oleObj name="Equation" r:id="rId16" imgW="380880" imgH="203040" progId="Equation.DSMT4">
                  <p:embed/>
                  <p:pic>
                    <p:nvPicPr>
                      <p:cNvPr id="0" name=""/>
                      <p:cNvPicPr/>
                      <p:nvPr/>
                    </p:nvPicPr>
                    <p:blipFill>
                      <a:blip r:embed="rId17"/>
                      <a:stretch>
                        <a:fillRect/>
                      </a:stretch>
                    </p:blipFill>
                    <p:spPr>
                      <a:xfrm>
                        <a:off x="6938297" y="5432546"/>
                        <a:ext cx="698500" cy="37253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F9E92F9D-A0C9-4341-945E-F7570287C3B7}"/>
              </a:ext>
            </a:extLst>
          </p:cNvPr>
          <p:cNvGraphicFramePr>
            <a:graphicFrameLocks noChangeAspect="1"/>
          </p:cNvGraphicFramePr>
          <p:nvPr>
            <p:extLst>
              <p:ext uri="{D42A27DB-BD31-4B8C-83A1-F6EECF244321}">
                <p14:modId xmlns:p14="http://schemas.microsoft.com/office/powerpoint/2010/main" val="3353510305"/>
              </p:ext>
            </p:extLst>
          </p:nvPr>
        </p:nvGraphicFramePr>
        <p:xfrm>
          <a:off x="3182170" y="5688467"/>
          <a:ext cx="3187701" cy="898352"/>
        </p:xfrm>
        <a:graphic>
          <a:graphicData uri="http://schemas.openxmlformats.org/presentationml/2006/ole">
            <mc:AlternateContent xmlns:mc="http://schemas.openxmlformats.org/markup-compatibility/2006">
              <mc:Choice xmlns:v="urn:schemas-microsoft-com:vml" Requires="v">
                <p:oleObj spid="_x0000_s174321" name="Equation" r:id="rId18" imgW="1396800" imgH="393480" progId="Equation.DSMT4">
                  <p:embed/>
                </p:oleObj>
              </mc:Choice>
              <mc:Fallback>
                <p:oleObj name="Equation" r:id="rId18" imgW="1396800" imgH="393480" progId="Equation.DSMT4">
                  <p:embed/>
                  <p:pic>
                    <p:nvPicPr>
                      <p:cNvPr id="0" name=""/>
                      <p:cNvPicPr/>
                      <p:nvPr/>
                    </p:nvPicPr>
                    <p:blipFill>
                      <a:blip r:embed="rId19"/>
                      <a:stretch>
                        <a:fillRect/>
                      </a:stretch>
                    </p:blipFill>
                    <p:spPr>
                      <a:xfrm>
                        <a:off x="3182170" y="5688467"/>
                        <a:ext cx="3187701" cy="898352"/>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00756FF4-CF26-4E83-93D2-6FBFEF6B904B}"/>
              </a:ext>
            </a:extLst>
          </p:cNvPr>
          <p:cNvPicPr/>
          <p:nvPr/>
        </p:nvPicPr>
        <p:blipFill>
          <a:blip r:embed="rId20"/>
          <a:stretch>
            <a:fillRect/>
          </a:stretch>
        </p:blipFill>
        <p:spPr>
          <a:xfrm>
            <a:off x="8249181" y="1127126"/>
            <a:ext cx="3333219" cy="2301875"/>
          </a:xfrm>
          <a:prstGeom prst="rect">
            <a:avLst/>
          </a:prstGeom>
        </p:spPr>
      </p:pic>
    </p:spTree>
    <p:extLst>
      <p:ext uri="{BB962C8B-B14F-4D97-AF65-F5344CB8AC3E}">
        <p14:creationId xmlns:p14="http://schemas.microsoft.com/office/powerpoint/2010/main" val="22496413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62C26-4833-4C41-8D0D-9712EEBBAEAB}"/>
              </a:ext>
            </a:extLst>
          </p:cNvPr>
          <p:cNvSpPr>
            <a:spLocks noGrp="1"/>
          </p:cNvSpPr>
          <p:nvPr>
            <p:ph type="title"/>
          </p:nvPr>
        </p:nvSpPr>
        <p:spPr/>
        <p:txBody>
          <a:bodyPr/>
          <a:lstStyle/>
          <a:p>
            <a:r>
              <a:rPr lang="zh-CN" altLang="en-US" dirty="0">
                <a:ea typeface="宋体" panose="02010600030101010101" pitchFamily="2" charset="-122"/>
                <a:sym typeface="Wingdings" panose="05000000000000000000" pitchFamily="2" charset="2"/>
              </a:rPr>
              <a:t>原像问题</a:t>
            </a:r>
            <a:endParaRPr lang="zh-CN" altLang="en-US" dirty="0"/>
          </a:p>
        </p:txBody>
      </p:sp>
      <p:sp>
        <p:nvSpPr>
          <p:cNvPr id="3" name="内容占位符 2">
            <a:extLst>
              <a:ext uri="{FF2B5EF4-FFF2-40B4-BE49-F238E27FC236}">
                <a16:creationId xmlns:a16="http://schemas.microsoft.com/office/drawing/2014/main" id="{E54E151D-0C2A-4941-B688-5A2C1F5F9428}"/>
              </a:ext>
            </a:extLst>
          </p:cNvPr>
          <p:cNvSpPr>
            <a:spLocks noGrp="1"/>
          </p:cNvSpPr>
          <p:nvPr>
            <p:ph idx="1"/>
          </p:nvPr>
        </p:nvSpPr>
        <p:spPr>
          <a:xfrm>
            <a:off x="406400" y="5761037"/>
            <a:ext cx="11176000" cy="563562"/>
          </a:xfrm>
        </p:spPr>
        <p:txBody>
          <a:bodyPr/>
          <a:lstStyle/>
          <a:p>
            <a:r>
              <a:rPr lang="zh-CN" altLang="en-US" dirty="0">
                <a:ea typeface="宋体" panose="02010600030101010101" pitchFamily="2" charset="-122"/>
                <a:sym typeface="Wingdings" panose="05000000000000000000" pitchFamily="2" charset="2"/>
              </a:rPr>
              <a:t>单向性</a:t>
            </a:r>
            <a:r>
              <a:rPr lang="en-US" altLang="zh-CN" dirty="0">
                <a:ea typeface="宋体" panose="02010600030101010101" pitchFamily="2" charset="-122"/>
                <a:sym typeface="Wingdings" panose="05000000000000000000" pitchFamily="2" charset="2"/>
              </a:rPr>
              <a:t>: </a:t>
            </a:r>
            <a:r>
              <a:rPr lang="zh-CN" altLang="en-US" dirty="0">
                <a:ea typeface="宋体" panose="02010600030101010101" pitchFamily="2" charset="-122"/>
                <a:sym typeface="Wingdings" panose="05000000000000000000" pitchFamily="2" charset="2"/>
              </a:rPr>
              <a:t>给定</a:t>
            </a:r>
            <a:r>
              <a:rPr lang="en-US" altLang="zh-CN" dirty="0">
                <a:ea typeface="宋体" panose="02010600030101010101" pitchFamily="2" charset="-122"/>
                <a:sym typeface="Wingdings" panose="05000000000000000000" pitchFamily="2" charset="2"/>
              </a:rPr>
              <a:t>h</a:t>
            </a:r>
            <a:r>
              <a:rPr lang="zh-CN" altLang="en-US" dirty="0">
                <a:ea typeface="宋体" panose="02010600030101010101" pitchFamily="2" charset="-122"/>
                <a:sym typeface="Wingdings" panose="05000000000000000000" pitchFamily="2" charset="2"/>
              </a:rPr>
              <a:t>，找到</a:t>
            </a:r>
            <a:r>
              <a:rPr lang="en-US" altLang="zh-CN" dirty="0">
                <a:ea typeface="宋体" panose="02010600030101010101" pitchFamily="2" charset="-122"/>
                <a:sym typeface="Wingdings" panose="05000000000000000000" pitchFamily="2" charset="2"/>
              </a:rPr>
              <a:t>x</a:t>
            </a:r>
            <a:r>
              <a:rPr lang="zh-CN" altLang="en-US" dirty="0">
                <a:ea typeface="宋体" panose="02010600030101010101" pitchFamily="2" charset="-122"/>
                <a:sym typeface="Wingdings" panose="05000000000000000000" pitchFamily="2" charset="2"/>
              </a:rPr>
              <a:t>使</a:t>
            </a:r>
            <a:r>
              <a:rPr lang="en-US" altLang="zh-CN" dirty="0">
                <a:ea typeface="宋体" panose="02010600030101010101" pitchFamily="2" charset="-122"/>
                <a:sym typeface="Wingdings" panose="05000000000000000000" pitchFamily="2" charset="2"/>
              </a:rPr>
              <a:t>      </a:t>
            </a:r>
            <a:r>
              <a:rPr lang="zh-CN" altLang="en-US" dirty="0">
                <a:ea typeface="宋体" panose="02010600030101010101" pitchFamily="2" charset="-122"/>
                <a:sym typeface="Wingdings" panose="05000000000000000000" pitchFamily="2" charset="2"/>
              </a:rPr>
              <a:t>在计算上不可行。</a:t>
            </a:r>
            <a:endParaRPr lang="zh-CN" altLang="en-US" dirty="0"/>
          </a:p>
        </p:txBody>
      </p:sp>
      <p:sp>
        <p:nvSpPr>
          <p:cNvPr id="4" name="日期占位符 3">
            <a:extLst>
              <a:ext uri="{FF2B5EF4-FFF2-40B4-BE49-F238E27FC236}">
                <a16:creationId xmlns:a16="http://schemas.microsoft.com/office/drawing/2014/main" id="{FC88FCFF-DA35-47A0-BED6-B010BCF6D4C4}"/>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ABB3BD75-0694-49B8-BC45-C19E083E42FE}"/>
              </a:ext>
            </a:extLst>
          </p:cNvPr>
          <p:cNvSpPr>
            <a:spLocks noGrp="1"/>
          </p:cNvSpPr>
          <p:nvPr>
            <p:ph type="sldNum" sz="quarter" idx="11"/>
          </p:nvPr>
        </p:nvSpPr>
        <p:spPr/>
        <p:txBody>
          <a:bodyPr/>
          <a:lstStyle/>
          <a:p>
            <a:fld id="{D06FDECE-D84C-4BFC-AAC6-9399481B1547}" type="slidenum">
              <a:rPr lang="en-US" altLang="zh-CN" smtClean="0"/>
              <a:pPr/>
              <a:t>21</a:t>
            </a:fld>
            <a:endParaRPr lang="en-US" altLang="zh-CN"/>
          </a:p>
        </p:txBody>
      </p:sp>
      <p:pic>
        <p:nvPicPr>
          <p:cNvPr id="6" name="图片 5">
            <a:extLst>
              <a:ext uri="{FF2B5EF4-FFF2-40B4-BE49-F238E27FC236}">
                <a16:creationId xmlns:a16="http://schemas.microsoft.com/office/drawing/2014/main" id="{10E47026-B103-442C-9B0B-371A4D4F55FA}"/>
              </a:ext>
            </a:extLst>
          </p:cNvPr>
          <p:cNvPicPr/>
          <p:nvPr/>
        </p:nvPicPr>
        <p:blipFill>
          <a:blip r:embed="rId3"/>
          <a:stretch>
            <a:fillRect/>
          </a:stretch>
        </p:blipFill>
        <p:spPr>
          <a:xfrm>
            <a:off x="678426" y="1295399"/>
            <a:ext cx="3741174" cy="2774947"/>
          </a:xfrm>
          <a:prstGeom prst="rect">
            <a:avLst/>
          </a:prstGeom>
        </p:spPr>
      </p:pic>
      <p:graphicFrame>
        <p:nvGraphicFramePr>
          <p:cNvPr id="9" name="对象 8">
            <a:extLst>
              <a:ext uri="{FF2B5EF4-FFF2-40B4-BE49-F238E27FC236}">
                <a16:creationId xmlns:a16="http://schemas.microsoft.com/office/drawing/2014/main" id="{9C239C2D-DEC0-4568-82D4-83C96CB607D4}"/>
              </a:ext>
            </a:extLst>
          </p:cNvPr>
          <p:cNvGraphicFramePr>
            <a:graphicFrameLocks noChangeAspect="1"/>
          </p:cNvGraphicFramePr>
          <p:nvPr>
            <p:extLst>
              <p:ext uri="{D42A27DB-BD31-4B8C-83A1-F6EECF244321}">
                <p14:modId xmlns:p14="http://schemas.microsoft.com/office/powerpoint/2010/main" val="858993398"/>
              </p:ext>
            </p:extLst>
          </p:nvPr>
        </p:nvGraphicFramePr>
        <p:xfrm>
          <a:off x="4800600" y="5884503"/>
          <a:ext cx="990600" cy="403225"/>
        </p:xfrm>
        <a:graphic>
          <a:graphicData uri="http://schemas.openxmlformats.org/presentationml/2006/ole">
            <mc:AlternateContent xmlns:mc="http://schemas.openxmlformats.org/markup-compatibility/2006">
              <mc:Choice xmlns:v="urn:schemas-microsoft-com:vml" Requires="v">
                <p:oleObj spid="_x0000_s175108" name="Equation" r:id="rId4" imgW="990794" imgH="403935" progId="Equation.DSMT4">
                  <p:embed/>
                </p:oleObj>
              </mc:Choice>
              <mc:Fallback>
                <p:oleObj name="Equation" r:id="rId4" imgW="990794" imgH="403935" progId="Equation.DSMT4">
                  <p:embed/>
                  <p:pic>
                    <p:nvPicPr>
                      <p:cNvPr id="0" name=""/>
                      <p:cNvPicPr/>
                      <p:nvPr/>
                    </p:nvPicPr>
                    <p:blipFill>
                      <a:blip r:embed="rId5"/>
                      <a:stretch>
                        <a:fillRect/>
                      </a:stretch>
                    </p:blipFill>
                    <p:spPr>
                      <a:xfrm>
                        <a:off x="4800600" y="5884503"/>
                        <a:ext cx="990600" cy="403225"/>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3CEF75BB-148C-4803-A5A2-AB42FA7B3D0D}"/>
              </a:ext>
            </a:extLst>
          </p:cNvPr>
          <p:cNvPicPr>
            <a:picLocks noChangeAspect="1"/>
          </p:cNvPicPr>
          <p:nvPr/>
        </p:nvPicPr>
        <p:blipFill>
          <a:blip r:embed="rId6"/>
          <a:stretch>
            <a:fillRect/>
          </a:stretch>
        </p:blipFill>
        <p:spPr>
          <a:xfrm>
            <a:off x="5258620" y="1192213"/>
            <a:ext cx="5533103" cy="4473573"/>
          </a:xfrm>
          <a:prstGeom prst="rect">
            <a:avLst/>
          </a:prstGeom>
        </p:spPr>
      </p:pic>
    </p:spTree>
    <p:extLst>
      <p:ext uri="{BB962C8B-B14F-4D97-AF65-F5344CB8AC3E}">
        <p14:creationId xmlns:p14="http://schemas.microsoft.com/office/powerpoint/2010/main" val="657147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FFAC8-094A-48EE-AB10-79ECEBEDE4A4}"/>
              </a:ext>
            </a:extLst>
          </p:cNvPr>
          <p:cNvSpPr>
            <a:spLocks noGrp="1"/>
          </p:cNvSpPr>
          <p:nvPr>
            <p:ph type="title"/>
          </p:nvPr>
        </p:nvSpPr>
        <p:spPr/>
        <p:txBody>
          <a:bodyPr/>
          <a:lstStyle/>
          <a:p>
            <a:r>
              <a:rPr lang="zh-CN" altLang="en-US" dirty="0">
                <a:ea typeface="宋体" panose="02010600030101010101" pitchFamily="2" charset="-122"/>
                <a:sym typeface="Wingdings" panose="05000000000000000000" pitchFamily="2" charset="2"/>
              </a:rPr>
              <a:t>第二原像问题</a:t>
            </a:r>
            <a:endParaRPr lang="zh-CN" altLang="en-US" dirty="0"/>
          </a:p>
        </p:txBody>
      </p:sp>
      <p:sp>
        <p:nvSpPr>
          <p:cNvPr id="3" name="内容占位符 2">
            <a:extLst>
              <a:ext uri="{FF2B5EF4-FFF2-40B4-BE49-F238E27FC236}">
                <a16:creationId xmlns:a16="http://schemas.microsoft.com/office/drawing/2014/main" id="{10BEB055-19B3-4557-A3C4-4CC62AF993E6}"/>
              </a:ext>
            </a:extLst>
          </p:cNvPr>
          <p:cNvSpPr>
            <a:spLocks noGrp="1"/>
          </p:cNvSpPr>
          <p:nvPr>
            <p:ph idx="1"/>
          </p:nvPr>
        </p:nvSpPr>
        <p:spPr>
          <a:xfrm>
            <a:off x="406400" y="5562600"/>
            <a:ext cx="11176000" cy="762000"/>
          </a:xfrm>
        </p:spPr>
        <p:txBody>
          <a:bodyPr/>
          <a:lstStyle/>
          <a:p>
            <a:endParaRPr lang="zh-CN" altLang="en-US" dirty="0"/>
          </a:p>
        </p:txBody>
      </p:sp>
      <p:sp>
        <p:nvSpPr>
          <p:cNvPr id="4" name="日期占位符 3">
            <a:extLst>
              <a:ext uri="{FF2B5EF4-FFF2-40B4-BE49-F238E27FC236}">
                <a16:creationId xmlns:a16="http://schemas.microsoft.com/office/drawing/2014/main" id="{9AA212C6-419F-4128-ABFC-7F79A7F850E4}"/>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A4D5536F-FFA8-4458-A11D-657CA09AA2CC}"/>
              </a:ext>
            </a:extLst>
          </p:cNvPr>
          <p:cNvSpPr>
            <a:spLocks noGrp="1"/>
          </p:cNvSpPr>
          <p:nvPr>
            <p:ph type="sldNum" sz="quarter" idx="11"/>
          </p:nvPr>
        </p:nvSpPr>
        <p:spPr/>
        <p:txBody>
          <a:bodyPr/>
          <a:lstStyle/>
          <a:p>
            <a:fld id="{D06FDECE-D84C-4BFC-AAC6-9399481B1547}" type="slidenum">
              <a:rPr lang="en-US" altLang="zh-CN" smtClean="0"/>
              <a:pPr/>
              <a:t>22</a:t>
            </a:fld>
            <a:endParaRPr lang="en-US" altLang="zh-CN"/>
          </a:p>
        </p:txBody>
      </p:sp>
      <p:pic>
        <p:nvPicPr>
          <p:cNvPr id="6" name="图片 5">
            <a:extLst>
              <a:ext uri="{FF2B5EF4-FFF2-40B4-BE49-F238E27FC236}">
                <a16:creationId xmlns:a16="http://schemas.microsoft.com/office/drawing/2014/main" id="{B0D17C57-421A-47E3-86F2-CEC3F2CA34E9}"/>
              </a:ext>
            </a:extLst>
          </p:cNvPr>
          <p:cNvPicPr/>
          <p:nvPr/>
        </p:nvPicPr>
        <p:blipFill>
          <a:blip r:embed="rId2"/>
          <a:stretch>
            <a:fillRect/>
          </a:stretch>
        </p:blipFill>
        <p:spPr>
          <a:xfrm>
            <a:off x="1371600" y="1731566"/>
            <a:ext cx="3429000" cy="2914650"/>
          </a:xfrm>
          <a:prstGeom prst="rect">
            <a:avLst/>
          </a:prstGeom>
        </p:spPr>
      </p:pic>
      <p:pic>
        <p:nvPicPr>
          <p:cNvPr id="7" name="图片 6">
            <a:extLst>
              <a:ext uri="{FF2B5EF4-FFF2-40B4-BE49-F238E27FC236}">
                <a16:creationId xmlns:a16="http://schemas.microsoft.com/office/drawing/2014/main" id="{714C518E-CEEA-4E45-AD8B-D571E482ADBF}"/>
              </a:ext>
            </a:extLst>
          </p:cNvPr>
          <p:cNvPicPr/>
          <p:nvPr/>
        </p:nvPicPr>
        <p:blipFill>
          <a:blip r:embed="rId3"/>
          <a:stretch>
            <a:fillRect/>
          </a:stretch>
        </p:blipFill>
        <p:spPr>
          <a:xfrm>
            <a:off x="5872316" y="2289969"/>
            <a:ext cx="4343400" cy="1439862"/>
          </a:xfrm>
          <a:prstGeom prst="rect">
            <a:avLst/>
          </a:prstGeom>
        </p:spPr>
      </p:pic>
    </p:spTree>
    <p:extLst>
      <p:ext uri="{BB962C8B-B14F-4D97-AF65-F5344CB8AC3E}">
        <p14:creationId xmlns:p14="http://schemas.microsoft.com/office/powerpoint/2010/main" val="10794370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2ACA7-1864-461E-8898-2BD4453EF4D3}"/>
              </a:ext>
            </a:extLst>
          </p:cNvPr>
          <p:cNvSpPr>
            <a:spLocks noGrp="1"/>
          </p:cNvSpPr>
          <p:nvPr>
            <p:ph type="title"/>
          </p:nvPr>
        </p:nvSpPr>
        <p:spPr/>
        <p:txBody>
          <a:bodyPr/>
          <a:lstStyle/>
          <a:p>
            <a:r>
              <a:rPr lang="zh-CN" altLang="en-US" dirty="0">
                <a:ea typeface="宋体" panose="02010600030101010101" pitchFamily="2" charset="-122"/>
                <a:sym typeface="Wingdings" panose="05000000000000000000" pitchFamily="2" charset="2"/>
              </a:rPr>
              <a:t>碰撞问题</a:t>
            </a:r>
            <a:endParaRPr lang="zh-CN" altLang="en-US" dirty="0"/>
          </a:p>
        </p:txBody>
      </p:sp>
      <p:sp>
        <p:nvSpPr>
          <p:cNvPr id="3" name="内容占位符 2">
            <a:extLst>
              <a:ext uri="{FF2B5EF4-FFF2-40B4-BE49-F238E27FC236}">
                <a16:creationId xmlns:a16="http://schemas.microsoft.com/office/drawing/2014/main" id="{AD59BD93-FC6B-406F-B3C2-856997A72F52}"/>
              </a:ext>
            </a:extLst>
          </p:cNvPr>
          <p:cNvSpPr>
            <a:spLocks noGrp="1"/>
          </p:cNvSpPr>
          <p:nvPr>
            <p:ph idx="1"/>
          </p:nvPr>
        </p:nvSpPr>
        <p:spPr>
          <a:xfrm>
            <a:off x="5181600" y="1752600"/>
            <a:ext cx="6477000" cy="1371600"/>
          </a:xfrm>
        </p:spPr>
        <p:txBody>
          <a:bodyPr/>
          <a:lstStyle/>
          <a:p>
            <a:r>
              <a:rPr lang="zh-CN" altLang="en-US" b="0" dirty="0">
                <a:latin typeface="宋体" panose="02010600030101010101" pitchFamily="2" charset="-122"/>
                <a:ea typeface="宋体" panose="02010600030101010101" pitchFamily="2" charset="-122"/>
              </a:rPr>
              <a:t>对于任意的       且 </a:t>
            </a:r>
            <a:endParaRPr lang="en-US" altLang="zh-CN" b="0" dirty="0">
              <a:latin typeface="宋体" panose="02010600030101010101" pitchFamily="2" charset="-122"/>
              <a:ea typeface="宋体" panose="02010600030101010101" pitchFamily="2" charset="-122"/>
            </a:endParaRPr>
          </a:p>
          <a:p>
            <a:r>
              <a:rPr lang="zh-CN" altLang="en-US" b="0" dirty="0">
                <a:latin typeface="宋体" panose="02010600030101010101" pitchFamily="2" charset="-122"/>
                <a:ea typeface="宋体" panose="02010600030101010101" pitchFamily="2" charset="-122"/>
              </a:rPr>
              <a:t>算法的成功率：      </a:t>
            </a:r>
          </a:p>
        </p:txBody>
      </p:sp>
      <p:sp>
        <p:nvSpPr>
          <p:cNvPr id="4" name="日期占位符 3">
            <a:extLst>
              <a:ext uri="{FF2B5EF4-FFF2-40B4-BE49-F238E27FC236}">
                <a16:creationId xmlns:a16="http://schemas.microsoft.com/office/drawing/2014/main" id="{2F4BB520-C549-4829-B2B9-CF8F20EA6196}"/>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C5963B6E-3BE7-487F-9210-F949A9DE86AF}"/>
              </a:ext>
            </a:extLst>
          </p:cNvPr>
          <p:cNvSpPr>
            <a:spLocks noGrp="1"/>
          </p:cNvSpPr>
          <p:nvPr>
            <p:ph type="sldNum" sz="quarter" idx="11"/>
          </p:nvPr>
        </p:nvSpPr>
        <p:spPr/>
        <p:txBody>
          <a:bodyPr/>
          <a:lstStyle/>
          <a:p>
            <a:fld id="{D06FDECE-D84C-4BFC-AAC6-9399481B1547}" type="slidenum">
              <a:rPr lang="en-US" altLang="zh-CN" smtClean="0"/>
              <a:pPr/>
              <a:t>23</a:t>
            </a:fld>
            <a:endParaRPr lang="en-US" altLang="zh-CN"/>
          </a:p>
        </p:txBody>
      </p:sp>
      <p:pic>
        <p:nvPicPr>
          <p:cNvPr id="6" name="图片 5">
            <a:extLst>
              <a:ext uri="{FF2B5EF4-FFF2-40B4-BE49-F238E27FC236}">
                <a16:creationId xmlns:a16="http://schemas.microsoft.com/office/drawing/2014/main" id="{4B7391FE-BA8B-4EF7-9E99-C3B3A5C99595}"/>
              </a:ext>
            </a:extLst>
          </p:cNvPr>
          <p:cNvPicPr/>
          <p:nvPr/>
        </p:nvPicPr>
        <p:blipFill>
          <a:blip r:embed="rId3"/>
          <a:stretch>
            <a:fillRect/>
          </a:stretch>
        </p:blipFill>
        <p:spPr>
          <a:xfrm>
            <a:off x="762000" y="1431412"/>
            <a:ext cx="3886200" cy="3369188"/>
          </a:xfrm>
          <a:prstGeom prst="rect">
            <a:avLst/>
          </a:prstGeom>
        </p:spPr>
      </p:pic>
      <p:graphicFrame>
        <p:nvGraphicFramePr>
          <p:cNvPr id="8" name="对象 7">
            <a:extLst>
              <a:ext uri="{FF2B5EF4-FFF2-40B4-BE49-F238E27FC236}">
                <a16:creationId xmlns:a16="http://schemas.microsoft.com/office/drawing/2014/main" id="{CD12D04D-DF6F-4EFB-BD1D-129A6D64F0D1}"/>
              </a:ext>
            </a:extLst>
          </p:cNvPr>
          <p:cNvGraphicFramePr>
            <a:graphicFrameLocks noChangeAspect="1"/>
          </p:cNvGraphicFramePr>
          <p:nvPr>
            <p:extLst>
              <p:ext uri="{D42A27DB-BD31-4B8C-83A1-F6EECF244321}">
                <p14:modId xmlns:p14="http://schemas.microsoft.com/office/powerpoint/2010/main" val="4021487283"/>
              </p:ext>
            </p:extLst>
          </p:nvPr>
        </p:nvGraphicFramePr>
        <p:xfrm>
          <a:off x="7505700" y="1859079"/>
          <a:ext cx="914400" cy="411480"/>
        </p:xfrm>
        <a:graphic>
          <a:graphicData uri="http://schemas.openxmlformats.org/presentationml/2006/ole">
            <mc:AlternateContent xmlns:mc="http://schemas.openxmlformats.org/markup-compatibility/2006">
              <mc:Choice xmlns:v="urn:schemas-microsoft-com:vml" Requires="v">
                <p:oleObj spid="_x0000_s176146" name="Equation" r:id="rId4" imgW="507960" imgH="228600" progId="Equation.DSMT4">
                  <p:embed/>
                </p:oleObj>
              </mc:Choice>
              <mc:Fallback>
                <p:oleObj name="Equation" r:id="rId4" imgW="507960" imgH="228600" progId="Equation.DSMT4">
                  <p:embed/>
                  <p:pic>
                    <p:nvPicPr>
                      <p:cNvPr id="0" name=""/>
                      <p:cNvPicPr/>
                      <p:nvPr/>
                    </p:nvPicPr>
                    <p:blipFill>
                      <a:blip r:embed="rId5"/>
                      <a:stretch>
                        <a:fillRect/>
                      </a:stretch>
                    </p:blipFill>
                    <p:spPr>
                      <a:xfrm>
                        <a:off x="7505700" y="1859079"/>
                        <a:ext cx="914400" cy="41148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573C156-5A81-47E7-8290-1F1B3B4FB236}"/>
              </a:ext>
            </a:extLst>
          </p:cNvPr>
          <p:cNvGraphicFramePr>
            <a:graphicFrameLocks noChangeAspect="1"/>
          </p:cNvGraphicFramePr>
          <p:nvPr>
            <p:extLst>
              <p:ext uri="{D42A27DB-BD31-4B8C-83A1-F6EECF244321}">
                <p14:modId xmlns:p14="http://schemas.microsoft.com/office/powerpoint/2010/main" val="1884932007"/>
              </p:ext>
            </p:extLst>
          </p:nvPr>
        </p:nvGraphicFramePr>
        <p:xfrm>
          <a:off x="9220200" y="1854923"/>
          <a:ext cx="1016000" cy="415636"/>
        </p:xfrm>
        <a:graphic>
          <a:graphicData uri="http://schemas.openxmlformats.org/presentationml/2006/ole">
            <mc:AlternateContent xmlns:mc="http://schemas.openxmlformats.org/markup-compatibility/2006">
              <mc:Choice xmlns:v="urn:schemas-microsoft-com:vml" Requires="v">
                <p:oleObj spid="_x0000_s176147" name="Equation" r:id="rId6" imgW="558720" imgH="228600" progId="Equation.DSMT4">
                  <p:embed/>
                </p:oleObj>
              </mc:Choice>
              <mc:Fallback>
                <p:oleObj name="Equation" r:id="rId6" imgW="558720" imgH="228600" progId="Equation.DSMT4">
                  <p:embed/>
                  <p:pic>
                    <p:nvPicPr>
                      <p:cNvPr id="0" name=""/>
                      <p:cNvPicPr/>
                      <p:nvPr/>
                    </p:nvPicPr>
                    <p:blipFill>
                      <a:blip r:embed="rId7"/>
                      <a:stretch>
                        <a:fillRect/>
                      </a:stretch>
                    </p:blipFill>
                    <p:spPr>
                      <a:xfrm>
                        <a:off x="9220200" y="1854923"/>
                        <a:ext cx="1016000" cy="41563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6970489C-7E35-4C8B-A06D-A5634578A9C6}"/>
              </a:ext>
            </a:extLst>
          </p:cNvPr>
          <p:cNvGraphicFramePr>
            <a:graphicFrameLocks noChangeAspect="1"/>
          </p:cNvGraphicFramePr>
          <p:nvPr>
            <p:extLst>
              <p:ext uri="{D42A27DB-BD31-4B8C-83A1-F6EECF244321}">
                <p14:modId xmlns:p14="http://schemas.microsoft.com/office/powerpoint/2010/main" val="3980935310"/>
              </p:ext>
            </p:extLst>
          </p:nvPr>
        </p:nvGraphicFramePr>
        <p:xfrm>
          <a:off x="5492135" y="2819200"/>
          <a:ext cx="4835312" cy="814645"/>
        </p:xfrm>
        <a:graphic>
          <a:graphicData uri="http://schemas.openxmlformats.org/presentationml/2006/ole">
            <mc:AlternateContent xmlns:mc="http://schemas.openxmlformats.org/markup-compatibility/2006">
              <mc:Choice xmlns:v="urn:schemas-microsoft-com:vml" Requires="v">
                <p:oleObj spid="_x0000_s176148" name="Equation" r:id="rId8" imgW="2336760" imgH="393480" progId="Equation.DSMT4">
                  <p:embed/>
                </p:oleObj>
              </mc:Choice>
              <mc:Fallback>
                <p:oleObj name="Equation" r:id="rId8" imgW="2336760" imgH="393480" progId="Equation.DSMT4">
                  <p:embed/>
                  <p:pic>
                    <p:nvPicPr>
                      <p:cNvPr id="0" name=""/>
                      <p:cNvPicPr/>
                      <p:nvPr/>
                    </p:nvPicPr>
                    <p:blipFill>
                      <a:blip r:embed="rId9"/>
                      <a:stretch>
                        <a:fillRect/>
                      </a:stretch>
                    </p:blipFill>
                    <p:spPr>
                      <a:xfrm>
                        <a:off x="5492135" y="2819200"/>
                        <a:ext cx="4835312" cy="81464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772A3A5-61AF-4A7E-AB6C-60265A0F45AE}"/>
              </a:ext>
            </a:extLst>
          </p:cNvPr>
          <p:cNvGraphicFramePr>
            <a:graphicFrameLocks noChangeAspect="1"/>
          </p:cNvGraphicFramePr>
          <p:nvPr>
            <p:extLst>
              <p:ext uri="{D42A27DB-BD31-4B8C-83A1-F6EECF244321}">
                <p14:modId xmlns:p14="http://schemas.microsoft.com/office/powerpoint/2010/main" val="3799650220"/>
              </p:ext>
            </p:extLst>
          </p:nvPr>
        </p:nvGraphicFramePr>
        <p:xfrm>
          <a:off x="5941142" y="3777928"/>
          <a:ext cx="2844800" cy="1094154"/>
        </p:xfrm>
        <a:graphic>
          <a:graphicData uri="http://schemas.openxmlformats.org/presentationml/2006/ole">
            <mc:AlternateContent xmlns:mc="http://schemas.openxmlformats.org/markup-compatibility/2006">
              <mc:Choice xmlns:v="urn:schemas-microsoft-com:vml" Requires="v">
                <p:oleObj spid="_x0000_s176149" name="Equation" r:id="rId10" imgW="1155600" imgH="444240" progId="Equation.DSMT4">
                  <p:embed/>
                </p:oleObj>
              </mc:Choice>
              <mc:Fallback>
                <p:oleObj name="Equation" r:id="rId10" imgW="1155600" imgH="444240" progId="Equation.DSMT4">
                  <p:embed/>
                  <p:pic>
                    <p:nvPicPr>
                      <p:cNvPr id="0" name=""/>
                      <p:cNvPicPr/>
                      <p:nvPr/>
                    </p:nvPicPr>
                    <p:blipFill>
                      <a:blip r:embed="rId11"/>
                      <a:stretch>
                        <a:fillRect/>
                      </a:stretch>
                    </p:blipFill>
                    <p:spPr>
                      <a:xfrm>
                        <a:off x="5941142" y="3777928"/>
                        <a:ext cx="2844800" cy="1094154"/>
                      </a:xfrm>
                      <a:prstGeom prst="rect">
                        <a:avLst/>
                      </a:prstGeom>
                    </p:spPr>
                  </p:pic>
                </p:oleObj>
              </mc:Fallback>
            </mc:AlternateContent>
          </a:graphicData>
        </a:graphic>
      </p:graphicFrame>
      <p:sp>
        <p:nvSpPr>
          <p:cNvPr id="12" name="内容占位符 2">
            <a:extLst>
              <a:ext uri="{FF2B5EF4-FFF2-40B4-BE49-F238E27FC236}">
                <a16:creationId xmlns:a16="http://schemas.microsoft.com/office/drawing/2014/main" id="{2D6AEDF0-538E-4B9B-A422-709FF9EFD6BD}"/>
              </a:ext>
            </a:extLst>
          </p:cNvPr>
          <p:cNvSpPr txBox="1">
            <a:spLocks/>
          </p:cNvSpPr>
          <p:nvPr/>
        </p:nvSpPr>
        <p:spPr bwMode="gray">
          <a:xfrm>
            <a:off x="609600" y="5390439"/>
            <a:ext cx="6477000" cy="74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b="0" kern="0" dirty="0">
                <a:latin typeface="宋体" panose="02010600030101010101" pitchFamily="2" charset="-122"/>
                <a:ea typeface="宋体" panose="02010600030101010101" pitchFamily="2" charset="-122"/>
              </a:rPr>
              <a:t>生日攻击问题</a:t>
            </a:r>
            <a:endParaRPr lang="en-US" altLang="zh-CN" b="0" kern="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998629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anose="02010600030101010101" pitchFamily="2" charset="-122"/>
              </a:rPr>
              <a:t>Hash</a:t>
            </a:r>
            <a:r>
              <a:rPr lang="zh-CN" altLang="en-US">
                <a:ea typeface="宋体" panose="02010600030101010101" pitchFamily="2" charset="-122"/>
              </a:rPr>
              <a:t>函数的基本用途（</a:t>
            </a:r>
            <a:r>
              <a:rPr lang="en-US" altLang="zh-CN">
                <a:ea typeface="宋体" panose="02010600030101010101" pitchFamily="2" charset="-122"/>
              </a:rPr>
              <a:t>a</a:t>
            </a:r>
            <a:r>
              <a:rPr lang="zh-CN" altLang="en-US">
                <a:ea typeface="宋体" panose="02010600030101010101" pitchFamily="2" charset="-122"/>
              </a:rPr>
              <a:t>）</a:t>
            </a:r>
          </a:p>
        </p:txBody>
      </p:sp>
      <p:sp>
        <p:nvSpPr>
          <p:cNvPr id="36867"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909FCD6-DB83-4FCB-871C-1378BEDB2A67}"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6868"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E7A3A0A-C53B-42D4-B0BF-6141A9272047}"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24</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36869" name="Rectangle 3"/>
          <p:cNvSpPr>
            <a:spLocks noChangeArrowheads="1"/>
          </p:cNvSpPr>
          <p:nvPr/>
        </p:nvSpPr>
        <p:spPr bwMode="ltGray">
          <a:xfrm>
            <a:off x="1919288" y="1406524"/>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6870" name="Oval 4"/>
          <p:cNvSpPr>
            <a:spLocks noChangeArrowheads="1"/>
          </p:cNvSpPr>
          <p:nvPr/>
        </p:nvSpPr>
        <p:spPr bwMode="ltGray">
          <a:xfrm>
            <a:off x="2825750" y="2030412"/>
            <a:ext cx="427038" cy="500063"/>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H</a:t>
            </a:r>
          </a:p>
        </p:txBody>
      </p:sp>
      <p:sp>
        <p:nvSpPr>
          <p:cNvPr id="36871" name="Line 5"/>
          <p:cNvSpPr>
            <a:spLocks noChangeShapeType="1"/>
          </p:cNvSpPr>
          <p:nvPr/>
        </p:nvSpPr>
        <p:spPr bwMode="ltGray">
          <a:xfrm>
            <a:off x="2346325" y="1906586"/>
            <a:ext cx="2667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2" name="Line 6"/>
          <p:cNvSpPr>
            <a:spLocks noChangeShapeType="1"/>
          </p:cNvSpPr>
          <p:nvPr/>
        </p:nvSpPr>
        <p:spPr bwMode="ltGray">
          <a:xfrm>
            <a:off x="2613025" y="1906586"/>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3" name="Line 7"/>
          <p:cNvSpPr>
            <a:spLocks noChangeShapeType="1"/>
          </p:cNvSpPr>
          <p:nvPr/>
        </p:nvSpPr>
        <p:spPr bwMode="ltGray">
          <a:xfrm>
            <a:off x="2613026" y="2281236"/>
            <a:ext cx="212725"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4" name="Oval 8"/>
          <p:cNvSpPr>
            <a:spLocks noChangeArrowheads="1"/>
          </p:cNvSpPr>
          <p:nvPr/>
        </p:nvSpPr>
        <p:spPr bwMode="ltGray">
          <a:xfrm>
            <a:off x="3816351" y="1593849"/>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36875" name="Line 9"/>
          <p:cNvSpPr>
            <a:spLocks noChangeShapeType="1"/>
          </p:cNvSpPr>
          <p:nvPr/>
        </p:nvSpPr>
        <p:spPr bwMode="ltGray">
          <a:xfrm flipV="1">
            <a:off x="2351089" y="1766886"/>
            <a:ext cx="15128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6" name="Line 10"/>
          <p:cNvSpPr>
            <a:spLocks noChangeShapeType="1"/>
          </p:cNvSpPr>
          <p:nvPr/>
        </p:nvSpPr>
        <p:spPr bwMode="ltGray">
          <a:xfrm>
            <a:off x="3252788" y="2281236"/>
            <a:ext cx="1905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7" name="Line 11"/>
          <p:cNvSpPr>
            <a:spLocks noChangeShapeType="1"/>
          </p:cNvSpPr>
          <p:nvPr/>
        </p:nvSpPr>
        <p:spPr bwMode="ltGray">
          <a:xfrm flipV="1">
            <a:off x="3443288" y="1906586"/>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Line 12"/>
          <p:cNvSpPr>
            <a:spLocks noChangeShapeType="1"/>
          </p:cNvSpPr>
          <p:nvPr/>
        </p:nvSpPr>
        <p:spPr bwMode="ltGray">
          <a:xfrm>
            <a:off x="3443288" y="1906586"/>
            <a:ext cx="373062"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Line 13"/>
          <p:cNvSpPr>
            <a:spLocks noChangeShapeType="1"/>
          </p:cNvSpPr>
          <p:nvPr/>
        </p:nvSpPr>
        <p:spPr bwMode="ltGray">
          <a:xfrm>
            <a:off x="5087939" y="1838324"/>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Oval 14"/>
          <p:cNvSpPr>
            <a:spLocks noChangeArrowheads="1"/>
          </p:cNvSpPr>
          <p:nvPr/>
        </p:nvSpPr>
        <p:spPr bwMode="ltGray">
          <a:xfrm>
            <a:off x="8904289" y="1477961"/>
            <a:ext cx="542925"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6881" name="Line 15"/>
          <p:cNvSpPr>
            <a:spLocks noChangeShapeType="1"/>
          </p:cNvSpPr>
          <p:nvPr/>
        </p:nvSpPr>
        <p:spPr bwMode="ltGray">
          <a:xfrm>
            <a:off x="7175500" y="1838324"/>
            <a:ext cx="433388"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2" name="Text Box 16"/>
          <p:cNvSpPr txBox="1">
            <a:spLocks noChangeArrowheads="1"/>
          </p:cNvSpPr>
          <p:nvPr/>
        </p:nvSpPr>
        <p:spPr bwMode="ltGray">
          <a:xfrm>
            <a:off x="9421813" y="2057399"/>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a:solidFill>
                  <a:schemeClr val="tx2"/>
                </a:solidFill>
                <a:latin typeface="Times New Roman" panose="02020603050405020304" pitchFamily="18" charset="0"/>
                <a:ea typeface="宋体" panose="02010600030101010101" pitchFamily="2" charset="-122"/>
              </a:rPr>
              <a:t>Compare</a:t>
            </a:r>
          </a:p>
        </p:txBody>
      </p:sp>
      <p:sp>
        <p:nvSpPr>
          <p:cNvPr id="36883" name="Rectangle 17"/>
          <p:cNvSpPr>
            <a:spLocks noChangeArrowheads="1"/>
          </p:cNvSpPr>
          <p:nvPr/>
        </p:nvSpPr>
        <p:spPr bwMode="ltGray">
          <a:xfrm>
            <a:off x="5665789" y="1379536"/>
            <a:ext cx="574675" cy="819150"/>
          </a:xfrm>
          <a:prstGeom prst="rect">
            <a:avLst/>
          </a:prstGeom>
          <a:blipFill>
            <a:blip r:embed="rId3"/>
            <a:tile tx="0" ty="0" sx="100000" sy="100000" flip="none" algn="tl"/>
          </a:blipFill>
          <a:ln w="9525" cap="rnd">
            <a:solidFill>
              <a:srgbClr val="000000"/>
            </a:solidFill>
            <a:miter lim="800000"/>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cxnSp>
        <p:nvCxnSpPr>
          <p:cNvPr id="36884" name="AutoShape 18"/>
          <p:cNvCxnSpPr>
            <a:cxnSpLocks noChangeShapeType="1"/>
            <a:stCxn id="36880" idx="6"/>
            <a:endCxn id="36882" idx="0"/>
          </p:cNvCxnSpPr>
          <p:nvPr/>
        </p:nvCxnSpPr>
        <p:spPr bwMode="auto">
          <a:xfrm>
            <a:off x="9447214" y="1703387"/>
            <a:ext cx="523875" cy="354013"/>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19"/>
          <p:cNvCxnSpPr>
            <a:cxnSpLocks noChangeShapeType="1"/>
            <a:stCxn id="36897" idx="3"/>
            <a:endCxn id="36882" idx="2"/>
          </p:cNvCxnSpPr>
          <p:nvPr/>
        </p:nvCxnSpPr>
        <p:spPr bwMode="auto">
          <a:xfrm>
            <a:off x="8183564" y="2306637"/>
            <a:ext cx="1787525" cy="117475"/>
          </a:xfrm>
          <a:prstGeom prst="bentConnector4">
            <a:avLst>
              <a:gd name="adj1" fmla="val 34634"/>
              <a:gd name="adj2" fmla="val 293245"/>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86" name="AutoShape 20"/>
          <p:cNvSpPr>
            <a:spLocks noChangeArrowheads="1"/>
          </p:cNvSpPr>
          <p:nvPr/>
        </p:nvSpPr>
        <p:spPr bwMode="auto">
          <a:xfrm>
            <a:off x="4727576" y="1550987"/>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E</a:t>
            </a:r>
          </a:p>
        </p:txBody>
      </p:sp>
      <p:sp>
        <p:nvSpPr>
          <p:cNvPr id="36887" name="Line 21"/>
          <p:cNvSpPr>
            <a:spLocks noChangeShapeType="1"/>
          </p:cNvSpPr>
          <p:nvPr/>
        </p:nvSpPr>
        <p:spPr bwMode="auto">
          <a:xfrm>
            <a:off x="4295775" y="1838324"/>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8" name="Line 22"/>
          <p:cNvSpPr>
            <a:spLocks noChangeShapeType="1"/>
          </p:cNvSpPr>
          <p:nvPr/>
        </p:nvSpPr>
        <p:spPr bwMode="auto">
          <a:xfrm flipV="1">
            <a:off x="5861843" y="2164929"/>
            <a:ext cx="90488"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Line 24"/>
          <p:cNvSpPr>
            <a:spLocks noChangeShapeType="1"/>
          </p:cNvSpPr>
          <p:nvPr/>
        </p:nvSpPr>
        <p:spPr bwMode="ltGray">
          <a:xfrm>
            <a:off x="4935538" y="2097086"/>
            <a:ext cx="0"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Text Box 25"/>
          <p:cNvSpPr txBox="1">
            <a:spLocks noChangeArrowheads="1"/>
          </p:cNvSpPr>
          <p:nvPr/>
        </p:nvSpPr>
        <p:spPr bwMode="ltGray">
          <a:xfrm>
            <a:off x="4750594" y="2317710"/>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p>
        </p:txBody>
      </p:sp>
      <p:sp>
        <p:nvSpPr>
          <p:cNvPr id="36892" name="AutoShape 26"/>
          <p:cNvSpPr>
            <a:spLocks noChangeArrowheads="1"/>
          </p:cNvSpPr>
          <p:nvPr/>
        </p:nvSpPr>
        <p:spPr bwMode="auto">
          <a:xfrm>
            <a:off x="6672264" y="1622425"/>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36893" name="Line 27"/>
          <p:cNvSpPr>
            <a:spLocks noChangeShapeType="1"/>
          </p:cNvSpPr>
          <p:nvPr/>
        </p:nvSpPr>
        <p:spPr bwMode="auto">
          <a:xfrm>
            <a:off x="6240463" y="1838324"/>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4" name="Line 28"/>
          <p:cNvSpPr>
            <a:spLocks noChangeShapeType="1"/>
          </p:cNvSpPr>
          <p:nvPr/>
        </p:nvSpPr>
        <p:spPr bwMode="ltGray">
          <a:xfrm>
            <a:off x="6888163" y="2198686"/>
            <a:ext cx="0"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Text Box 29"/>
          <p:cNvSpPr txBox="1">
            <a:spLocks noChangeArrowheads="1"/>
          </p:cNvSpPr>
          <p:nvPr/>
        </p:nvSpPr>
        <p:spPr bwMode="ltGray">
          <a:xfrm>
            <a:off x="6719888" y="2417762"/>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p>
        </p:txBody>
      </p:sp>
      <p:sp>
        <p:nvSpPr>
          <p:cNvPr id="36896" name="Rectangle 30"/>
          <p:cNvSpPr>
            <a:spLocks noChangeArrowheads="1"/>
          </p:cNvSpPr>
          <p:nvPr/>
        </p:nvSpPr>
        <p:spPr bwMode="ltGray">
          <a:xfrm>
            <a:off x="7608889" y="1379536"/>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6897" name="Rectangle 31"/>
          <p:cNvSpPr>
            <a:spLocks noChangeArrowheads="1"/>
          </p:cNvSpPr>
          <p:nvPr/>
        </p:nvSpPr>
        <p:spPr bwMode="auto">
          <a:xfrm>
            <a:off x="7608889" y="2198686"/>
            <a:ext cx="574675" cy="215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6898" name="Line 32"/>
          <p:cNvSpPr>
            <a:spLocks noChangeShapeType="1"/>
          </p:cNvSpPr>
          <p:nvPr/>
        </p:nvSpPr>
        <p:spPr bwMode="auto">
          <a:xfrm flipV="1">
            <a:off x="7896226" y="2369744"/>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0" name="Line 34"/>
          <p:cNvSpPr>
            <a:spLocks noChangeShapeType="1"/>
          </p:cNvSpPr>
          <p:nvPr/>
        </p:nvSpPr>
        <p:spPr bwMode="auto">
          <a:xfrm>
            <a:off x="8183563" y="1766886"/>
            <a:ext cx="792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 name="对象 1">
            <a:extLst>
              <a:ext uri="{FF2B5EF4-FFF2-40B4-BE49-F238E27FC236}">
                <a16:creationId xmlns:a16="http://schemas.microsoft.com/office/drawing/2014/main" id="{6304100B-7925-4FF5-AD62-CF9448C2F129}"/>
              </a:ext>
            </a:extLst>
          </p:cNvPr>
          <p:cNvGraphicFramePr>
            <a:graphicFrameLocks noChangeAspect="1"/>
          </p:cNvGraphicFramePr>
          <p:nvPr>
            <p:extLst>
              <p:ext uri="{D42A27DB-BD31-4B8C-83A1-F6EECF244321}">
                <p14:modId xmlns:p14="http://schemas.microsoft.com/office/powerpoint/2010/main" val="3767330661"/>
              </p:ext>
            </p:extLst>
          </p:nvPr>
        </p:nvGraphicFramePr>
        <p:xfrm>
          <a:off x="4701150" y="2819322"/>
          <a:ext cx="2140523" cy="457199"/>
        </p:xfrm>
        <a:graphic>
          <a:graphicData uri="http://schemas.openxmlformats.org/presentationml/2006/ole">
            <mc:AlternateContent xmlns:mc="http://schemas.openxmlformats.org/markup-compatibility/2006">
              <mc:Choice xmlns:v="urn:schemas-microsoft-com:vml" Requires="v">
                <p:oleObj spid="_x0000_s170047" name="Equation" r:id="rId4" imgW="1307880" imgH="279360" progId="Equation.DSMT4">
                  <p:embed/>
                </p:oleObj>
              </mc:Choice>
              <mc:Fallback>
                <p:oleObj name="Equation" r:id="rId4" imgW="1307880" imgH="279360" progId="Equation.DSMT4">
                  <p:embed/>
                  <p:pic>
                    <p:nvPicPr>
                      <p:cNvPr id="0" name=""/>
                      <p:cNvPicPr/>
                      <p:nvPr/>
                    </p:nvPicPr>
                    <p:blipFill>
                      <a:blip r:embed="rId5"/>
                      <a:stretch>
                        <a:fillRect/>
                      </a:stretch>
                    </p:blipFill>
                    <p:spPr>
                      <a:xfrm>
                        <a:off x="4701150" y="2819322"/>
                        <a:ext cx="2140523" cy="457199"/>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61DC3D8F-604A-4A96-A6B7-E7875BD02DAC}"/>
              </a:ext>
            </a:extLst>
          </p:cNvPr>
          <p:cNvGraphicFramePr>
            <a:graphicFrameLocks noChangeAspect="1"/>
          </p:cNvGraphicFramePr>
          <p:nvPr>
            <p:extLst>
              <p:ext uri="{D42A27DB-BD31-4B8C-83A1-F6EECF244321}">
                <p14:modId xmlns:p14="http://schemas.microsoft.com/office/powerpoint/2010/main" val="961956146"/>
              </p:ext>
            </p:extLst>
          </p:nvPr>
        </p:nvGraphicFramePr>
        <p:xfrm>
          <a:off x="7561266" y="2963862"/>
          <a:ext cx="669919" cy="362119"/>
        </p:xfrm>
        <a:graphic>
          <a:graphicData uri="http://schemas.openxmlformats.org/presentationml/2006/ole">
            <mc:AlternateContent xmlns:mc="http://schemas.openxmlformats.org/markup-compatibility/2006">
              <mc:Choice xmlns:v="urn:schemas-microsoft-com:vml" Requires="v">
                <p:oleObj spid="_x0000_s170048" name="Equation" r:id="rId6" imgW="469800" imgH="253800" progId="Equation.DSMT4">
                  <p:embed/>
                </p:oleObj>
              </mc:Choice>
              <mc:Fallback>
                <p:oleObj name="Equation" r:id="rId6" imgW="469800" imgH="253800" progId="Equation.DSMT4">
                  <p:embed/>
                  <p:pic>
                    <p:nvPicPr>
                      <p:cNvPr id="0" name=""/>
                      <p:cNvPicPr/>
                      <p:nvPr/>
                    </p:nvPicPr>
                    <p:blipFill>
                      <a:blip r:embed="rId7"/>
                      <a:stretch>
                        <a:fillRect/>
                      </a:stretch>
                    </p:blipFill>
                    <p:spPr>
                      <a:xfrm>
                        <a:off x="7561266" y="2963862"/>
                        <a:ext cx="669919" cy="362119"/>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17B6F1F7-8317-4F87-BD18-4DBBAC6A4EBB}"/>
              </a:ext>
            </a:extLst>
          </p:cNvPr>
          <p:cNvSpPr txBox="1"/>
          <p:nvPr/>
        </p:nvSpPr>
        <p:spPr>
          <a:xfrm>
            <a:off x="527526" y="3656012"/>
            <a:ext cx="11207271" cy="151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1" kern="0">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b="0" dirty="0">
                <a:latin typeface="宋体" panose="02010600030101010101" pitchFamily="2" charset="-122"/>
              </a:rPr>
              <a:t>消息与</a:t>
            </a:r>
            <a:r>
              <a:rPr lang="en-US" altLang="zh-CN" b="0" dirty="0">
                <a:latin typeface="宋体" panose="02010600030101010101" pitchFamily="2" charset="-122"/>
              </a:rPr>
              <a:t>Hash</a:t>
            </a:r>
            <a:r>
              <a:rPr lang="zh-CN" altLang="en-US" b="0" dirty="0">
                <a:latin typeface="宋体" panose="02010600030101010101" pitchFamily="2" charset="-122"/>
              </a:rPr>
              <a:t>链接后用单钥加密算法加密。由于所用密钥仅为收发双方</a:t>
            </a:r>
            <a:r>
              <a:rPr lang="en-US" altLang="zh-CN" b="0" dirty="0">
                <a:latin typeface="宋体" panose="02010600030101010101" pitchFamily="2" charset="-122"/>
              </a:rPr>
              <a:t>Alice</a:t>
            </a:r>
            <a:r>
              <a:rPr lang="zh-CN" altLang="en-US" b="0" dirty="0">
                <a:latin typeface="宋体" panose="02010600030101010101" pitchFamily="2" charset="-122"/>
              </a:rPr>
              <a:t>、</a:t>
            </a:r>
            <a:r>
              <a:rPr lang="en-US" altLang="zh-CN" b="0" dirty="0">
                <a:latin typeface="宋体" panose="02010600030101010101" pitchFamily="2" charset="-122"/>
              </a:rPr>
              <a:t>Bob</a:t>
            </a:r>
            <a:r>
              <a:rPr lang="zh-CN" altLang="en-US" b="0" dirty="0">
                <a:latin typeface="宋体" panose="02010600030101010101" pitchFamily="2" charset="-122"/>
              </a:rPr>
              <a:t>共享，因此可保证消息的确来自</a:t>
            </a:r>
            <a:r>
              <a:rPr lang="en-US" altLang="zh-CN" b="0" dirty="0">
                <a:latin typeface="宋体" panose="02010600030101010101" pitchFamily="2" charset="-122"/>
              </a:rPr>
              <a:t>Alice</a:t>
            </a:r>
            <a:r>
              <a:rPr lang="zh-CN" altLang="en-US" b="0" dirty="0">
                <a:latin typeface="宋体" panose="02010600030101010101" pitchFamily="2" charset="-122"/>
              </a:rPr>
              <a:t>并且未被篡改。同时还由于消息和</a:t>
            </a:r>
            <a:r>
              <a:rPr lang="en-US" altLang="zh-CN" b="0" dirty="0">
                <a:latin typeface="宋体" panose="02010600030101010101" pitchFamily="2" charset="-122"/>
              </a:rPr>
              <a:t>Hash</a:t>
            </a:r>
            <a:r>
              <a:rPr lang="zh-CN" altLang="en-US" b="0" dirty="0">
                <a:latin typeface="宋体" panose="02010600030101010101" pitchFamily="2" charset="-122"/>
              </a:rPr>
              <a:t>码都被加密，这种方式还提供了保密性。</a:t>
            </a:r>
          </a:p>
        </p:txBody>
      </p:sp>
      <p:pic>
        <p:nvPicPr>
          <p:cNvPr id="41" name="object 26">
            <a:extLst>
              <a:ext uri="{FF2B5EF4-FFF2-40B4-BE49-F238E27FC236}">
                <a16:creationId xmlns:a16="http://schemas.microsoft.com/office/drawing/2014/main" id="{1D19CAB6-003D-4A8B-A1AE-77C83042CC4C}"/>
              </a:ext>
            </a:extLst>
          </p:cNvPr>
          <p:cNvPicPr/>
          <p:nvPr/>
        </p:nvPicPr>
        <p:blipFill>
          <a:blip r:embed="rId8" cstate="print"/>
          <a:stretch>
            <a:fillRect/>
          </a:stretch>
        </p:blipFill>
        <p:spPr>
          <a:xfrm>
            <a:off x="10607921" y="1704138"/>
            <a:ext cx="1347216" cy="978206"/>
          </a:xfrm>
          <a:prstGeom prst="rect">
            <a:avLst/>
          </a:prstGeom>
        </p:spPr>
      </p:pic>
      <p:sp>
        <p:nvSpPr>
          <p:cNvPr id="42" name="object 27">
            <a:extLst>
              <a:ext uri="{FF2B5EF4-FFF2-40B4-BE49-F238E27FC236}">
                <a16:creationId xmlns:a16="http://schemas.microsoft.com/office/drawing/2014/main" id="{B95A092F-D43E-4C1E-B671-F5FC5DB382DE}"/>
              </a:ext>
            </a:extLst>
          </p:cNvPr>
          <p:cNvSpPr txBox="1"/>
          <p:nvPr/>
        </p:nvSpPr>
        <p:spPr>
          <a:xfrm>
            <a:off x="11081371" y="2533545"/>
            <a:ext cx="487045" cy="346710"/>
          </a:xfrm>
          <a:prstGeom prst="rect">
            <a:avLst/>
          </a:prstGeom>
        </p:spPr>
        <p:txBody>
          <a:bodyPr vert="horz" wrap="square" lIns="0" tIns="13335" rIns="0" bIns="0" rtlCol="0">
            <a:spAutoFit/>
          </a:bodyPr>
          <a:lstStyle/>
          <a:p>
            <a:pPr marL="12700">
              <a:lnSpc>
                <a:spcPct val="100000"/>
              </a:lnSpc>
              <a:spcBef>
                <a:spcPts val="105"/>
              </a:spcBef>
            </a:pPr>
            <a:r>
              <a:rPr sz="2100" b="1" spc="-25" dirty="0">
                <a:latin typeface="Times New Roman"/>
                <a:cs typeface="Times New Roman"/>
              </a:rPr>
              <a:t>Bob</a:t>
            </a:r>
            <a:endParaRPr sz="2100">
              <a:latin typeface="Times New Roman"/>
              <a:cs typeface="Times New Roman"/>
            </a:endParaRPr>
          </a:p>
        </p:txBody>
      </p:sp>
      <p:pic>
        <p:nvPicPr>
          <p:cNvPr id="43" name="object 28">
            <a:extLst>
              <a:ext uri="{FF2B5EF4-FFF2-40B4-BE49-F238E27FC236}">
                <a16:creationId xmlns:a16="http://schemas.microsoft.com/office/drawing/2014/main" id="{BB8BA7F7-7E0E-442E-99E9-D9507CFE6EAA}"/>
              </a:ext>
            </a:extLst>
          </p:cNvPr>
          <p:cNvPicPr/>
          <p:nvPr/>
        </p:nvPicPr>
        <p:blipFill>
          <a:blip r:embed="rId9" cstate="print"/>
          <a:stretch>
            <a:fillRect/>
          </a:stretch>
        </p:blipFill>
        <p:spPr>
          <a:xfrm>
            <a:off x="527526" y="1581252"/>
            <a:ext cx="1071371" cy="813852"/>
          </a:xfrm>
          <a:prstGeom prst="rect">
            <a:avLst/>
          </a:prstGeom>
        </p:spPr>
      </p:pic>
      <p:sp>
        <p:nvSpPr>
          <p:cNvPr id="44" name="object 29">
            <a:extLst>
              <a:ext uri="{FF2B5EF4-FFF2-40B4-BE49-F238E27FC236}">
                <a16:creationId xmlns:a16="http://schemas.microsoft.com/office/drawing/2014/main" id="{63CF877E-1A4E-44DF-8051-D1CF841485D0}"/>
              </a:ext>
            </a:extLst>
          </p:cNvPr>
          <p:cNvSpPr txBox="1"/>
          <p:nvPr/>
        </p:nvSpPr>
        <p:spPr>
          <a:xfrm>
            <a:off x="1065758" y="2354211"/>
            <a:ext cx="605790" cy="346710"/>
          </a:xfrm>
          <a:prstGeom prst="rect">
            <a:avLst/>
          </a:prstGeom>
        </p:spPr>
        <p:txBody>
          <a:bodyPr vert="horz" wrap="square" lIns="0" tIns="13335" rIns="0" bIns="0" rtlCol="0">
            <a:spAutoFit/>
          </a:bodyPr>
          <a:lstStyle/>
          <a:p>
            <a:pPr marL="12700">
              <a:lnSpc>
                <a:spcPct val="100000"/>
              </a:lnSpc>
              <a:spcBef>
                <a:spcPts val="105"/>
              </a:spcBef>
            </a:pPr>
            <a:r>
              <a:rPr sz="2100" b="1" spc="-10" dirty="0">
                <a:latin typeface="Times New Roman"/>
                <a:cs typeface="Times New Roman"/>
              </a:rPr>
              <a:t>Alice</a:t>
            </a:r>
            <a:endParaRPr sz="2100">
              <a:latin typeface="Times New Roman"/>
              <a:cs typeface="Times New Roman"/>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ea typeface="宋体" panose="02010600030101010101" pitchFamily="2" charset="-122"/>
              </a:rPr>
              <a:t>Hash</a:t>
            </a:r>
            <a:r>
              <a:rPr lang="zh-CN" altLang="en-US">
                <a:ea typeface="宋体" panose="02010600030101010101" pitchFamily="2" charset="-122"/>
              </a:rPr>
              <a:t>函数的基本用途（</a:t>
            </a:r>
            <a:r>
              <a:rPr lang="en-US" altLang="zh-CN">
                <a:ea typeface="宋体" panose="02010600030101010101" pitchFamily="2" charset="-122"/>
              </a:rPr>
              <a:t>b</a:t>
            </a:r>
            <a:r>
              <a:rPr lang="zh-CN" altLang="en-US">
                <a:ea typeface="宋体" panose="02010600030101010101" pitchFamily="2" charset="-122"/>
              </a:rPr>
              <a:t>）</a:t>
            </a:r>
          </a:p>
        </p:txBody>
      </p:sp>
      <p:sp>
        <p:nvSpPr>
          <p:cNvPr id="37891"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C44B14F-C1B6-4D93-9528-C7FB86CF1896}"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789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1512B8F-9D88-4D8E-BD17-181B02857CA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25</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37893" name="Rectangle 3"/>
          <p:cNvSpPr>
            <a:spLocks noChangeArrowheads="1"/>
          </p:cNvSpPr>
          <p:nvPr/>
        </p:nvSpPr>
        <p:spPr bwMode="ltGray">
          <a:xfrm>
            <a:off x="2203449" y="1306511"/>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7894" name="Oval 4"/>
          <p:cNvSpPr>
            <a:spLocks noChangeArrowheads="1"/>
          </p:cNvSpPr>
          <p:nvPr/>
        </p:nvSpPr>
        <p:spPr bwMode="ltGray">
          <a:xfrm>
            <a:off x="3067050" y="1954211"/>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7895" name="Oval 5"/>
          <p:cNvSpPr>
            <a:spLocks noChangeArrowheads="1"/>
          </p:cNvSpPr>
          <p:nvPr/>
        </p:nvSpPr>
        <p:spPr bwMode="ltGray">
          <a:xfrm>
            <a:off x="4892675" y="1493836"/>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37896" name="Line 6"/>
          <p:cNvSpPr>
            <a:spLocks noChangeShapeType="1"/>
          </p:cNvSpPr>
          <p:nvPr/>
        </p:nvSpPr>
        <p:spPr bwMode="ltGray">
          <a:xfrm>
            <a:off x="2635249" y="1666873"/>
            <a:ext cx="230505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Line 7"/>
          <p:cNvSpPr>
            <a:spLocks noChangeShapeType="1"/>
          </p:cNvSpPr>
          <p:nvPr/>
        </p:nvSpPr>
        <p:spPr bwMode="ltGray">
          <a:xfrm>
            <a:off x="4329111" y="2181223"/>
            <a:ext cx="1905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8" name="Line 8"/>
          <p:cNvSpPr>
            <a:spLocks noChangeShapeType="1"/>
          </p:cNvSpPr>
          <p:nvPr/>
        </p:nvSpPr>
        <p:spPr bwMode="ltGray">
          <a:xfrm flipV="1">
            <a:off x="4519611" y="1806573"/>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9" name="Line 9"/>
          <p:cNvSpPr>
            <a:spLocks noChangeShapeType="1"/>
          </p:cNvSpPr>
          <p:nvPr/>
        </p:nvSpPr>
        <p:spPr bwMode="ltGray">
          <a:xfrm>
            <a:off x="4519612" y="1806573"/>
            <a:ext cx="373063"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0" name="Line 10"/>
          <p:cNvSpPr>
            <a:spLocks noChangeShapeType="1"/>
          </p:cNvSpPr>
          <p:nvPr/>
        </p:nvSpPr>
        <p:spPr bwMode="ltGray">
          <a:xfrm>
            <a:off x="5372100" y="1738311"/>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1" name="Oval 11"/>
          <p:cNvSpPr>
            <a:spLocks noChangeArrowheads="1"/>
          </p:cNvSpPr>
          <p:nvPr/>
        </p:nvSpPr>
        <p:spPr bwMode="ltGray">
          <a:xfrm>
            <a:off x="7820024" y="1450973"/>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7902" name="Text Box 12"/>
          <p:cNvSpPr txBox="1">
            <a:spLocks noChangeArrowheads="1"/>
          </p:cNvSpPr>
          <p:nvPr/>
        </p:nvSpPr>
        <p:spPr bwMode="ltGray">
          <a:xfrm>
            <a:off x="8467724" y="1947861"/>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a:solidFill>
                  <a:schemeClr val="tx2"/>
                </a:solidFill>
                <a:latin typeface="Times New Roman" panose="02020603050405020304" pitchFamily="18" charset="0"/>
                <a:ea typeface="宋体" panose="02010600030101010101" pitchFamily="2" charset="-122"/>
              </a:rPr>
              <a:t>Compare</a:t>
            </a:r>
          </a:p>
        </p:txBody>
      </p:sp>
      <p:sp>
        <p:nvSpPr>
          <p:cNvPr id="37903" name="Rectangle 13"/>
          <p:cNvSpPr>
            <a:spLocks noChangeArrowheads="1"/>
          </p:cNvSpPr>
          <p:nvPr/>
        </p:nvSpPr>
        <p:spPr bwMode="ltGray">
          <a:xfrm>
            <a:off x="5949950" y="1279523"/>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7904" name="AutoShape 14"/>
          <p:cNvSpPr>
            <a:spLocks noChangeArrowheads="1"/>
          </p:cNvSpPr>
          <p:nvPr/>
        </p:nvSpPr>
        <p:spPr bwMode="auto">
          <a:xfrm>
            <a:off x="3859212" y="1954212"/>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E</a:t>
            </a:r>
          </a:p>
        </p:txBody>
      </p:sp>
      <p:sp>
        <p:nvSpPr>
          <p:cNvPr id="37906" name="Line 16"/>
          <p:cNvSpPr>
            <a:spLocks noChangeShapeType="1"/>
          </p:cNvSpPr>
          <p:nvPr/>
        </p:nvSpPr>
        <p:spPr bwMode="ltGray">
          <a:xfrm>
            <a:off x="4060030" y="2551114"/>
            <a:ext cx="1588"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7" name="Text Box 17"/>
          <p:cNvSpPr txBox="1">
            <a:spLocks noChangeArrowheads="1"/>
          </p:cNvSpPr>
          <p:nvPr/>
        </p:nvSpPr>
        <p:spPr bwMode="ltGray">
          <a:xfrm>
            <a:off x="3859212" y="2746373"/>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p>
        </p:txBody>
      </p:sp>
      <p:sp>
        <p:nvSpPr>
          <p:cNvPr id="37908" name="Line 18"/>
          <p:cNvSpPr>
            <a:spLocks noChangeShapeType="1"/>
          </p:cNvSpPr>
          <p:nvPr/>
        </p:nvSpPr>
        <p:spPr bwMode="auto">
          <a:xfrm>
            <a:off x="6524624" y="1666873"/>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Rectangle 19"/>
          <p:cNvSpPr>
            <a:spLocks noChangeArrowheads="1"/>
          </p:cNvSpPr>
          <p:nvPr/>
        </p:nvSpPr>
        <p:spPr bwMode="ltGray">
          <a:xfrm>
            <a:off x="5949950" y="2098673"/>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sp>
        <p:nvSpPr>
          <p:cNvPr id="37910" name="Line 20"/>
          <p:cNvSpPr>
            <a:spLocks noChangeShapeType="1"/>
          </p:cNvSpPr>
          <p:nvPr/>
        </p:nvSpPr>
        <p:spPr bwMode="auto">
          <a:xfrm flipV="1">
            <a:off x="6127750" y="2170111"/>
            <a:ext cx="107950" cy="6302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1" name="Line 21"/>
          <p:cNvSpPr>
            <a:spLocks noChangeShapeType="1"/>
          </p:cNvSpPr>
          <p:nvPr/>
        </p:nvSpPr>
        <p:spPr bwMode="auto">
          <a:xfrm>
            <a:off x="8251824" y="1666873"/>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2" name="Line 22"/>
          <p:cNvSpPr>
            <a:spLocks noChangeShapeType="1"/>
          </p:cNvSpPr>
          <p:nvPr/>
        </p:nvSpPr>
        <p:spPr bwMode="auto">
          <a:xfrm>
            <a:off x="9043986" y="1666873"/>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7913" name="AutoShape 23"/>
          <p:cNvCxnSpPr>
            <a:cxnSpLocks noChangeShapeType="1"/>
          </p:cNvCxnSpPr>
          <p:nvPr/>
        </p:nvCxnSpPr>
        <p:spPr bwMode="auto">
          <a:xfrm>
            <a:off x="2628899" y="1738312"/>
            <a:ext cx="438150" cy="5238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14" name="Line 24"/>
          <p:cNvSpPr>
            <a:spLocks noChangeShapeType="1"/>
          </p:cNvSpPr>
          <p:nvPr/>
        </p:nvSpPr>
        <p:spPr bwMode="auto">
          <a:xfrm>
            <a:off x="3500437" y="2243136"/>
            <a:ext cx="358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Line 25"/>
          <p:cNvSpPr>
            <a:spLocks noChangeShapeType="1"/>
          </p:cNvSpPr>
          <p:nvPr/>
        </p:nvSpPr>
        <p:spPr bwMode="auto">
          <a:xfrm>
            <a:off x="6524625" y="2170111"/>
            <a:ext cx="7191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6" name="AutoShape 26"/>
          <p:cNvSpPr>
            <a:spLocks noChangeArrowheads="1"/>
          </p:cNvSpPr>
          <p:nvPr/>
        </p:nvSpPr>
        <p:spPr bwMode="auto">
          <a:xfrm>
            <a:off x="7315200" y="1928812"/>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37917" name="Line 27"/>
          <p:cNvSpPr>
            <a:spLocks noChangeShapeType="1"/>
          </p:cNvSpPr>
          <p:nvPr/>
        </p:nvSpPr>
        <p:spPr bwMode="ltGray">
          <a:xfrm>
            <a:off x="7567612" y="2532820"/>
            <a:ext cx="1587"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8" name="Text Box 28"/>
          <p:cNvSpPr txBox="1">
            <a:spLocks noChangeArrowheads="1"/>
          </p:cNvSpPr>
          <p:nvPr/>
        </p:nvSpPr>
        <p:spPr bwMode="ltGray">
          <a:xfrm>
            <a:off x="7415212" y="2708274"/>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p>
        </p:txBody>
      </p:sp>
      <p:sp>
        <p:nvSpPr>
          <p:cNvPr id="37919" name="Line 29"/>
          <p:cNvSpPr>
            <a:spLocks noChangeShapeType="1"/>
          </p:cNvSpPr>
          <p:nvPr/>
        </p:nvSpPr>
        <p:spPr bwMode="auto">
          <a:xfrm>
            <a:off x="7820025" y="2170111"/>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0" name="Text Box 30"/>
          <p:cNvSpPr txBox="1">
            <a:spLocks noChangeArrowheads="1"/>
          </p:cNvSpPr>
          <p:nvPr/>
        </p:nvSpPr>
        <p:spPr bwMode="auto">
          <a:xfrm>
            <a:off x="2690813" y="537845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zh-CN" sz="1800" b="0">
              <a:latin typeface="Arial" panose="020B0604020202020204" pitchFamily="34" charset="0"/>
              <a:ea typeface="宋体" panose="02010600030101010101" pitchFamily="2" charset="-122"/>
            </a:endParaRPr>
          </a:p>
        </p:txBody>
      </p:sp>
      <p:sp>
        <p:nvSpPr>
          <p:cNvPr id="35" name="文本框 34">
            <a:extLst>
              <a:ext uri="{FF2B5EF4-FFF2-40B4-BE49-F238E27FC236}">
                <a16:creationId xmlns:a16="http://schemas.microsoft.com/office/drawing/2014/main" id="{736F991B-FC26-44B9-ADE4-E7A41FA72B14}"/>
              </a:ext>
            </a:extLst>
          </p:cNvPr>
          <p:cNvSpPr txBox="1"/>
          <p:nvPr/>
        </p:nvSpPr>
        <p:spPr>
          <a:xfrm>
            <a:off x="957071" y="3679829"/>
            <a:ext cx="10950955" cy="183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0" kern="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用单钥加密算法仅对哈希码加密。这种方式用于不要求保密性的情况中可减少处理负担。注意这种方式和图（</a:t>
            </a:r>
            <a:r>
              <a:rPr lang="en-US" altLang="zh-CN" dirty="0"/>
              <a:t>a</a:t>
            </a:r>
            <a:r>
              <a:rPr lang="zh-CN" altLang="en-US" dirty="0"/>
              <a:t>）的</a:t>
            </a:r>
            <a:r>
              <a:rPr lang="en-US" altLang="zh-CN" dirty="0"/>
              <a:t>MAC</a:t>
            </a:r>
            <a:r>
              <a:rPr lang="zh-CN" altLang="en-US" dirty="0"/>
              <a:t>结果完全一样，即将          看作一个函数，函数的输入为消息</a:t>
            </a:r>
            <a:r>
              <a:rPr lang="en-US" altLang="zh-CN" dirty="0"/>
              <a:t>M</a:t>
            </a:r>
            <a:r>
              <a:rPr lang="zh-CN" altLang="en-US" dirty="0"/>
              <a:t>和密钥</a:t>
            </a:r>
            <a:r>
              <a:rPr lang="en-US" altLang="zh-CN" dirty="0"/>
              <a:t>K</a:t>
            </a:r>
            <a:r>
              <a:rPr lang="zh-CN" altLang="en-US" dirty="0"/>
              <a:t>，输出为固定长度。</a:t>
            </a:r>
          </a:p>
        </p:txBody>
      </p:sp>
      <p:graphicFrame>
        <p:nvGraphicFramePr>
          <p:cNvPr id="3" name="对象 2">
            <a:extLst>
              <a:ext uri="{FF2B5EF4-FFF2-40B4-BE49-F238E27FC236}">
                <a16:creationId xmlns:a16="http://schemas.microsoft.com/office/drawing/2014/main" id="{31FB335B-8B06-4B4E-9A44-6BA43A3E9776}"/>
              </a:ext>
            </a:extLst>
          </p:cNvPr>
          <p:cNvGraphicFramePr>
            <a:graphicFrameLocks noChangeAspect="1"/>
          </p:cNvGraphicFramePr>
          <p:nvPr>
            <p:extLst>
              <p:ext uri="{D42A27DB-BD31-4B8C-83A1-F6EECF244321}">
                <p14:modId xmlns:p14="http://schemas.microsoft.com/office/powerpoint/2010/main" val="1549449508"/>
              </p:ext>
            </p:extLst>
          </p:nvPr>
        </p:nvGraphicFramePr>
        <p:xfrm>
          <a:off x="5458249" y="2839244"/>
          <a:ext cx="1283101" cy="420689"/>
        </p:xfrm>
        <a:graphic>
          <a:graphicData uri="http://schemas.openxmlformats.org/presentationml/2006/ole">
            <mc:AlternateContent xmlns:mc="http://schemas.openxmlformats.org/markup-compatibility/2006">
              <mc:Choice xmlns:v="urn:schemas-microsoft-com:vml" Requires="v">
                <p:oleObj spid="_x0000_s171015" name="Equation" r:id="rId3" imgW="774360" imgH="253800" progId="Equation.DSMT4">
                  <p:embed/>
                </p:oleObj>
              </mc:Choice>
              <mc:Fallback>
                <p:oleObj name="Equation" r:id="rId3" imgW="774360" imgH="253800" progId="Equation.DSMT4">
                  <p:embed/>
                  <p:pic>
                    <p:nvPicPr>
                      <p:cNvPr id="0" name=""/>
                      <p:cNvPicPr/>
                      <p:nvPr/>
                    </p:nvPicPr>
                    <p:blipFill>
                      <a:blip r:embed="rId4"/>
                      <a:stretch>
                        <a:fillRect/>
                      </a:stretch>
                    </p:blipFill>
                    <p:spPr>
                      <a:xfrm>
                        <a:off x="5458249" y="2839244"/>
                        <a:ext cx="1283101" cy="42068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D95A1D6-E29E-4E86-96B6-FFA450EDEF8F}"/>
              </a:ext>
            </a:extLst>
          </p:cNvPr>
          <p:cNvGraphicFramePr>
            <a:graphicFrameLocks noChangeAspect="1"/>
          </p:cNvGraphicFramePr>
          <p:nvPr>
            <p:extLst>
              <p:ext uri="{D42A27DB-BD31-4B8C-83A1-F6EECF244321}">
                <p14:modId xmlns:p14="http://schemas.microsoft.com/office/powerpoint/2010/main" val="2762663251"/>
              </p:ext>
            </p:extLst>
          </p:nvPr>
        </p:nvGraphicFramePr>
        <p:xfrm>
          <a:off x="2117328" y="4598196"/>
          <a:ext cx="1515269" cy="497578"/>
        </p:xfrm>
        <a:graphic>
          <a:graphicData uri="http://schemas.openxmlformats.org/presentationml/2006/ole">
            <mc:AlternateContent xmlns:mc="http://schemas.openxmlformats.org/markup-compatibility/2006">
              <mc:Choice xmlns:v="urn:schemas-microsoft-com:vml" Requires="v">
                <p:oleObj spid="_x0000_s171016" name="Equation" r:id="rId5" imgW="1281696" imgH="420855" progId="Equation.DSMT4">
                  <p:embed/>
                </p:oleObj>
              </mc:Choice>
              <mc:Fallback>
                <p:oleObj name="Equation" r:id="rId5" imgW="1281696" imgH="420855" progId="Equation.DSMT4">
                  <p:embed/>
                  <p:pic>
                    <p:nvPicPr>
                      <p:cNvPr id="0" name=""/>
                      <p:cNvPicPr/>
                      <p:nvPr/>
                    </p:nvPicPr>
                    <p:blipFill>
                      <a:blip r:embed="rId6"/>
                      <a:stretch>
                        <a:fillRect/>
                      </a:stretch>
                    </p:blipFill>
                    <p:spPr>
                      <a:xfrm>
                        <a:off x="2117328" y="4598196"/>
                        <a:ext cx="1515269" cy="497578"/>
                      </a:xfrm>
                      <a:prstGeom prst="rect">
                        <a:avLst/>
                      </a:prstGeom>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ea typeface="宋体" panose="02010600030101010101" pitchFamily="2" charset="-122"/>
              </a:rPr>
              <a:t>Hash</a:t>
            </a:r>
            <a:r>
              <a:rPr lang="zh-CN" altLang="en-US">
                <a:ea typeface="宋体" panose="02010600030101010101" pitchFamily="2" charset="-122"/>
              </a:rPr>
              <a:t>函数的基本用途（</a:t>
            </a:r>
            <a:r>
              <a:rPr lang="en-US" altLang="zh-CN">
                <a:ea typeface="宋体" panose="02010600030101010101" pitchFamily="2" charset="-122"/>
              </a:rPr>
              <a:t>c</a:t>
            </a:r>
            <a:r>
              <a:rPr lang="zh-CN" altLang="en-US">
                <a:ea typeface="宋体" panose="02010600030101010101" pitchFamily="2" charset="-122"/>
              </a:rPr>
              <a:t>）</a:t>
            </a:r>
          </a:p>
        </p:txBody>
      </p:sp>
      <p:sp>
        <p:nvSpPr>
          <p:cNvPr id="3891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9757A28-1B79-4FB3-AE3B-E3A4B2440632}"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891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E5AF1FC-0944-4E2D-B1AD-C3C734332850}"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38917" name="Rectangle 3"/>
          <p:cNvSpPr>
            <a:spLocks noChangeArrowheads="1"/>
          </p:cNvSpPr>
          <p:nvPr/>
        </p:nvSpPr>
        <p:spPr bwMode="ltGray">
          <a:xfrm>
            <a:off x="1774824" y="1267631"/>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8918" name="Oval 4"/>
          <p:cNvSpPr>
            <a:spLocks noChangeArrowheads="1"/>
          </p:cNvSpPr>
          <p:nvPr/>
        </p:nvSpPr>
        <p:spPr bwMode="ltGray">
          <a:xfrm>
            <a:off x="2638425" y="1915331"/>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8919" name="Oval 5"/>
          <p:cNvSpPr>
            <a:spLocks noChangeArrowheads="1"/>
          </p:cNvSpPr>
          <p:nvPr/>
        </p:nvSpPr>
        <p:spPr bwMode="ltGray">
          <a:xfrm>
            <a:off x="4464050" y="1454956"/>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38920" name="Line 6"/>
          <p:cNvSpPr>
            <a:spLocks noChangeShapeType="1"/>
          </p:cNvSpPr>
          <p:nvPr/>
        </p:nvSpPr>
        <p:spPr bwMode="ltGray">
          <a:xfrm>
            <a:off x="2206624" y="1627993"/>
            <a:ext cx="230505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Line 7"/>
          <p:cNvSpPr>
            <a:spLocks noChangeShapeType="1"/>
          </p:cNvSpPr>
          <p:nvPr/>
        </p:nvSpPr>
        <p:spPr bwMode="ltGray">
          <a:xfrm>
            <a:off x="3900486" y="2142343"/>
            <a:ext cx="1905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2" name="Line 8"/>
          <p:cNvSpPr>
            <a:spLocks noChangeShapeType="1"/>
          </p:cNvSpPr>
          <p:nvPr/>
        </p:nvSpPr>
        <p:spPr bwMode="ltGray">
          <a:xfrm flipV="1">
            <a:off x="4090986" y="1767693"/>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3" name="Line 9"/>
          <p:cNvSpPr>
            <a:spLocks noChangeShapeType="1"/>
          </p:cNvSpPr>
          <p:nvPr/>
        </p:nvSpPr>
        <p:spPr bwMode="ltGray">
          <a:xfrm>
            <a:off x="4090987" y="1767693"/>
            <a:ext cx="373063"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0"/>
          <p:cNvSpPr>
            <a:spLocks noChangeShapeType="1"/>
          </p:cNvSpPr>
          <p:nvPr/>
        </p:nvSpPr>
        <p:spPr bwMode="ltGray">
          <a:xfrm>
            <a:off x="4943475" y="1699431"/>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Oval 11"/>
          <p:cNvSpPr>
            <a:spLocks noChangeArrowheads="1"/>
          </p:cNvSpPr>
          <p:nvPr/>
        </p:nvSpPr>
        <p:spPr bwMode="ltGray">
          <a:xfrm>
            <a:off x="7391399" y="1412093"/>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8926" name="Text Box 12"/>
          <p:cNvSpPr txBox="1">
            <a:spLocks noChangeArrowheads="1"/>
          </p:cNvSpPr>
          <p:nvPr/>
        </p:nvSpPr>
        <p:spPr bwMode="ltGray">
          <a:xfrm>
            <a:off x="8039099" y="1908981"/>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a:solidFill>
                  <a:schemeClr val="tx2"/>
                </a:solidFill>
                <a:latin typeface="Times New Roman" panose="02020603050405020304" pitchFamily="18" charset="0"/>
                <a:ea typeface="宋体" panose="02010600030101010101" pitchFamily="2" charset="-122"/>
              </a:rPr>
              <a:t>Compare</a:t>
            </a:r>
          </a:p>
        </p:txBody>
      </p:sp>
      <p:sp>
        <p:nvSpPr>
          <p:cNvPr id="38927" name="Rectangle 13"/>
          <p:cNvSpPr>
            <a:spLocks noChangeArrowheads="1"/>
          </p:cNvSpPr>
          <p:nvPr/>
        </p:nvSpPr>
        <p:spPr bwMode="ltGray">
          <a:xfrm>
            <a:off x="5521325" y="1240643"/>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8928" name="AutoShape 14"/>
          <p:cNvSpPr>
            <a:spLocks noChangeArrowheads="1"/>
          </p:cNvSpPr>
          <p:nvPr/>
        </p:nvSpPr>
        <p:spPr bwMode="auto">
          <a:xfrm>
            <a:off x="3430587" y="1915332"/>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E</a:t>
            </a:r>
          </a:p>
        </p:txBody>
      </p:sp>
      <p:sp>
        <p:nvSpPr>
          <p:cNvPr id="38930" name="Line 16"/>
          <p:cNvSpPr>
            <a:spLocks noChangeShapeType="1"/>
          </p:cNvSpPr>
          <p:nvPr/>
        </p:nvSpPr>
        <p:spPr bwMode="ltGray">
          <a:xfrm>
            <a:off x="3700461" y="2516993"/>
            <a:ext cx="1588"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1" name="Text Box 17"/>
          <p:cNvSpPr txBox="1">
            <a:spLocks noChangeArrowheads="1"/>
          </p:cNvSpPr>
          <p:nvPr/>
        </p:nvSpPr>
        <p:spPr bwMode="ltGray">
          <a:xfrm>
            <a:off x="3430587" y="2707493"/>
            <a:ext cx="119135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SK</a:t>
            </a:r>
            <a:r>
              <a:rPr lang="en-US" altLang="zh-CN" sz="2400" b="0" baseline="-25000" dirty="0">
                <a:latin typeface="Times New Roman" panose="02020603050405020304" pitchFamily="18" charset="0"/>
                <a:ea typeface="宋体" panose="02010600030101010101" pitchFamily="2" charset="-122"/>
              </a:rPr>
              <a:t>A</a:t>
            </a:r>
            <a:r>
              <a:rPr lang="zh-CN" altLang="en-US" sz="1800" dirty="0">
                <a:latin typeface="Arial" panose="020B0604020202020204" pitchFamily="34" charset="0"/>
                <a:ea typeface="宋体" panose="02010600030101010101" pitchFamily="2" charset="-122"/>
              </a:rPr>
              <a:t>私钥</a:t>
            </a:r>
            <a:endParaRPr lang="zh-CN" altLang="en-US" sz="2400" b="0" baseline="-25000" dirty="0">
              <a:latin typeface="Times New Roman" panose="02020603050405020304" pitchFamily="18" charset="0"/>
              <a:ea typeface="宋体" panose="02010600030101010101" pitchFamily="2" charset="-122"/>
            </a:endParaRPr>
          </a:p>
        </p:txBody>
      </p:sp>
      <p:sp>
        <p:nvSpPr>
          <p:cNvPr id="38932" name="Line 18"/>
          <p:cNvSpPr>
            <a:spLocks noChangeShapeType="1"/>
          </p:cNvSpPr>
          <p:nvPr/>
        </p:nvSpPr>
        <p:spPr bwMode="auto">
          <a:xfrm>
            <a:off x="6095999" y="1627993"/>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3" name="Rectangle 19"/>
          <p:cNvSpPr>
            <a:spLocks noChangeArrowheads="1"/>
          </p:cNvSpPr>
          <p:nvPr/>
        </p:nvSpPr>
        <p:spPr bwMode="ltGray">
          <a:xfrm>
            <a:off x="5521325" y="2059793"/>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sp>
        <p:nvSpPr>
          <p:cNvPr id="38934" name="Line 20"/>
          <p:cNvSpPr>
            <a:spLocks noChangeShapeType="1"/>
          </p:cNvSpPr>
          <p:nvPr/>
        </p:nvSpPr>
        <p:spPr bwMode="auto">
          <a:xfrm flipV="1">
            <a:off x="5695222" y="2131231"/>
            <a:ext cx="111853" cy="6230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5" name="Line 21"/>
          <p:cNvSpPr>
            <a:spLocks noChangeShapeType="1"/>
          </p:cNvSpPr>
          <p:nvPr/>
        </p:nvSpPr>
        <p:spPr bwMode="auto">
          <a:xfrm>
            <a:off x="7823199" y="1627993"/>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Line 22"/>
          <p:cNvSpPr>
            <a:spLocks noChangeShapeType="1"/>
          </p:cNvSpPr>
          <p:nvPr/>
        </p:nvSpPr>
        <p:spPr bwMode="auto">
          <a:xfrm>
            <a:off x="8615361" y="1627993"/>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8937" name="AutoShape 23"/>
          <p:cNvCxnSpPr>
            <a:cxnSpLocks noChangeShapeType="1"/>
          </p:cNvCxnSpPr>
          <p:nvPr/>
        </p:nvCxnSpPr>
        <p:spPr bwMode="auto">
          <a:xfrm>
            <a:off x="2200274" y="1699432"/>
            <a:ext cx="438150" cy="5238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38" name="Line 24"/>
          <p:cNvSpPr>
            <a:spLocks noChangeShapeType="1"/>
          </p:cNvSpPr>
          <p:nvPr/>
        </p:nvSpPr>
        <p:spPr bwMode="auto">
          <a:xfrm>
            <a:off x="3071812" y="2204256"/>
            <a:ext cx="358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9" name="Line 25"/>
          <p:cNvSpPr>
            <a:spLocks noChangeShapeType="1"/>
          </p:cNvSpPr>
          <p:nvPr/>
        </p:nvSpPr>
        <p:spPr bwMode="auto">
          <a:xfrm>
            <a:off x="6096000" y="2131231"/>
            <a:ext cx="7191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0" name="AutoShape 26"/>
          <p:cNvSpPr>
            <a:spLocks noChangeArrowheads="1"/>
          </p:cNvSpPr>
          <p:nvPr/>
        </p:nvSpPr>
        <p:spPr bwMode="auto">
          <a:xfrm>
            <a:off x="6886575" y="1889932"/>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38941" name="Line 27"/>
          <p:cNvSpPr>
            <a:spLocks noChangeShapeType="1"/>
          </p:cNvSpPr>
          <p:nvPr/>
        </p:nvSpPr>
        <p:spPr bwMode="ltGray">
          <a:xfrm>
            <a:off x="7156450" y="2491593"/>
            <a:ext cx="1587"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2" name="Text Box 28"/>
          <p:cNvSpPr txBox="1">
            <a:spLocks noChangeArrowheads="1"/>
          </p:cNvSpPr>
          <p:nvPr/>
        </p:nvSpPr>
        <p:spPr bwMode="ltGray">
          <a:xfrm>
            <a:off x="6886574" y="2682093"/>
            <a:ext cx="72648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PK</a:t>
            </a:r>
            <a:r>
              <a:rPr lang="en-US" altLang="zh-CN" sz="2400" b="0" baseline="-25000" dirty="0">
                <a:latin typeface="Times New Roman" panose="02020603050405020304" pitchFamily="18" charset="0"/>
                <a:ea typeface="宋体" panose="02010600030101010101" pitchFamily="2" charset="-122"/>
              </a:rPr>
              <a:t>A</a:t>
            </a:r>
          </a:p>
        </p:txBody>
      </p:sp>
      <p:sp>
        <p:nvSpPr>
          <p:cNvPr id="38943" name="Line 29"/>
          <p:cNvSpPr>
            <a:spLocks noChangeShapeType="1"/>
          </p:cNvSpPr>
          <p:nvPr/>
        </p:nvSpPr>
        <p:spPr bwMode="auto">
          <a:xfrm>
            <a:off x="7391400" y="2131231"/>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 name="对象 1">
            <a:extLst>
              <a:ext uri="{FF2B5EF4-FFF2-40B4-BE49-F238E27FC236}">
                <a16:creationId xmlns:a16="http://schemas.microsoft.com/office/drawing/2014/main" id="{2AE88871-0D55-4A3C-8BC9-4D632725F33A}"/>
              </a:ext>
            </a:extLst>
          </p:cNvPr>
          <p:cNvGraphicFramePr>
            <a:graphicFrameLocks noChangeAspect="1"/>
          </p:cNvGraphicFramePr>
          <p:nvPr>
            <p:extLst>
              <p:ext uri="{D42A27DB-BD31-4B8C-83A1-F6EECF244321}">
                <p14:modId xmlns:p14="http://schemas.microsoft.com/office/powerpoint/2010/main" val="3729127775"/>
              </p:ext>
            </p:extLst>
          </p:nvPr>
        </p:nvGraphicFramePr>
        <p:xfrm>
          <a:off x="5125927" y="2825751"/>
          <a:ext cx="1327504" cy="414845"/>
        </p:xfrm>
        <a:graphic>
          <a:graphicData uri="http://schemas.openxmlformats.org/presentationml/2006/ole">
            <mc:AlternateContent xmlns:mc="http://schemas.openxmlformats.org/markup-compatibility/2006">
              <mc:Choice xmlns:v="urn:schemas-microsoft-com:vml" Requires="v">
                <p:oleObj spid="_x0000_s172036" name="Equation" r:id="rId3" imgW="812520" imgH="253800" progId="Equation.DSMT4">
                  <p:embed/>
                </p:oleObj>
              </mc:Choice>
              <mc:Fallback>
                <p:oleObj name="Equation" r:id="rId3" imgW="812520" imgH="253800" progId="Equation.DSMT4">
                  <p:embed/>
                  <p:pic>
                    <p:nvPicPr>
                      <p:cNvPr id="0" name=""/>
                      <p:cNvPicPr/>
                      <p:nvPr/>
                    </p:nvPicPr>
                    <p:blipFill>
                      <a:blip r:embed="rId4"/>
                      <a:stretch>
                        <a:fillRect/>
                      </a:stretch>
                    </p:blipFill>
                    <p:spPr>
                      <a:xfrm>
                        <a:off x="5125927" y="2825751"/>
                        <a:ext cx="1327504" cy="414845"/>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BB20602D-E0BD-47E6-9B06-DB397AE070F1}"/>
              </a:ext>
            </a:extLst>
          </p:cNvPr>
          <p:cNvSpPr txBox="1"/>
          <p:nvPr/>
        </p:nvSpPr>
        <p:spPr>
          <a:xfrm>
            <a:off x="957071" y="3679829"/>
            <a:ext cx="10950955" cy="183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0" kern="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sz="2800" dirty="0"/>
              <a:t>用公钥加密算法和发方的秘密钥仅加密</a:t>
            </a:r>
            <a:r>
              <a:rPr lang="en-US" altLang="zh-CN" sz="2800" dirty="0"/>
              <a:t>Hash</a:t>
            </a:r>
            <a:r>
              <a:rPr lang="zh-CN" altLang="en-US" sz="2800" dirty="0"/>
              <a:t>码。和</a:t>
            </a:r>
            <a:r>
              <a:rPr lang="en-US" altLang="zh-CN" sz="2800" dirty="0"/>
              <a:t>(b)</a:t>
            </a:r>
            <a:r>
              <a:rPr lang="zh-CN" altLang="en-US" sz="2800" dirty="0"/>
              <a:t>模型一样，这种方式提供认证性，又由于只有发方能产生加密的</a:t>
            </a:r>
            <a:r>
              <a:rPr lang="en-US" altLang="zh-CN" sz="2800" dirty="0"/>
              <a:t>Hash</a:t>
            </a:r>
            <a:r>
              <a:rPr lang="zh-CN" altLang="en-US" sz="2800" dirty="0"/>
              <a:t>码，因此这种方式还对发方发送的消息提供了数字签字，事实上这种方式就是数字签字</a:t>
            </a:r>
            <a:endParaRPr lang="zh-CN" alt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Hash</a:t>
            </a:r>
            <a:r>
              <a:rPr lang="zh-CN" altLang="en-US" dirty="0">
                <a:ea typeface="宋体" panose="02010600030101010101" pitchFamily="2" charset="-122"/>
              </a:rPr>
              <a:t>函数的基本用途（</a:t>
            </a:r>
            <a:r>
              <a:rPr lang="en-US" altLang="zh-CN" dirty="0">
                <a:ea typeface="宋体" panose="02010600030101010101" pitchFamily="2" charset="-122"/>
              </a:rPr>
              <a:t>d</a:t>
            </a:r>
            <a:r>
              <a:rPr lang="zh-CN" altLang="en-US" dirty="0">
                <a:ea typeface="宋体" panose="02010600030101010101" pitchFamily="2" charset="-122"/>
              </a:rPr>
              <a:t>）</a:t>
            </a:r>
          </a:p>
        </p:txBody>
      </p:sp>
      <p:sp>
        <p:nvSpPr>
          <p:cNvPr id="3993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4DF4139-059E-43F0-B8B8-3ABFA62FC5BC}"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994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29A804E-E54E-4FE6-BE0B-437FCE041FD7}"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27</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39941" name="Rectangle 3"/>
          <p:cNvSpPr>
            <a:spLocks noChangeArrowheads="1"/>
          </p:cNvSpPr>
          <p:nvPr/>
        </p:nvSpPr>
        <p:spPr bwMode="ltGray">
          <a:xfrm>
            <a:off x="1508124" y="1150913"/>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9942" name="Oval 4"/>
          <p:cNvSpPr>
            <a:spLocks noChangeArrowheads="1"/>
          </p:cNvSpPr>
          <p:nvPr/>
        </p:nvSpPr>
        <p:spPr bwMode="ltGray">
          <a:xfrm>
            <a:off x="2155825" y="2303438"/>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9943" name="Oval 5"/>
          <p:cNvSpPr>
            <a:spLocks noChangeArrowheads="1"/>
          </p:cNvSpPr>
          <p:nvPr/>
        </p:nvSpPr>
        <p:spPr bwMode="ltGray">
          <a:xfrm>
            <a:off x="3621087" y="1338238"/>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39944" name="Line 6"/>
          <p:cNvSpPr>
            <a:spLocks noChangeShapeType="1"/>
          </p:cNvSpPr>
          <p:nvPr/>
        </p:nvSpPr>
        <p:spPr bwMode="ltGray">
          <a:xfrm flipV="1">
            <a:off x="1939925" y="1511275"/>
            <a:ext cx="17287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5" name="Line 7"/>
          <p:cNvSpPr>
            <a:spLocks noChangeShapeType="1"/>
          </p:cNvSpPr>
          <p:nvPr/>
        </p:nvSpPr>
        <p:spPr bwMode="ltGray">
          <a:xfrm>
            <a:off x="4892675" y="1582713"/>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6" name="Oval 8"/>
          <p:cNvSpPr>
            <a:spLocks noChangeArrowheads="1"/>
          </p:cNvSpPr>
          <p:nvPr/>
        </p:nvSpPr>
        <p:spPr bwMode="ltGray">
          <a:xfrm>
            <a:off x="8709025" y="1222350"/>
            <a:ext cx="542925"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39947" name="Line 9"/>
          <p:cNvSpPr>
            <a:spLocks noChangeShapeType="1"/>
          </p:cNvSpPr>
          <p:nvPr/>
        </p:nvSpPr>
        <p:spPr bwMode="ltGray">
          <a:xfrm>
            <a:off x="6980236" y="1582713"/>
            <a:ext cx="433388"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Text Box 10"/>
          <p:cNvSpPr txBox="1">
            <a:spLocks noChangeArrowheads="1"/>
          </p:cNvSpPr>
          <p:nvPr/>
        </p:nvSpPr>
        <p:spPr bwMode="ltGray">
          <a:xfrm>
            <a:off x="9297986" y="1714476"/>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a:solidFill>
                  <a:schemeClr val="tx2"/>
                </a:solidFill>
                <a:latin typeface="Times New Roman" panose="02020603050405020304" pitchFamily="18" charset="0"/>
                <a:ea typeface="宋体" panose="02010600030101010101" pitchFamily="2" charset="-122"/>
              </a:rPr>
              <a:t>Compare</a:t>
            </a:r>
          </a:p>
        </p:txBody>
      </p:sp>
      <p:sp>
        <p:nvSpPr>
          <p:cNvPr id="39949" name="Rectangle 11"/>
          <p:cNvSpPr>
            <a:spLocks noChangeArrowheads="1"/>
          </p:cNvSpPr>
          <p:nvPr/>
        </p:nvSpPr>
        <p:spPr bwMode="ltGray">
          <a:xfrm>
            <a:off x="5470525" y="1123925"/>
            <a:ext cx="574675" cy="819150"/>
          </a:xfrm>
          <a:prstGeom prst="rect">
            <a:avLst/>
          </a:prstGeom>
          <a:blipFill>
            <a:blip r:embed="rId3"/>
            <a:tile tx="0" ty="0" sx="100000" sy="100000" flip="none" algn="tl"/>
          </a:blipFill>
          <a:ln w="9525" cap="rnd">
            <a:solidFill>
              <a:srgbClr val="000000"/>
            </a:solidFill>
            <a:miter lim="800000"/>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cxnSp>
        <p:nvCxnSpPr>
          <p:cNvPr id="39950" name="AutoShape 12"/>
          <p:cNvCxnSpPr>
            <a:cxnSpLocks noChangeShapeType="1"/>
            <a:stCxn id="39946" idx="6"/>
            <a:endCxn id="39948" idx="0"/>
          </p:cNvCxnSpPr>
          <p:nvPr/>
        </p:nvCxnSpPr>
        <p:spPr bwMode="auto">
          <a:xfrm>
            <a:off x="9251949" y="1447775"/>
            <a:ext cx="595312" cy="266700"/>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51" name="AutoShape 13"/>
          <p:cNvSpPr>
            <a:spLocks noChangeArrowheads="1"/>
          </p:cNvSpPr>
          <p:nvPr/>
        </p:nvSpPr>
        <p:spPr bwMode="auto">
          <a:xfrm>
            <a:off x="4532312" y="1295376"/>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E</a:t>
            </a:r>
          </a:p>
        </p:txBody>
      </p:sp>
      <p:sp>
        <p:nvSpPr>
          <p:cNvPr id="39952" name="Line 14"/>
          <p:cNvSpPr>
            <a:spLocks noChangeShapeType="1"/>
          </p:cNvSpPr>
          <p:nvPr/>
        </p:nvSpPr>
        <p:spPr bwMode="auto">
          <a:xfrm>
            <a:off x="4100511" y="158271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3" name="Line 15"/>
          <p:cNvSpPr>
            <a:spLocks noChangeShapeType="1"/>
          </p:cNvSpPr>
          <p:nvPr/>
        </p:nvSpPr>
        <p:spPr bwMode="auto">
          <a:xfrm flipV="1">
            <a:off x="5667373" y="1798613"/>
            <a:ext cx="88902" cy="911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Line 17"/>
          <p:cNvSpPr>
            <a:spLocks noChangeShapeType="1"/>
          </p:cNvSpPr>
          <p:nvPr/>
        </p:nvSpPr>
        <p:spPr bwMode="ltGray">
          <a:xfrm>
            <a:off x="4740274" y="1841475"/>
            <a:ext cx="0"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Text Box 18"/>
          <p:cNvSpPr txBox="1">
            <a:spLocks noChangeArrowheads="1"/>
          </p:cNvSpPr>
          <p:nvPr/>
        </p:nvSpPr>
        <p:spPr bwMode="ltGray">
          <a:xfrm>
            <a:off x="4622799" y="2062138"/>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a:latin typeface="Times New Roman" panose="02020603050405020304" pitchFamily="18" charset="0"/>
                <a:ea typeface="宋体" panose="02010600030101010101" pitchFamily="2" charset="-122"/>
              </a:rPr>
              <a:t>K</a:t>
            </a:r>
          </a:p>
        </p:txBody>
      </p:sp>
      <p:sp>
        <p:nvSpPr>
          <p:cNvPr id="39957" name="AutoShape 19"/>
          <p:cNvSpPr>
            <a:spLocks noChangeArrowheads="1"/>
          </p:cNvSpPr>
          <p:nvPr/>
        </p:nvSpPr>
        <p:spPr bwMode="auto">
          <a:xfrm>
            <a:off x="6477000" y="1366814"/>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39958" name="Line 20"/>
          <p:cNvSpPr>
            <a:spLocks noChangeShapeType="1"/>
          </p:cNvSpPr>
          <p:nvPr/>
        </p:nvSpPr>
        <p:spPr bwMode="auto">
          <a:xfrm>
            <a:off x="6045199" y="158271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9" name="Line 21"/>
          <p:cNvSpPr>
            <a:spLocks noChangeShapeType="1"/>
          </p:cNvSpPr>
          <p:nvPr/>
        </p:nvSpPr>
        <p:spPr bwMode="ltGray">
          <a:xfrm>
            <a:off x="6692899" y="1943075"/>
            <a:ext cx="0"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Text Box 22"/>
          <p:cNvSpPr txBox="1">
            <a:spLocks noChangeArrowheads="1"/>
          </p:cNvSpPr>
          <p:nvPr/>
        </p:nvSpPr>
        <p:spPr bwMode="ltGray">
          <a:xfrm>
            <a:off x="6523038" y="2157902"/>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p>
        </p:txBody>
      </p:sp>
      <p:sp>
        <p:nvSpPr>
          <p:cNvPr id="39961" name="Rectangle 23"/>
          <p:cNvSpPr>
            <a:spLocks noChangeArrowheads="1"/>
          </p:cNvSpPr>
          <p:nvPr/>
        </p:nvSpPr>
        <p:spPr bwMode="ltGray">
          <a:xfrm>
            <a:off x="7413625" y="1123925"/>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39962" name="Rectangle 24"/>
          <p:cNvSpPr>
            <a:spLocks noChangeArrowheads="1"/>
          </p:cNvSpPr>
          <p:nvPr/>
        </p:nvSpPr>
        <p:spPr bwMode="auto">
          <a:xfrm>
            <a:off x="7413625" y="1943075"/>
            <a:ext cx="574675" cy="215900"/>
          </a:xfrm>
          <a:prstGeom prst="rect">
            <a:avLst/>
          </a:prstGeom>
          <a:solidFill>
            <a:srgbClr val="FF0000"/>
          </a:solidFill>
          <a:ln w="9525">
            <a:solidFill>
              <a:schemeClr val="tx1"/>
            </a:solidFill>
            <a:miter lim="800000"/>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9963" name="Line 25"/>
          <p:cNvSpPr>
            <a:spLocks noChangeShapeType="1"/>
          </p:cNvSpPr>
          <p:nvPr/>
        </p:nvSpPr>
        <p:spPr bwMode="auto">
          <a:xfrm flipH="1" flipV="1">
            <a:off x="7620000" y="2087539"/>
            <a:ext cx="0" cy="296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5" name="Line 27"/>
          <p:cNvSpPr>
            <a:spLocks noChangeShapeType="1"/>
          </p:cNvSpPr>
          <p:nvPr/>
        </p:nvSpPr>
        <p:spPr bwMode="auto">
          <a:xfrm>
            <a:off x="7988299" y="1511275"/>
            <a:ext cx="792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6" name="AutoShape 28"/>
          <p:cNvSpPr>
            <a:spLocks noChangeArrowheads="1"/>
          </p:cNvSpPr>
          <p:nvPr/>
        </p:nvSpPr>
        <p:spPr bwMode="auto">
          <a:xfrm>
            <a:off x="2803525" y="2303439"/>
            <a:ext cx="504825" cy="504825"/>
          </a:xfrm>
          <a:prstGeom prst="roundRect">
            <a:avLst>
              <a:gd name="adj" fmla="val 16667"/>
            </a:avLst>
          </a:prstGeom>
          <a:solidFill>
            <a:srgbClr val="FF0000"/>
          </a:solidFill>
          <a:ln w="9525">
            <a:solidFill>
              <a:schemeClr val="tx1"/>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solidFill>
                  <a:schemeClr val="bg1"/>
                </a:solidFill>
                <a:latin typeface="Arial" panose="020B0604020202020204" pitchFamily="34" charset="0"/>
                <a:ea typeface="宋体" panose="02010600030101010101" pitchFamily="2" charset="-122"/>
              </a:rPr>
              <a:t>E</a:t>
            </a:r>
          </a:p>
        </p:txBody>
      </p:sp>
      <p:sp>
        <p:nvSpPr>
          <p:cNvPr id="39967" name="Line 29"/>
          <p:cNvSpPr>
            <a:spLocks noChangeShapeType="1"/>
          </p:cNvSpPr>
          <p:nvPr/>
        </p:nvSpPr>
        <p:spPr bwMode="ltGray">
          <a:xfrm>
            <a:off x="3073400" y="2808264"/>
            <a:ext cx="1587" cy="249237"/>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Text Box 30"/>
          <p:cNvSpPr txBox="1">
            <a:spLocks noChangeArrowheads="1"/>
          </p:cNvSpPr>
          <p:nvPr/>
        </p:nvSpPr>
        <p:spPr bwMode="ltGray">
          <a:xfrm>
            <a:off x="2516188" y="3040040"/>
            <a:ext cx="165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SK</a:t>
            </a:r>
            <a:r>
              <a:rPr lang="en-US" altLang="zh-CN" sz="2400" b="0" baseline="-25000" dirty="0">
                <a:latin typeface="Times New Roman" panose="02020603050405020304" pitchFamily="18" charset="0"/>
                <a:ea typeface="宋体" panose="02010600030101010101" pitchFamily="2" charset="-122"/>
              </a:rPr>
              <a:t>A</a:t>
            </a:r>
            <a:r>
              <a:rPr lang="zh-CN" altLang="en-US" sz="1800" dirty="0">
                <a:latin typeface="Arial" panose="020B0604020202020204" pitchFamily="34" charset="0"/>
                <a:ea typeface="宋体" panose="02010600030101010101" pitchFamily="2" charset="-122"/>
              </a:rPr>
              <a:t>私钥</a:t>
            </a:r>
            <a:endParaRPr lang="zh-CN" altLang="en-US" sz="2400" b="0" baseline="-25000" dirty="0">
              <a:latin typeface="Times New Roman" panose="02020603050405020304" pitchFamily="18" charset="0"/>
              <a:ea typeface="宋体" panose="02010600030101010101" pitchFamily="2" charset="-122"/>
            </a:endParaRPr>
          </a:p>
        </p:txBody>
      </p:sp>
      <p:sp>
        <p:nvSpPr>
          <p:cNvPr id="39969" name="Line 31"/>
          <p:cNvSpPr>
            <a:spLocks noChangeShapeType="1"/>
          </p:cNvSpPr>
          <p:nvPr/>
        </p:nvSpPr>
        <p:spPr bwMode="auto">
          <a:xfrm>
            <a:off x="2587624" y="259077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9970" name="AutoShape 32"/>
          <p:cNvCxnSpPr>
            <a:cxnSpLocks noChangeShapeType="1"/>
          </p:cNvCxnSpPr>
          <p:nvPr/>
        </p:nvCxnSpPr>
        <p:spPr bwMode="auto">
          <a:xfrm>
            <a:off x="1933574" y="1633513"/>
            <a:ext cx="222250" cy="95726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1" name="AutoShape 33"/>
          <p:cNvCxnSpPr>
            <a:cxnSpLocks noChangeShapeType="1"/>
            <a:stCxn id="39966" idx="3"/>
            <a:endCxn id="39943" idx="2"/>
          </p:cNvCxnSpPr>
          <p:nvPr/>
        </p:nvCxnSpPr>
        <p:spPr bwMode="auto">
          <a:xfrm flipV="1">
            <a:off x="3308350" y="1589064"/>
            <a:ext cx="312737" cy="966787"/>
          </a:xfrm>
          <a:prstGeom prst="bentConnector3">
            <a:avLst>
              <a:gd name="adj1" fmla="val 4974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72" name="AutoShape 34"/>
          <p:cNvSpPr>
            <a:spLocks noChangeArrowheads="1"/>
          </p:cNvSpPr>
          <p:nvPr/>
        </p:nvSpPr>
        <p:spPr bwMode="auto">
          <a:xfrm>
            <a:off x="8637587" y="1871639"/>
            <a:ext cx="504825" cy="504825"/>
          </a:xfrm>
          <a:prstGeom prst="roundRect">
            <a:avLst>
              <a:gd name="adj" fmla="val 16667"/>
            </a:avLst>
          </a:prstGeom>
          <a:solidFill>
            <a:srgbClr val="FF0000"/>
          </a:solidFill>
          <a:ln w="9525">
            <a:solidFill>
              <a:schemeClr val="tx1"/>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solidFill>
                  <a:schemeClr val="bg1"/>
                </a:solidFill>
                <a:latin typeface="Arial" panose="020B0604020202020204" pitchFamily="34" charset="0"/>
                <a:ea typeface="宋体" panose="02010600030101010101" pitchFamily="2" charset="-122"/>
              </a:rPr>
              <a:t>D</a:t>
            </a:r>
          </a:p>
        </p:txBody>
      </p:sp>
      <p:sp>
        <p:nvSpPr>
          <p:cNvPr id="39974" name="Line 36"/>
          <p:cNvSpPr>
            <a:spLocks noChangeShapeType="1"/>
          </p:cNvSpPr>
          <p:nvPr/>
        </p:nvSpPr>
        <p:spPr bwMode="auto">
          <a:xfrm>
            <a:off x="7988300" y="2087538"/>
            <a:ext cx="6492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5" name="Line 37"/>
          <p:cNvSpPr>
            <a:spLocks noChangeShapeType="1"/>
          </p:cNvSpPr>
          <p:nvPr/>
        </p:nvSpPr>
        <p:spPr bwMode="auto">
          <a:xfrm flipV="1">
            <a:off x="8853486" y="237487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6" name="Line 38"/>
          <p:cNvSpPr>
            <a:spLocks noChangeShapeType="1"/>
          </p:cNvSpPr>
          <p:nvPr/>
        </p:nvSpPr>
        <p:spPr bwMode="auto">
          <a:xfrm>
            <a:off x="9140824" y="2087538"/>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7" name="Text Box 39"/>
          <p:cNvSpPr txBox="1">
            <a:spLocks noChangeArrowheads="1"/>
          </p:cNvSpPr>
          <p:nvPr/>
        </p:nvSpPr>
        <p:spPr bwMode="auto">
          <a:xfrm>
            <a:off x="826652" y="3821090"/>
            <a:ext cx="10984348" cy="140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0" kern="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消息的哈希值用公钥加密算法和发方的秘密钥加密后与消息链接，再对链接后的结果用单钥加密算法加密，这种方式提供了保密性和数字签字</a:t>
            </a:r>
          </a:p>
        </p:txBody>
      </p:sp>
      <p:sp>
        <p:nvSpPr>
          <p:cNvPr id="42" name="Text Box 28">
            <a:extLst>
              <a:ext uri="{FF2B5EF4-FFF2-40B4-BE49-F238E27FC236}">
                <a16:creationId xmlns:a16="http://schemas.microsoft.com/office/drawing/2014/main" id="{85B84126-2B4A-4C61-89D9-D84F5F7B5E71}"/>
              </a:ext>
            </a:extLst>
          </p:cNvPr>
          <p:cNvSpPr txBox="1">
            <a:spLocks noChangeArrowheads="1"/>
          </p:cNvSpPr>
          <p:nvPr/>
        </p:nvSpPr>
        <p:spPr bwMode="ltGray">
          <a:xfrm>
            <a:off x="8637587" y="2710163"/>
            <a:ext cx="72648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PK</a:t>
            </a:r>
            <a:r>
              <a:rPr lang="en-US" altLang="zh-CN" sz="2400" b="0" baseline="-25000" dirty="0">
                <a:latin typeface="Times New Roman" panose="02020603050405020304" pitchFamily="18" charset="0"/>
                <a:ea typeface="宋体" panose="02010600030101010101" pitchFamily="2" charset="-122"/>
              </a:rPr>
              <a:t>A</a:t>
            </a:r>
          </a:p>
        </p:txBody>
      </p:sp>
      <p:graphicFrame>
        <p:nvGraphicFramePr>
          <p:cNvPr id="2" name="对象 1">
            <a:extLst>
              <a:ext uri="{FF2B5EF4-FFF2-40B4-BE49-F238E27FC236}">
                <a16:creationId xmlns:a16="http://schemas.microsoft.com/office/drawing/2014/main" id="{46B2C385-81EF-44B3-87F6-EB78EE0412DF}"/>
              </a:ext>
            </a:extLst>
          </p:cNvPr>
          <p:cNvGraphicFramePr>
            <a:graphicFrameLocks noChangeAspect="1"/>
          </p:cNvGraphicFramePr>
          <p:nvPr>
            <p:extLst>
              <p:ext uri="{D42A27DB-BD31-4B8C-83A1-F6EECF244321}">
                <p14:modId xmlns:p14="http://schemas.microsoft.com/office/powerpoint/2010/main" val="4014167385"/>
              </p:ext>
            </p:extLst>
          </p:nvPr>
        </p:nvGraphicFramePr>
        <p:xfrm>
          <a:off x="4121234" y="2684707"/>
          <a:ext cx="3127207" cy="508489"/>
        </p:xfrm>
        <a:graphic>
          <a:graphicData uri="http://schemas.openxmlformats.org/presentationml/2006/ole">
            <mc:AlternateContent xmlns:mc="http://schemas.openxmlformats.org/markup-compatibility/2006">
              <mc:Choice xmlns:v="urn:schemas-microsoft-com:vml" Requires="v">
                <p:oleObj spid="_x0000_s173062" name="Equation" r:id="rId4" imgW="1562040" imgH="253800" progId="Equation.DSMT4">
                  <p:embed/>
                </p:oleObj>
              </mc:Choice>
              <mc:Fallback>
                <p:oleObj name="Equation" r:id="rId4" imgW="1562040" imgH="253800" progId="Equation.DSMT4">
                  <p:embed/>
                  <p:pic>
                    <p:nvPicPr>
                      <p:cNvPr id="0" name=""/>
                      <p:cNvPicPr/>
                      <p:nvPr/>
                    </p:nvPicPr>
                    <p:blipFill>
                      <a:blip r:embed="rId5"/>
                      <a:stretch>
                        <a:fillRect/>
                      </a:stretch>
                    </p:blipFill>
                    <p:spPr>
                      <a:xfrm>
                        <a:off x="4121234" y="2684707"/>
                        <a:ext cx="3127207" cy="508489"/>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F536BE54-D7F8-46A9-9297-8A9B2A23D41D}"/>
              </a:ext>
            </a:extLst>
          </p:cNvPr>
          <p:cNvGraphicFramePr>
            <a:graphicFrameLocks noChangeAspect="1"/>
          </p:cNvGraphicFramePr>
          <p:nvPr>
            <p:extLst>
              <p:ext uri="{D42A27DB-BD31-4B8C-83A1-F6EECF244321}">
                <p14:modId xmlns:p14="http://schemas.microsoft.com/office/powerpoint/2010/main" val="458529063"/>
              </p:ext>
            </p:extLst>
          </p:nvPr>
        </p:nvGraphicFramePr>
        <p:xfrm>
          <a:off x="7099133" y="2357077"/>
          <a:ext cx="1578140" cy="450897"/>
        </p:xfrm>
        <a:graphic>
          <a:graphicData uri="http://schemas.openxmlformats.org/presentationml/2006/ole">
            <mc:AlternateContent xmlns:mc="http://schemas.openxmlformats.org/markup-compatibility/2006">
              <mc:Choice xmlns:v="urn:schemas-microsoft-com:vml" Requires="v">
                <p:oleObj spid="_x0000_s173063" name="Equation" r:id="rId6" imgW="888840" imgH="253800" progId="Equation.DSMT4">
                  <p:embed/>
                </p:oleObj>
              </mc:Choice>
              <mc:Fallback>
                <p:oleObj name="Equation" r:id="rId6" imgW="888840" imgH="253800" progId="Equation.DSMT4">
                  <p:embed/>
                  <p:pic>
                    <p:nvPicPr>
                      <p:cNvPr id="0" name=""/>
                      <p:cNvPicPr/>
                      <p:nvPr/>
                    </p:nvPicPr>
                    <p:blipFill>
                      <a:blip r:embed="rId7"/>
                      <a:stretch>
                        <a:fillRect/>
                      </a:stretch>
                    </p:blipFill>
                    <p:spPr>
                      <a:xfrm>
                        <a:off x="7099133" y="2357077"/>
                        <a:ext cx="1578140" cy="450897"/>
                      </a:xfrm>
                      <a:prstGeom prst="rect">
                        <a:avLst/>
                      </a:prstGeom>
                    </p:spPr>
                  </p:pic>
                </p:oleObj>
              </mc:Fallback>
            </mc:AlternateContent>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A3E63-8A5B-48D2-9282-82C4D357CCE8}"/>
              </a:ext>
            </a:extLst>
          </p:cNvPr>
          <p:cNvSpPr>
            <a:spLocks noGrp="1"/>
          </p:cNvSpPr>
          <p:nvPr>
            <p:ph type="title"/>
          </p:nvPr>
        </p:nvSpPr>
        <p:spPr/>
        <p:txBody>
          <a:bodyPr/>
          <a:lstStyle/>
          <a:p>
            <a:r>
              <a:rPr lang="en-US" altLang="zh-CN" dirty="0">
                <a:ea typeface="宋体" panose="02010600030101010101" pitchFamily="2" charset="-122"/>
              </a:rPr>
              <a:t>Hash</a:t>
            </a:r>
            <a:r>
              <a:rPr lang="zh-CN" altLang="en-US" dirty="0">
                <a:ea typeface="宋体" panose="02010600030101010101" pitchFamily="2" charset="-122"/>
              </a:rPr>
              <a:t>函数的基本用</a:t>
            </a:r>
            <a:endParaRPr lang="zh-CN" altLang="en-US" dirty="0"/>
          </a:p>
        </p:txBody>
      </p:sp>
      <p:sp>
        <p:nvSpPr>
          <p:cNvPr id="3" name="内容占位符 2">
            <a:extLst>
              <a:ext uri="{FF2B5EF4-FFF2-40B4-BE49-F238E27FC236}">
                <a16:creationId xmlns:a16="http://schemas.microsoft.com/office/drawing/2014/main" id="{84D596CA-5598-4566-9FE2-0412EB55262E}"/>
              </a:ext>
            </a:extLst>
          </p:cNvPr>
          <p:cNvSpPr>
            <a:spLocks noGrp="1"/>
          </p:cNvSpPr>
          <p:nvPr>
            <p:ph idx="1"/>
          </p:nvPr>
        </p:nvSpPr>
        <p:spPr>
          <a:xfrm>
            <a:off x="355600" y="4020087"/>
            <a:ext cx="11607800" cy="1161514"/>
          </a:xfrm>
        </p:spPr>
        <p:txBody>
          <a:bodyPr/>
          <a:lstStyle/>
          <a:p>
            <a:r>
              <a:rPr lang="en-US" altLang="zh-CN" sz="2000" b="0" dirty="0">
                <a:latin typeface="宋体" panose="02010600030101010101" pitchFamily="2" charset="-122"/>
                <a:ea typeface="宋体" panose="02010600030101010101" pitchFamily="2" charset="-122"/>
              </a:rPr>
              <a:t>(e)</a:t>
            </a:r>
            <a:r>
              <a:rPr lang="zh-CN" altLang="en-US" sz="2000" b="0" dirty="0">
                <a:latin typeface="宋体" panose="02010600030101010101" pitchFamily="2" charset="-122"/>
                <a:ea typeface="宋体" panose="02010600030101010101" pitchFamily="2" charset="-122"/>
              </a:rPr>
              <a:t>使用这种方式时要求通信双方共享一个秘密值</a:t>
            </a:r>
            <a:r>
              <a:rPr lang="en-US" altLang="zh-CN" sz="2000" b="0" dirty="0">
                <a:latin typeface="宋体" panose="02010600030101010101" pitchFamily="2" charset="-122"/>
                <a:ea typeface="宋体" panose="02010600030101010101" pitchFamily="2" charset="-122"/>
              </a:rPr>
              <a:t>S</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A</a:t>
            </a:r>
            <a:r>
              <a:rPr lang="zh-CN" altLang="en-US" sz="2000" b="0" dirty="0">
                <a:latin typeface="宋体" panose="02010600030101010101" pitchFamily="2" charset="-122"/>
                <a:ea typeface="宋体" panose="02010600030101010101" pitchFamily="2" charset="-122"/>
              </a:rPr>
              <a:t>计算消息</a:t>
            </a:r>
            <a:r>
              <a:rPr lang="en-US" altLang="zh-CN" sz="2000" b="0" dirty="0">
                <a:latin typeface="宋体" panose="02010600030101010101" pitchFamily="2" charset="-122"/>
                <a:ea typeface="宋体" panose="02010600030101010101" pitchFamily="2" charset="-122"/>
              </a:rPr>
              <a:t>M</a:t>
            </a:r>
            <a:r>
              <a:rPr lang="zh-CN" altLang="en-US" sz="2000" b="0" dirty="0">
                <a:latin typeface="宋体" panose="02010600030101010101" pitchFamily="2" charset="-122"/>
                <a:ea typeface="宋体" panose="02010600030101010101" pitchFamily="2" charset="-122"/>
              </a:rPr>
              <a:t>和秘密值</a:t>
            </a:r>
            <a:r>
              <a:rPr lang="en-US" altLang="zh-CN" sz="2000" b="0" dirty="0">
                <a:latin typeface="宋体" panose="02010600030101010101" pitchFamily="2" charset="-122"/>
                <a:ea typeface="宋体" panose="02010600030101010101" pitchFamily="2" charset="-122"/>
              </a:rPr>
              <a:t>S</a:t>
            </a:r>
            <a:r>
              <a:rPr lang="zh-CN" altLang="en-US" sz="2000" b="0" dirty="0">
                <a:latin typeface="宋体" panose="02010600030101010101" pitchFamily="2" charset="-122"/>
                <a:ea typeface="宋体" panose="02010600030101010101" pitchFamily="2" charset="-122"/>
              </a:rPr>
              <a:t>链接在一起的</a:t>
            </a:r>
            <a:r>
              <a:rPr lang="en-US" altLang="zh-CN" sz="2000" b="0" dirty="0">
                <a:latin typeface="宋体" panose="02010600030101010101" pitchFamily="2" charset="-122"/>
                <a:ea typeface="宋体" panose="02010600030101010101" pitchFamily="2" charset="-122"/>
              </a:rPr>
              <a:t>Hash</a:t>
            </a:r>
            <a:r>
              <a:rPr lang="zh-CN" altLang="en-US" sz="2000" b="0" dirty="0">
                <a:latin typeface="宋体" panose="02010600030101010101" pitchFamily="2" charset="-122"/>
                <a:ea typeface="宋体" panose="02010600030101010101" pitchFamily="2" charset="-122"/>
              </a:rPr>
              <a:t>值，并将此</a:t>
            </a:r>
            <a:r>
              <a:rPr lang="en-US" altLang="zh-CN" sz="2000" b="0" dirty="0">
                <a:latin typeface="宋体" panose="02010600030101010101" pitchFamily="2" charset="-122"/>
                <a:ea typeface="宋体" panose="02010600030101010101" pitchFamily="2" charset="-122"/>
              </a:rPr>
              <a:t>Hash</a:t>
            </a:r>
            <a:r>
              <a:rPr lang="zh-CN" altLang="en-US" sz="2000" b="0" dirty="0">
                <a:latin typeface="宋体" panose="02010600030101010101" pitchFamily="2" charset="-122"/>
                <a:ea typeface="宋体" panose="02010600030101010101" pitchFamily="2" charset="-122"/>
              </a:rPr>
              <a:t>值附加到</a:t>
            </a:r>
            <a:r>
              <a:rPr lang="en-US" altLang="zh-CN" sz="2000" b="0" dirty="0">
                <a:latin typeface="宋体" panose="02010600030101010101" pitchFamily="2" charset="-122"/>
                <a:ea typeface="宋体" panose="02010600030101010101" pitchFamily="2" charset="-122"/>
              </a:rPr>
              <a:t>M</a:t>
            </a:r>
            <a:r>
              <a:rPr lang="zh-CN" altLang="en-US" sz="2000" b="0" dirty="0">
                <a:latin typeface="宋体" panose="02010600030101010101" pitchFamily="2" charset="-122"/>
                <a:ea typeface="宋体" panose="02010600030101010101" pitchFamily="2" charset="-122"/>
              </a:rPr>
              <a:t>后发往</a:t>
            </a:r>
            <a:r>
              <a:rPr lang="en-US" altLang="zh-CN" sz="2000" b="0" dirty="0">
                <a:latin typeface="宋体" panose="02010600030101010101" pitchFamily="2" charset="-122"/>
                <a:ea typeface="宋体" panose="02010600030101010101" pitchFamily="2" charset="-122"/>
              </a:rPr>
              <a:t>B</a:t>
            </a:r>
            <a:r>
              <a:rPr lang="zh-CN" altLang="en-US" sz="2000" b="0" dirty="0">
                <a:latin typeface="宋体" panose="02010600030101010101" pitchFamily="2" charset="-122"/>
                <a:ea typeface="宋体" panose="02010600030101010101" pitchFamily="2" charset="-122"/>
              </a:rPr>
              <a:t>。因</a:t>
            </a:r>
            <a:r>
              <a:rPr lang="en-US" altLang="zh-CN" sz="2000" b="0" dirty="0">
                <a:latin typeface="宋体" panose="02010600030101010101" pitchFamily="2" charset="-122"/>
                <a:ea typeface="宋体" panose="02010600030101010101" pitchFamily="2" charset="-122"/>
              </a:rPr>
              <a:t>B</a:t>
            </a:r>
            <a:r>
              <a:rPr lang="zh-CN" altLang="en-US" sz="2000" b="0" dirty="0">
                <a:latin typeface="宋体" panose="02010600030101010101" pitchFamily="2" charset="-122"/>
                <a:ea typeface="宋体" panose="02010600030101010101" pitchFamily="2" charset="-122"/>
              </a:rPr>
              <a:t>也有</a:t>
            </a:r>
            <a:r>
              <a:rPr lang="en-US" altLang="zh-CN" sz="2000" b="0" dirty="0">
                <a:latin typeface="宋体" panose="02010600030101010101" pitchFamily="2" charset="-122"/>
                <a:ea typeface="宋体" panose="02010600030101010101" pitchFamily="2" charset="-122"/>
              </a:rPr>
              <a:t>S</a:t>
            </a:r>
            <a:r>
              <a:rPr lang="zh-CN" altLang="en-US" sz="2000" b="0" dirty="0">
                <a:latin typeface="宋体" panose="02010600030101010101" pitchFamily="2" charset="-122"/>
                <a:ea typeface="宋体" panose="02010600030101010101" pitchFamily="2" charset="-122"/>
              </a:rPr>
              <a:t>，所以可重新计算</a:t>
            </a:r>
            <a:r>
              <a:rPr lang="en-US" altLang="zh-CN" sz="2000" b="0" dirty="0">
                <a:latin typeface="宋体" panose="02010600030101010101" pitchFamily="2" charset="-122"/>
                <a:ea typeface="宋体" panose="02010600030101010101" pitchFamily="2" charset="-122"/>
              </a:rPr>
              <a:t>Hash</a:t>
            </a:r>
            <a:r>
              <a:rPr lang="zh-CN" altLang="en-US" sz="2000" b="0" dirty="0">
                <a:latin typeface="宋体" panose="02010600030101010101" pitchFamily="2" charset="-122"/>
                <a:ea typeface="宋体" panose="02010600030101010101" pitchFamily="2" charset="-122"/>
              </a:rPr>
              <a:t>值以对消息进行认证。由于秘密值</a:t>
            </a:r>
            <a:r>
              <a:rPr lang="en-US" altLang="zh-CN" sz="2000" b="0" dirty="0">
                <a:latin typeface="宋体" panose="02010600030101010101" pitchFamily="2" charset="-122"/>
                <a:ea typeface="宋体" panose="02010600030101010101" pitchFamily="2" charset="-122"/>
              </a:rPr>
              <a:t>S</a:t>
            </a:r>
            <a:r>
              <a:rPr lang="zh-CN" altLang="en-US" sz="2000" b="0" dirty="0">
                <a:latin typeface="宋体" panose="02010600030101010101" pitchFamily="2" charset="-122"/>
                <a:ea typeface="宋体" panose="02010600030101010101" pitchFamily="2" charset="-122"/>
              </a:rPr>
              <a:t>本身未被发送，敌手无法对截获的消息加以篡改，也无法产生假消息。</a:t>
            </a:r>
            <a:r>
              <a:rPr lang="zh-CN" altLang="en-US" sz="2000" dirty="0">
                <a:solidFill>
                  <a:srgbClr val="002060"/>
                </a:solidFill>
                <a:latin typeface="宋体" panose="02010600030101010101" pitchFamily="2" charset="-122"/>
                <a:ea typeface="宋体" panose="02010600030101010101" pitchFamily="2" charset="-122"/>
              </a:rPr>
              <a:t>这种方式仅提供认证</a:t>
            </a:r>
          </a:p>
        </p:txBody>
      </p:sp>
      <p:sp>
        <p:nvSpPr>
          <p:cNvPr id="4" name="日期占位符 3">
            <a:extLst>
              <a:ext uri="{FF2B5EF4-FFF2-40B4-BE49-F238E27FC236}">
                <a16:creationId xmlns:a16="http://schemas.microsoft.com/office/drawing/2014/main" id="{96A10589-EB44-4FDF-8035-44CB71AEC62A}"/>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A1446343-A676-4E2A-BFAF-F9577A05D3CF}"/>
              </a:ext>
            </a:extLst>
          </p:cNvPr>
          <p:cNvSpPr>
            <a:spLocks noGrp="1"/>
          </p:cNvSpPr>
          <p:nvPr>
            <p:ph type="sldNum" sz="quarter" idx="11"/>
          </p:nvPr>
        </p:nvSpPr>
        <p:spPr/>
        <p:txBody>
          <a:bodyPr/>
          <a:lstStyle/>
          <a:p>
            <a:fld id="{D06FDECE-D84C-4BFC-AAC6-9399481B1547}" type="slidenum">
              <a:rPr lang="en-US" altLang="zh-CN" smtClean="0"/>
              <a:pPr/>
              <a:t>28</a:t>
            </a:fld>
            <a:endParaRPr lang="en-US" altLang="zh-CN"/>
          </a:p>
        </p:txBody>
      </p:sp>
      <p:pic>
        <p:nvPicPr>
          <p:cNvPr id="8" name="图片 7">
            <a:extLst>
              <a:ext uri="{FF2B5EF4-FFF2-40B4-BE49-F238E27FC236}">
                <a16:creationId xmlns:a16="http://schemas.microsoft.com/office/drawing/2014/main" id="{153BF292-CA6B-45C3-A253-F65BEF2A4D32}"/>
              </a:ext>
            </a:extLst>
          </p:cNvPr>
          <p:cNvPicPr>
            <a:picLocks noChangeAspect="1"/>
          </p:cNvPicPr>
          <p:nvPr/>
        </p:nvPicPr>
        <p:blipFill>
          <a:blip r:embed="rId2"/>
          <a:stretch>
            <a:fillRect/>
          </a:stretch>
        </p:blipFill>
        <p:spPr>
          <a:xfrm>
            <a:off x="1557337" y="1080965"/>
            <a:ext cx="7858125" cy="2905125"/>
          </a:xfrm>
          <a:prstGeom prst="rect">
            <a:avLst/>
          </a:prstGeom>
        </p:spPr>
      </p:pic>
      <p:sp>
        <p:nvSpPr>
          <p:cNvPr id="10" name="文本框 9">
            <a:extLst>
              <a:ext uri="{FF2B5EF4-FFF2-40B4-BE49-F238E27FC236}">
                <a16:creationId xmlns:a16="http://schemas.microsoft.com/office/drawing/2014/main" id="{3398A659-FBE5-46F8-9C04-9D6D7799FF51}"/>
              </a:ext>
            </a:extLst>
          </p:cNvPr>
          <p:cNvSpPr txBox="1"/>
          <p:nvPr/>
        </p:nvSpPr>
        <p:spPr>
          <a:xfrm>
            <a:off x="406400" y="5115953"/>
            <a:ext cx="11252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000" b="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dirty="0"/>
              <a:t>(f</a:t>
            </a:r>
            <a:r>
              <a:rPr lang="zh-CN" altLang="en-US" dirty="0"/>
              <a:t>）这种方式是在上一种模型（</a:t>
            </a:r>
            <a:r>
              <a:rPr lang="en-US" altLang="zh-CN" dirty="0"/>
              <a:t>e</a:t>
            </a:r>
            <a:r>
              <a:rPr lang="zh-CN" altLang="en-US" dirty="0"/>
              <a:t>）中消息与</a:t>
            </a:r>
            <a:r>
              <a:rPr lang="en-US" altLang="zh-CN" dirty="0"/>
              <a:t>Hash</a:t>
            </a:r>
            <a:r>
              <a:rPr lang="zh-CN" altLang="en-US" dirty="0"/>
              <a:t>值链接以后再增加单钥加密运算，从而</a:t>
            </a:r>
            <a:r>
              <a:rPr lang="zh-CN" altLang="en-US" b="1" dirty="0">
                <a:solidFill>
                  <a:srgbClr val="002060"/>
                </a:solidFill>
              </a:rPr>
              <a:t>又可提供保密性</a:t>
            </a:r>
          </a:p>
        </p:txBody>
      </p:sp>
    </p:spTree>
    <p:extLst>
      <p:ext uri="{BB962C8B-B14F-4D97-AF65-F5344CB8AC3E}">
        <p14:creationId xmlns:p14="http://schemas.microsoft.com/office/powerpoint/2010/main" val="9177463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A3E63-8A5B-48D2-9282-82C4D357CCE8}"/>
              </a:ext>
            </a:extLst>
          </p:cNvPr>
          <p:cNvSpPr>
            <a:spLocks noGrp="1"/>
          </p:cNvSpPr>
          <p:nvPr>
            <p:ph type="title"/>
          </p:nvPr>
        </p:nvSpPr>
        <p:spPr/>
        <p:txBody>
          <a:bodyPr/>
          <a:lstStyle/>
          <a:p>
            <a:r>
              <a:rPr lang="zh-CN" altLang="en-US" dirty="0">
                <a:ea typeface="宋体" panose="02010600030101010101" pitchFamily="2" charset="-122"/>
              </a:rPr>
              <a:t>生日攻击理论基础</a:t>
            </a:r>
            <a:endParaRPr lang="zh-CN" altLang="en-US" dirty="0"/>
          </a:p>
        </p:txBody>
      </p:sp>
      <p:sp>
        <p:nvSpPr>
          <p:cNvPr id="3" name="内容占位符 2">
            <a:extLst>
              <a:ext uri="{FF2B5EF4-FFF2-40B4-BE49-F238E27FC236}">
                <a16:creationId xmlns:a16="http://schemas.microsoft.com/office/drawing/2014/main" id="{84D596CA-5598-4566-9FE2-0412EB55262E}"/>
              </a:ext>
            </a:extLst>
          </p:cNvPr>
          <p:cNvSpPr>
            <a:spLocks noGrp="1"/>
          </p:cNvSpPr>
          <p:nvPr>
            <p:ph idx="1"/>
          </p:nvPr>
        </p:nvSpPr>
        <p:spPr>
          <a:xfrm>
            <a:off x="355600" y="1524000"/>
            <a:ext cx="11176000" cy="4419600"/>
          </a:xfrm>
        </p:spPr>
        <p:txBody>
          <a:bodyPr/>
          <a:lstStyle/>
          <a:p>
            <a:r>
              <a:rPr lang="zh-CN" altLang="en-US" sz="2400" b="0" dirty="0">
                <a:latin typeface="宋体" panose="02010600030101010101" pitchFamily="2" charset="-122"/>
                <a:ea typeface="宋体" panose="02010600030101010101" pitchFamily="2" charset="-122"/>
              </a:rPr>
              <a:t>对任意函数            </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其中</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为含</a:t>
            </a:r>
            <a:r>
              <a:rPr lang="en-US" altLang="zh-CN" sz="2400" b="0" dirty="0">
                <a:latin typeface="宋体" panose="02010600030101010101" pitchFamily="2" charset="-122"/>
                <a:ea typeface="宋体" panose="02010600030101010101" pitchFamily="2" charset="-122"/>
              </a:rPr>
              <a:t>n</a:t>
            </a:r>
            <a:r>
              <a:rPr lang="zh-CN" altLang="en-US" sz="2400" b="0" dirty="0">
                <a:latin typeface="宋体" panose="02010600030101010101" pitchFamily="2" charset="-122"/>
                <a:ea typeface="宋体" panose="02010600030101010101" pitchFamily="2" charset="-122"/>
              </a:rPr>
              <a:t>个元素的集合，考虑下面的问题</a:t>
            </a:r>
            <a:r>
              <a:rPr lang="en-US" altLang="zh-CN" sz="2400" b="0" dirty="0">
                <a:latin typeface="宋体" panose="02010600030101010101" pitchFamily="2" charset="-122"/>
                <a:ea typeface="宋体" panose="02010600030101010101" pitchFamily="2" charset="-122"/>
              </a:rPr>
              <a:t>:</a:t>
            </a:r>
          </a:p>
          <a:p>
            <a:pPr marL="0" indent="0">
              <a:buNone/>
            </a:pPr>
            <a:r>
              <a:rPr lang="zh-CN" altLang="en-US" sz="2400" b="0" dirty="0">
                <a:latin typeface="宋体" panose="02010600030101010101" pitchFamily="2" charset="-122"/>
                <a:ea typeface="宋体" panose="02010600030101010101" pitchFamily="2" charset="-122"/>
              </a:rPr>
              <a:t>对于一个概率界限            </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找一个整数</a:t>
            </a: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使得对于</a:t>
            </a: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个两两互异的值                                        </a:t>
            </a:r>
            <a:endParaRPr lang="en-US" altLang="zh-CN" sz="2400" b="0" dirty="0">
              <a:latin typeface="宋体" panose="02010600030101010101" pitchFamily="2" charset="-122"/>
              <a:ea typeface="宋体" panose="02010600030101010101" pitchFamily="2" charset="-122"/>
            </a:endParaRPr>
          </a:p>
          <a:p>
            <a:pPr marL="0" indent="0">
              <a:buNone/>
            </a:pPr>
            <a:r>
              <a:rPr lang="en-US" altLang="zh-CN" sz="2400" b="0" dirty="0">
                <a:latin typeface="宋体" panose="02010600030101010101" pitchFamily="2" charset="-122"/>
                <a:ea typeface="宋体" panose="02010600030101010101" pitchFamily="2" charset="-122"/>
              </a:rPr>
              <a:t>                         , k</a:t>
            </a:r>
            <a:r>
              <a:rPr lang="zh-CN" altLang="en-US" sz="2400" b="0" dirty="0">
                <a:latin typeface="宋体" panose="02010600030101010101" pitchFamily="2" charset="-122"/>
                <a:ea typeface="宋体" panose="02010600030101010101" pitchFamily="2" charset="-122"/>
              </a:rPr>
              <a:t>个函数值 </a:t>
            </a:r>
          </a:p>
          <a:p>
            <a:pPr marL="0" indent="0">
              <a:buNone/>
            </a:pPr>
            <a:r>
              <a:rPr lang="zh-CN" altLang="en-US" sz="2400" b="0" dirty="0">
                <a:latin typeface="宋体" panose="02010600030101010101" pitchFamily="2" charset="-122"/>
                <a:ea typeface="宋体" panose="02010600030101010101" pitchFamily="2" charset="-122"/>
              </a:rPr>
              <a:t>对某些        有                        即在</a:t>
            </a: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个函数值中，以不小于     的概率发生碰撞。</a:t>
            </a:r>
          </a:p>
          <a:p>
            <a:r>
              <a:rPr lang="zh-CN" altLang="en-US" sz="2400" b="0" dirty="0">
                <a:latin typeface="宋体" panose="02010600030101010101" pitchFamily="2" charset="-122"/>
                <a:ea typeface="宋体" panose="02010600030101010101" pitchFamily="2" charset="-122"/>
              </a:rPr>
              <a:t>考虑随机性的函数：将</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中均匀分布的输入映射到</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中均匀分布的输出，为了发生碰撞，要求</a:t>
            </a:r>
            <a:r>
              <a:rPr lang="en-US" altLang="zh-CN" sz="2400" b="0" dirty="0">
                <a:latin typeface="宋体" panose="02010600030101010101" pitchFamily="2" charset="-122"/>
                <a:ea typeface="宋体" panose="02010600030101010101" pitchFamily="2" charset="-122"/>
              </a:rPr>
              <a:t>|X|&gt;|Y|</a:t>
            </a:r>
          </a:p>
          <a:p>
            <a:r>
              <a:rPr lang="zh-CN" altLang="en-US" sz="2400" b="0" dirty="0">
                <a:latin typeface="宋体" panose="02010600030101010101" pitchFamily="2" charset="-122"/>
                <a:ea typeface="宋体" panose="02010600030101010101" pitchFamily="2" charset="-122"/>
              </a:rPr>
              <a:t>想象往</a:t>
            </a:r>
            <a:r>
              <a:rPr lang="en-US" altLang="zh-CN" sz="2400" b="0" dirty="0">
                <a:latin typeface="宋体" panose="02010600030101010101" pitchFamily="2" charset="-122"/>
                <a:ea typeface="宋体" panose="02010600030101010101" pitchFamily="2" charset="-122"/>
              </a:rPr>
              <a:t>n</a:t>
            </a:r>
            <a:r>
              <a:rPr lang="zh-CN" altLang="en-US" sz="2400" b="0" dirty="0">
                <a:latin typeface="宋体" panose="02010600030101010101" pitchFamily="2" charset="-122"/>
                <a:ea typeface="宋体" panose="02010600030101010101" pitchFamily="2" charset="-122"/>
              </a:rPr>
              <a:t>个箱子中随机投</a:t>
            </a: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个球，检查是否有某个箱子装有至少两个球。</a:t>
            </a:r>
          </a:p>
          <a:p>
            <a:pPr marL="0" indent="0">
              <a:buNone/>
            </a:pP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个球对应于</a:t>
            </a:r>
            <a:r>
              <a:rPr lang="en-US" altLang="zh-CN" sz="2400" b="0" dirty="0">
                <a:latin typeface="宋体" panose="02010600030101010101" pitchFamily="2" charset="-122"/>
                <a:ea typeface="宋体" panose="02010600030101010101" pitchFamily="2" charset="-122"/>
              </a:rPr>
              <a:t>k</a:t>
            </a:r>
            <a:r>
              <a:rPr lang="zh-CN" altLang="en-US" sz="2400" b="0" dirty="0">
                <a:latin typeface="宋体" panose="02010600030101010101" pitchFamily="2" charset="-122"/>
                <a:ea typeface="宋体" panose="02010600030101010101" pitchFamily="2" charset="-122"/>
              </a:rPr>
              <a:t>个随机的</a:t>
            </a:r>
            <a:r>
              <a:rPr lang="en-US" altLang="zh-CN" sz="2400" b="0" dirty="0">
                <a:latin typeface="宋体" panose="02010600030101010101" pitchFamily="2" charset="-122"/>
                <a:ea typeface="宋体" panose="02010600030101010101" pitchFamily="2" charset="-122"/>
              </a:rPr>
              <a:t>X</a:t>
            </a:r>
            <a:r>
              <a:rPr lang="en-US" altLang="zh-CN" sz="2400" b="0" baseline="-25000" dirty="0">
                <a:latin typeface="宋体" panose="02010600030101010101" pitchFamily="2" charset="-122"/>
                <a:ea typeface="宋体" panose="02010600030101010101" pitchFamily="2" charset="-122"/>
              </a:rPr>
              <a:t>i</a:t>
            </a:r>
            <a:r>
              <a:rPr lang="en-US" altLang="zh-CN" sz="2400" b="0" dirty="0">
                <a:latin typeface="宋体" panose="02010600030101010101" pitchFamily="2" charset="-122"/>
                <a:ea typeface="宋体" panose="02010600030101010101" pitchFamily="2" charset="-122"/>
              </a:rPr>
              <a:t>, k</a:t>
            </a:r>
            <a:r>
              <a:rPr lang="zh-CN" altLang="en-US" sz="2400" b="0" dirty="0">
                <a:latin typeface="宋体" panose="02010600030101010101" pitchFamily="2" charset="-122"/>
                <a:ea typeface="宋体" panose="02010600030101010101" pitchFamily="2" charset="-122"/>
              </a:rPr>
              <a:t>则对应</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可能的</a:t>
            </a:r>
            <a:r>
              <a:rPr lang="en-US" altLang="zh-CN" sz="2400" b="0" dirty="0">
                <a:latin typeface="宋体" panose="02010600030101010101" pitchFamily="2" charset="-122"/>
                <a:ea typeface="宋体" panose="02010600030101010101" pitchFamily="2" charset="-122"/>
              </a:rPr>
              <a:t>n</a:t>
            </a:r>
            <a:r>
              <a:rPr lang="zh-CN" altLang="en-US" sz="2400" b="0" dirty="0">
                <a:latin typeface="宋体" panose="02010600030101010101" pitchFamily="2" charset="-122"/>
                <a:ea typeface="宋体" panose="02010600030101010101" pitchFamily="2" charset="-122"/>
              </a:rPr>
              <a:t>个元素。</a:t>
            </a:r>
            <a:r>
              <a:rPr lang="en-US" altLang="zh-CN" sz="2400" b="0" dirty="0">
                <a:latin typeface="宋体" panose="02010600030101010101" pitchFamily="2" charset="-122"/>
                <a:ea typeface="宋体" panose="02010600030101010101" pitchFamily="2" charset="-122"/>
              </a:rPr>
              <a:t>)</a:t>
            </a:r>
            <a:endParaRPr lang="zh-CN" altLang="en-US" sz="2400"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96A10589-EB44-4FDF-8035-44CB71AEC62A}"/>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A1446343-A676-4E2A-BFAF-F9577A05D3CF}"/>
              </a:ext>
            </a:extLst>
          </p:cNvPr>
          <p:cNvSpPr>
            <a:spLocks noGrp="1"/>
          </p:cNvSpPr>
          <p:nvPr>
            <p:ph type="sldNum" sz="quarter" idx="11"/>
          </p:nvPr>
        </p:nvSpPr>
        <p:spPr/>
        <p:txBody>
          <a:bodyPr/>
          <a:lstStyle/>
          <a:p>
            <a:fld id="{D06FDECE-D84C-4BFC-AAC6-9399481B1547}" type="slidenum">
              <a:rPr lang="en-US" altLang="zh-CN" smtClean="0"/>
              <a:pPr/>
              <a:t>29</a:t>
            </a:fld>
            <a:endParaRPr lang="en-US" altLang="zh-CN"/>
          </a:p>
        </p:txBody>
      </p:sp>
      <p:graphicFrame>
        <p:nvGraphicFramePr>
          <p:cNvPr id="7" name="对象 6">
            <a:extLst>
              <a:ext uri="{FF2B5EF4-FFF2-40B4-BE49-F238E27FC236}">
                <a16:creationId xmlns:a16="http://schemas.microsoft.com/office/drawing/2014/main" id="{B0BC3271-033B-4540-A62B-85F6951009F0}"/>
              </a:ext>
            </a:extLst>
          </p:cNvPr>
          <p:cNvGraphicFramePr>
            <a:graphicFrameLocks noChangeAspect="1"/>
          </p:cNvGraphicFramePr>
          <p:nvPr>
            <p:extLst>
              <p:ext uri="{D42A27DB-BD31-4B8C-83A1-F6EECF244321}">
                <p14:modId xmlns:p14="http://schemas.microsoft.com/office/powerpoint/2010/main" val="1758186833"/>
              </p:ext>
            </p:extLst>
          </p:nvPr>
        </p:nvGraphicFramePr>
        <p:xfrm>
          <a:off x="2667000" y="1524000"/>
          <a:ext cx="1219200" cy="468312"/>
        </p:xfrm>
        <a:graphic>
          <a:graphicData uri="http://schemas.openxmlformats.org/presentationml/2006/ole">
            <mc:AlternateContent xmlns:mc="http://schemas.openxmlformats.org/markup-compatibility/2006">
              <mc:Choice xmlns:v="urn:schemas-microsoft-com:vml" Requires="v">
                <p:oleObj spid="_x0000_s177178" name="Equation" r:id="rId3" imgW="736560" imgH="203040" progId="Equation.DSMT4">
                  <p:embed/>
                </p:oleObj>
              </mc:Choice>
              <mc:Fallback>
                <p:oleObj name="Equation" r:id="rId3" imgW="736560" imgH="203040" progId="Equation.DSMT4">
                  <p:embed/>
                  <p:pic>
                    <p:nvPicPr>
                      <p:cNvPr id="0" name=""/>
                      <p:cNvPicPr/>
                      <p:nvPr/>
                    </p:nvPicPr>
                    <p:blipFill>
                      <a:blip r:embed="rId4"/>
                      <a:stretch>
                        <a:fillRect/>
                      </a:stretch>
                    </p:blipFill>
                    <p:spPr>
                      <a:xfrm>
                        <a:off x="2667000" y="1524000"/>
                        <a:ext cx="1219200" cy="46831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0587520-A0BD-4AC6-8247-97C3BF61C3CC}"/>
              </a:ext>
            </a:extLst>
          </p:cNvPr>
          <p:cNvGraphicFramePr>
            <a:graphicFrameLocks noChangeAspect="1"/>
          </p:cNvGraphicFramePr>
          <p:nvPr>
            <p:extLst>
              <p:ext uri="{D42A27DB-BD31-4B8C-83A1-F6EECF244321}">
                <p14:modId xmlns:p14="http://schemas.microsoft.com/office/powerpoint/2010/main" val="1090247224"/>
              </p:ext>
            </p:extLst>
          </p:nvPr>
        </p:nvGraphicFramePr>
        <p:xfrm>
          <a:off x="3033713" y="2085975"/>
          <a:ext cx="1427162" cy="325438"/>
        </p:xfrm>
        <a:graphic>
          <a:graphicData uri="http://schemas.openxmlformats.org/presentationml/2006/ole">
            <mc:AlternateContent xmlns:mc="http://schemas.openxmlformats.org/markup-compatibility/2006">
              <mc:Choice xmlns:v="urn:schemas-microsoft-com:vml" Requires="v">
                <p:oleObj spid="_x0000_s177179" name="Equation" r:id="rId5" imgW="888840" imgH="203040" progId="Equation.DSMT4">
                  <p:embed/>
                </p:oleObj>
              </mc:Choice>
              <mc:Fallback>
                <p:oleObj name="Equation" r:id="rId5" imgW="888840" imgH="203040" progId="Equation.DSMT4">
                  <p:embed/>
                  <p:pic>
                    <p:nvPicPr>
                      <p:cNvPr id="0" name=""/>
                      <p:cNvPicPr/>
                      <p:nvPr/>
                    </p:nvPicPr>
                    <p:blipFill>
                      <a:blip r:embed="rId6"/>
                      <a:stretch>
                        <a:fillRect/>
                      </a:stretch>
                    </p:blipFill>
                    <p:spPr>
                      <a:xfrm>
                        <a:off x="3033713" y="2085975"/>
                        <a:ext cx="1427162" cy="32543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7DA8992-F936-48AE-97CF-342121391CB7}"/>
              </a:ext>
            </a:extLst>
          </p:cNvPr>
          <p:cNvGraphicFramePr>
            <a:graphicFrameLocks noChangeAspect="1"/>
          </p:cNvGraphicFramePr>
          <p:nvPr>
            <p:extLst>
              <p:ext uri="{D42A27DB-BD31-4B8C-83A1-F6EECF244321}">
                <p14:modId xmlns:p14="http://schemas.microsoft.com/office/powerpoint/2010/main" val="2655006662"/>
              </p:ext>
            </p:extLst>
          </p:nvPr>
        </p:nvGraphicFramePr>
        <p:xfrm>
          <a:off x="775494" y="2399725"/>
          <a:ext cx="2971800" cy="477611"/>
        </p:xfrm>
        <a:graphic>
          <a:graphicData uri="http://schemas.openxmlformats.org/presentationml/2006/ole">
            <mc:AlternateContent xmlns:mc="http://schemas.openxmlformats.org/markup-compatibility/2006">
              <mc:Choice xmlns:v="urn:schemas-microsoft-com:vml" Requires="v">
                <p:oleObj spid="_x0000_s177180" name="Equation" r:id="rId7" imgW="1422360" imgH="228600" progId="Equation.DSMT4">
                  <p:embed/>
                </p:oleObj>
              </mc:Choice>
              <mc:Fallback>
                <p:oleObj name="Equation" r:id="rId7" imgW="1422360" imgH="228600" progId="Equation.DSMT4">
                  <p:embed/>
                  <p:pic>
                    <p:nvPicPr>
                      <p:cNvPr id="0" name=""/>
                      <p:cNvPicPr/>
                      <p:nvPr/>
                    </p:nvPicPr>
                    <p:blipFill>
                      <a:blip r:embed="rId8"/>
                      <a:stretch>
                        <a:fillRect/>
                      </a:stretch>
                    </p:blipFill>
                    <p:spPr>
                      <a:xfrm>
                        <a:off x="775494" y="2399725"/>
                        <a:ext cx="2971800" cy="47761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12B12FC-28F7-4BCF-BB9C-63B81A2E6134}"/>
              </a:ext>
            </a:extLst>
          </p:cNvPr>
          <p:cNvGraphicFramePr>
            <a:graphicFrameLocks noChangeAspect="1"/>
          </p:cNvGraphicFramePr>
          <p:nvPr>
            <p:extLst>
              <p:ext uri="{D42A27DB-BD31-4B8C-83A1-F6EECF244321}">
                <p14:modId xmlns:p14="http://schemas.microsoft.com/office/powerpoint/2010/main" val="3082579360"/>
              </p:ext>
            </p:extLst>
          </p:nvPr>
        </p:nvGraphicFramePr>
        <p:xfrm>
          <a:off x="6553200" y="2411413"/>
          <a:ext cx="3199720" cy="394486"/>
        </p:xfrm>
        <a:graphic>
          <a:graphicData uri="http://schemas.openxmlformats.org/presentationml/2006/ole">
            <mc:AlternateContent xmlns:mc="http://schemas.openxmlformats.org/markup-compatibility/2006">
              <mc:Choice xmlns:v="urn:schemas-microsoft-com:vml" Requires="v">
                <p:oleObj spid="_x0000_s177181" name="Equation" r:id="rId9" imgW="1854000" imgH="228600" progId="Equation.DSMT4">
                  <p:embed/>
                </p:oleObj>
              </mc:Choice>
              <mc:Fallback>
                <p:oleObj name="Equation" r:id="rId9" imgW="1854000" imgH="228600" progId="Equation.DSMT4">
                  <p:embed/>
                  <p:pic>
                    <p:nvPicPr>
                      <p:cNvPr id="0" name=""/>
                      <p:cNvPicPr/>
                      <p:nvPr/>
                    </p:nvPicPr>
                    <p:blipFill>
                      <a:blip r:embed="rId10"/>
                      <a:stretch>
                        <a:fillRect/>
                      </a:stretch>
                    </p:blipFill>
                    <p:spPr>
                      <a:xfrm>
                        <a:off x="6553200" y="2411413"/>
                        <a:ext cx="3199720" cy="39448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1323B33-23F5-433A-A07C-9095952022AA}"/>
              </a:ext>
            </a:extLst>
          </p:cNvPr>
          <p:cNvGraphicFramePr>
            <a:graphicFrameLocks noChangeAspect="1"/>
          </p:cNvGraphicFramePr>
          <p:nvPr>
            <p:extLst>
              <p:ext uri="{D42A27DB-BD31-4B8C-83A1-F6EECF244321}">
                <p14:modId xmlns:p14="http://schemas.microsoft.com/office/powerpoint/2010/main" val="603609710"/>
              </p:ext>
            </p:extLst>
          </p:nvPr>
        </p:nvGraphicFramePr>
        <p:xfrm>
          <a:off x="1600200" y="2857671"/>
          <a:ext cx="819150" cy="491490"/>
        </p:xfrm>
        <a:graphic>
          <a:graphicData uri="http://schemas.openxmlformats.org/presentationml/2006/ole">
            <mc:AlternateContent xmlns:mc="http://schemas.openxmlformats.org/markup-compatibility/2006">
              <mc:Choice xmlns:v="urn:schemas-microsoft-com:vml" Requires="v">
                <p:oleObj spid="_x0000_s177182" name="Equation" r:id="rId11" imgW="317160" imgH="190440" progId="Equation.DSMT4">
                  <p:embed/>
                </p:oleObj>
              </mc:Choice>
              <mc:Fallback>
                <p:oleObj name="Equation" r:id="rId11" imgW="317160" imgH="190440" progId="Equation.DSMT4">
                  <p:embed/>
                  <p:pic>
                    <p:nvPicPr>
                      <p:cNvPr id="0" name=""/>
                      <p:cNvPicPr/>
                      <p:nvPr/>
                    </p:nvPicPr>
                    <p:blipFill>
                      <a:blip r:embed="rId12"/>
                      <a:stretch>
                        <a:fillRect/>
                      </a:stretch>
                    </p:blipFill>
                    <p:spPr>
                      <a:xfrm>
                        <a:off x="1600200" y="2857671"/>
                        <a:ext cx="819150" cy="49149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3D9F71DA-F7FA-4719-A50D-E5B53E7E5F40}"/>
              </a:ext>
            </a:extLst>
          </p:cNvPr>
          <p:cNvGraphicFramePr>
            <a:graphicFrameLocks noChangeAspect="1"/>
          </p:cNvGraphicFramePr>
          <p:nvPr>
            <p:extLst>
              <p:ext uri="{D42A27DB-BD31-4B8C-83A1-F6EECF244321}">
                <p14:modId xmlns:p14="http://schemas.microsoft.com/office/powerpoint/2010/main" val="2665845700"/>
              </p:ext>
            </p:extLst>
          </p:nvPr>
        </p:nvGraphicFramePr>
        <p:xfrm>
          <a:off x="2930727" y="2857671"/>
          <a:ext cx="3585602" cy="482176"/>
        </p:xfrm>
        <a:graphic>
          <a:graphicData uri="http://schemas.openxmlformats.org/presentationml/2006/ole">
            <mc:AlternateContent xmlns:mc="http://schemas.openxmlformats.org/markup-compatibility/2006">
              <mc:Choice xmlns:v="urn:schemas-microsoft-com:vml" Requires="v">
                <p:oleObj spid="_x0000_s177183" name="Equation" r:id="rId13" imgW="1562040" imgH="241200" progId="Equation.DSMT4">
                  <p:embed/>
                </p:oleObj>
              </mc:Choice>
              <mc:Fallback>
                <p:oleObj name="Equation" r:id="rId13" imgW="1562040" imgH="241200" progId="Equation.DSMT4">
                  <p:embed/>
                  <p:pic>
                    <p:nvPicPr>
                      <p:cNvPr id="0" name=""/>
                      <p:cNvPicPr/>
                      <p:nvPr/>
                    </p:nvPicPr>
                    <p:blipFill>
                      <a:blip r:embed="rId14"/>
                      <a:stretch>
                        <a:fillRect/>
                      </a:stretch>
                    </p:blipFill>
                    <p:spPr>
                      <a:xfrm>
                        <a:off x="2930727" y="2857671"/>
                        <a:ext cx="3585602" cy="482176"/>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F887E5B-6736-488A-8711-549A6D69A035}"/>
              </a:ext>
            </a:extLst>
          </p:cNvPr>
          <p:cNvGraphicFramePr>
            <a:graphicFrameLocks noChangeAspect="1"/>
          </p:cNvGraphicFramePr>
          <p:nvPr>
            <p:extLst>
              <p:ext uri="{D42A27DB-BD31-4B8C-83A1-F6EECF244321}">
                <p14:modId xmlns:p14="http://schemas.microsoft.com/office/powerpoint/2010/main" val="519394909"/>
              </p:ext>
            </p:extLst>
          </p:nvPr>
        </p:nvGraphicFramePr>
        <p:xfrm>
          <a:off x="10584426" y="2877336"/>
          <a:ext cx="420464" cy="462511"/>
        </p:xfrm>
        <a:graphic>
          <a:graphicData uri="http://schemas.openxmlformats.org/presentationml/2006/ole">
            <mc:AlternateContent xmlns:mc="http://schemas.openxmlformats.org/markup-compatibility/2006">
              <mc:Choice xmlns:v="urn:schemas-microsoft-com:vml" Requires="v">
                <p:oleObj spid="_x0000_s177184" name="Equation" r:id="rId15" imgW="126720" imgH="139680" progId="Equation.DSMT4">
                  <p:embed/>
                </p:oleObj>
              </mc:Choice>
              <mc:Fallback>
                <p:oleObj name="Equation" r:id="rId15" imgW="126720" imgH="139680" progId="Equation.DSMT4">
                  <p:embed/>
                  <p:pic>
                    <p:nvPicPr>
                      <p:cNvPr id="0" name=""/>
                      <p:cNvPicPr/>
                      <p:nvPr/>
                    </p:nvPicPr>
                    <p:blipFill>
                      <a:blip r:embed="rId16"/>
                      <a:stretch>
                        <a:fillRect/>
                      </a:stretch>
                    </p:blipFill>
                    <p:spPr>
                      <a:xfrm>
                        <a:off x="10584426" y="2877336"/>
                        <a:ext cx="420464" cy="462511"/>
                      </a:xfrm>
                      <a:prstGeom prst="rect">
                        <a:avLst/>
                      </a:prstGeom>
                    </p:spPr>
                  </p:pic>
                </p:oleObj>
              </mc:Fallback>
            </mc:AlternateContent>
          </a:graphicData>
        </a:graphic>
      </p:graphicFrame>
    </p:spTree>
    <p:extLst>
      <p:ext uri="{BB962C8B-B14F-4D97-AF65-F5344CB8AC3E}">
        <p14:creationId xmlns:p14="http://schemas.microsoft.com/office/powerpoint/2010/main" val="21551056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CD4BA-FBEA-4319-BF85-0AB88A0660E8}"/>
              </a:ext>
            </a:extLst>
          </p:cNvPr>
          <p:cNvSpPr>
            <a:spLocks noGrp="1"/>
          </p:cNvSpPr>
          <p:nvPr>
            <p:ph type="title"/>
          </p:nvPr>
        </p:nvSpPr>
        <p:spPr/>
        <p:txBody>
          <a:bodyPr/>
          <a:lstStyle/>
          <a:p>
            <a:r>
              <a:rPr lang="zh-CN" altLang="en-US" dirty="0"/>
              <a:t>数据完整性</a:t>
            </a:r>
          </a:p>
        </p:txBody>
      </p:sp>
      <p:sp>
        <p:nvSpPr>
          <p:cNvPr id="3" name="内容占位符 2">
            <a:extLst>
              <a:ext uri="{FF2B5EF4-FFF2-40B4-BE49-F238E27FC236}">
                <a16:creationId xmlns:a16="http://schemas.microsoft.com/office/drawing/2014/main" id="{54BABE10-6674-4D13-B540-385F92C91541}"/>
              </a:ext>
            </a:extLst>
          </p:cNvPr>
          <p:cNvSpPr>
            <a:spLocks noGrp="1"/>
          </p:cNvSpPr>
          <p:nvPr>
            <p:ph idx="1"/>
          </p:nvPr>
        </p:nvSpPr>
        <p:spPr>
          <a:xfrm>
            <a:off x="1905000" y="1219201"/>
            <a:ext cx="8382000" cy="2498725"/>
          </a:xfrm>
        </p:spPr>
        <p:txBody>
          <a:bodyPr/>
          <a:lstStyle/>
          <a:p>
            <a:r>
              <a:rPr lang="zh-CN" altLang="en-US" dirty="0"/>
              <a:t>信息安全的三个要点</a:t>
            </a:r>
          </a:p>
          <a:p>
            <a:pPr lvl="1"/>
            <a:r>
              <a:rPr lang="zh-CN" altLang="en-US" sz="2400" dirty="0"/>
              <a:t>机密性</a:t>
            </a:r>
          </a:p>
          <a:p>
            <a:pPr lvl="1"/>
            <a:r>
              <a:rPr lang="zh-CN" altLang="en-US" sz="2400" dirty="0"/>
              <a:t>完整性</a:t>
            </a:r>
          </a:p>
          <a:p>
            <a:pPr lvl="1"/>
            <a:r>
              <a:rPr lang="zh-CN" altLang="en-US" sz="2400" dirty="0"/>
              <a:t>可用性</a:t>
            </a:r>
          </a:p>
          <a:p>
            <a:r>
              <a:rPr lang="zh-CN" altLang="en-US" sz="2600" dirty="0"/>
              <a:t>加密算法解决了机密性问题，能否解决完整性问题？</a:t>
            </a:r>
          </a:p>
          <a:p>
            <a:pPr lvl="1"/>
            <a:r>
              <a:rPr lang="zh-CN" altLang="en-US" sz="2200" dirty="0"/>
              <a:t>数据完整性是抗击对消息未授权修改的安全服务</a:t>
            </a:r>
            <a:r>
              <a:rPr lang="en-US" altLang="zh-CN" sz="2200" dirty="0"/>
              <a:t>.</a:t>
            </a:r>
          </a:p>
          <a:p>
            <a:pPr lvl="1"/>
            <a:r>
              <a:rPr lang="zh-CN" altLang="en-US" sz="2200" dirty="0"/>
              <a:t>有些应用不需要机密性，比如电子交易信息</a:t>
            </a:r>
            <a:r>
              <a:rPr lang="en-US" altLang="zh-CN" sz="2200" dirty="0"/>
              <a:t>.</a:t>
            </a:r>
          </a:p>
          <a:p>
            <a:r>
              <a:rPr lang="zh-CN" altLang="en-US" dirty="0"/>
              <a:t>如何解决完整性问题：附加冗余</a:t>
            </a:r>
          </a:p>
          <a:p>
            <a:pPr lvl="1"/>
            <a:r>
              <a:rPr lang="zh-CN" altLang="en-US" sz="2200" dirty="0"/>
              <a:t>对称技术：</a:t>
            </a:r>
            <a:r>
              <a:rPr lang="en-US" altLang="zh-CN" sz="2200" dirty="0">
                <a:solidFill>
                  <a:srgbClr val="0070C0"/>
                </a:solidFill>
              </a:rPr>
              <a:t>Hash</a:t>
            </a:r>
            <a:r>
              <a:rPr lang="zh-CN" altLang="en-US" sz="2200" dirty="0">
                <a:solidFill>
                  <a:srgbClr val="0070C0"/>
                </a:solidFill>
              </a:rPr>
              <a:t>函数</a:t>
            </a:r>
            <a:r>
              <a:rPr lang="zh-CN" altLang="en-US" sz="2200" dirty="0"/>
              <a:t>（散列函数），报文鉴别码（</a:t>
            </a:r>
            <a:r>
              <a:rPr lang="en-US" altLang="zh-CN" sz="2200" dirty="0">
                <a:solidFill>
                  <a:srgbClr val="002060"/>
                </a:solidFill>
              </a:rPr>
              <a:t>MAC</a:t>
            </a:r>
            <a:r>
              <a:rPr lang="zh-CN" altLang="en-US" sz="2200" dirty="0"/>
              <a:t>）</a:t>
            </a:r>
            <a:r>
              <a:rPr lang="en-US" altLang="zh-CN" sz="2200" dirty="0"/>
              <a:t>.</a:t>
            </a:r>
          </a:p>
          <a:p>
            <a:pPr lvl="1"/>
            <a:r>
              <a:rPr lang="zh-CN" altLang="en-US" sz="2200" dirty="0"/>
              <a:t>非对称技术：</a:t>
            </a:r>
            <a:r>
              <a:rPr lang="zh-CN" altLang="en-US" sz="2200" b="1" dirty="0">
                <a:solidFill>
                  <a:srgbClr val="7030A0"/>
                </a:solidFill>
              </a:rPr>
              <a:t>数字签名</a:t>
            </a:r>
          </a:p>
        </p:txBody>
      </p:sp>
      <p:sp>
        <p:nvSpPr>
          <p:cNvPr id="4" name="日期占位符 3">
            <a:extLst>
              <a:ext uri="{FF2B5EF4-FFF2-40B4-BE49-F238E27FC236}">
                <a16:creationId xmlns:a16="http://schemas.microsoft.com/office/drawing/2014/main" id="{AD35CBC6-FFBB-4F4F-8741-D8A6C474E11C}"/>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45166E82-59EF-469A-A019-23D56AF5B934}"/>
              </a:ext>
            </a:extLst>
          </p:cNvPr>
          <p:cNvSpPr>
            <a:spLocks noGrp="1"/>
          </p:cNvSpPr>
          <p:nvPr>
            <p:ph type="sldNum" sz="quarter" idx="11"/>
          </p:nvPr>
        </p:nvSpPr>
        <p:spPr/>
        <p:txBody>
          <a:bodyPr/>
          <a:lstStyle/>
          <a:p>
            <a:fld id="{D06FDECE-D84C-4BFC-AAC6-9399481B1547}" type="slidenum">
              <a:rPr lang="en-US" altLang="zh-CN" smtClean="0"/>
              <a:pPr/>
              <a:t>3</a:t>
            </a:fld>
            <a:endParaRPr lang="en-US" altLang="zh-CN"/>
          </a:p>
        </p:txBody>
      </p:sp>
    </p:spTree>
    <p:extLst>
      <p:ext uri="{BB962C8B-B14F-4D97-AF65-F5344CB8AC3E}">
        <p14:creationId xmlns:p14="http://schemas.microsoft.com/office/powerpoint/2010/main" val="353610525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79A60-9E17-4679-94C1-6D5E9841B1F3}"/>
              </a:ext>
            </a:extLst>
          </p:cNvPr>
          <p:cNvSpPr>
            <a:spLocks noGrp="1"/>
          </p:cNvSpPr>
          <p:nvPr>
            <p:ph type="title"/>
          </p:nvPr>
        </p:nvSpPr>
        <p:spPr/>
        <p:txBody>
          <a:bodyPr/>
          <a:lstStyle/>
          <a:p>
            <a:r>
              <a:rPr lang="zh-CN" altLang="en-US" dirty="0">
                <a:ea typeface="宋体" panose="02010600030101010101" pitchFamily="2" charset="-122"/>
              </a:rPr>
              <a:t>生日攻击理论基础</a:t>
            </a:r>
            <a:endParaRPr lang="zh-CN" altLang="en-US" dirty="0"/>
          </a:p>
        </p:txBody>
      </p:sp>
      <p:sp>
        <p:nvSpPr>
          <p:cNvPr id="3" name="内容占位符 2">
            <a:extLst>
              <a:ext uri="{FF2B5EF4-FFF2-40B4-BE49-F238E27FC236}">
                <a16:creationId xmlns:a16="http://schemas.microsoft.com/office/drawing/2014/main" id="{818D230E-908A-47D4-B271-146F696F9A27}"/>
              </a:ext>
            </a:extLst>
          </p:cNvPr>
          <p:cNvSpPr>
            <a:spLocks noGrp="1"/>
          </p:cNvSpPr>
          <p:nvPr>
            <p:ph idx="1"/>
          </p:nvPr>
        </p:nvSpPr>
        <p:spPr>
          <a:xfrm>
            <a:off x="406400" y="990600"/>
            <a:ext cx="11176000" cy="563562"/>
          </a:xfrm>
        </p:spPr>
        <p:txBody>
          <a:bodyPr/>
          <a:lstStyle/>
          <a:p>
            <a:r>
              <a:rPr lang="zh-CN" altLang="en-US" sz="2800" b="0" dirty="0">
                <a:solidFill>
                  <a:srgbClr val="002060"/>
                </a:solidFill>
                <a:latin typeface="宋体" panose="02010600030101010101" pitchFamily="2" charset="-122"/>
                <a:ea typeface="宋体" panose="02010600030101010101" pitchFamily="2" charset="-122"/>
              </a:rPr>
              <a:t>没有碰撞的概率：令</a:t>
            </a:r>
            <a:r>
              <a:rPr lang="en-US" altLang="zh-CN" sz="2800" b="0" i="1" dirty="0">
                <a:solidFill>
                  <a:srgbClr val="002060"/>
                </a:solidFill>
                <a:latin typeface="宋体" panose="02010600030101010101" pitchFamily="2" charset="-122"/>
                <a:ea typeface="宋体" panose="02010600030101010101" pitchFamily="2" charset="-122"/>
              </a:rPr>
              <a:t>P</a:t>
            </a:r>
            <a:r>
              <a:rPr lang="en-US" altLang="zh-CN" sz="2800" b="0" i="1" baseline="-25000" dirty="0">
                <a:solidFill>
                  <a:srgbClr val="002060"/>
                </a:solidFill>
                <a:latin typeface="宋体" panose="02010600030101010101" pitchFamily="2" charset="-122"/>
                <a:ea typeface="宋体" panose="02010600030101010101" pitchFamily="2" charset="-122"/>
              </a:rPr>
              <a:t>i</a:t>
            </a:r>
            <a:r>
              <a:rPr lang="zh-CN" altLang="en-US" sz="2800" b="0" dirty="0">
                <a:solidFill>
                  <a:srgbClr val="002060"/>
                </a:solidFill>
                <a:latin typeface="宋体" panose="02010600030101010101" pitchFamily="2" charset="-122"/>
                <a:ea typeface="宋体" panose="02010600030101010101" pitchFamily="2" charset="-122"/>
              </a:rPr>
              <a:t>为投</a:t>
            </a:r>
            <a:r>
              <a:rPr lang="en-US" altLang="zh-CN" sz="2800" b="0" dirty="0" err="1">
                <a:solidFill>
                  <a:srgbClr val="002060"/>
                </a:solidFill>
                <a:latin typeface="宋体" panose="02010600030101010101" pitchFamily="2" charset="-122"/>
                <a:ea typeface="宋体" panose="02010600030101010101" pitchFamily="2" charset="-122"/>
              </a:rPr>
              <a:t>i</a:t>
            </a:r>
            <a:r>
              <a:rPr lang="zh-CN" altLang="en-US" sz="2800" b="0" dirty="0">
                <a:solidFill>
                  <a:srgbClr val="002060"/>
                </a:solidFill>
                <a:latin typeface="宋体" panose="02010600030101010101" pitchFamily="2" charset="-122"/>
                <a:ea typeface="宋体" panose="02010600030101010101" pitchFamily="2" charset="-122"/>
              </a:rPr>
              <a:t>个球还未碰撞的概率</a:t>
            </a:r>
            <a:endParaRPr lang="zh-CN" altLang="en-US" b="0" dirty="0">
              <a:solidFill>
                <a:srgbClr val="002060"/>
              </a:solidFill>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26FB8AFC-BAA5-4F5F-87EB-2839F597A135}"/>
              </a:ext>
            </a:extLst>
          </p:cNvPr>
          <p:cNvSpPr>
            <a:spLocks noGrp="1"/>
          </p:cNvSpPr>
          <p:nvPr>
            <p:ph type="dt" sz="half" idx="10"/>
          </p:nvPr>
        </p:nvSpPr>
        <p:spPr>
          <a:xfrm>
            <a:off x="5598949" y="6635854"/>
            <a:ext cx="2844800" cy="244475"/>
          </a:xfrm>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EAC60EBB-039E-4BAA-B223-86D7F9D93569}"/>
              </a:ext>
            </a:extLst>
          </p:cNvPr>
          <p:cNvSpPr>
            <a:spLocks noGrp="1"/>
          </p:cNvSpPr>
          <p:nvPr>
            <p:ph type="sldNum" sz="quarter" idx="11"/>
          </p:nvPr>
        </p:nvSpPr>
        <p:spPr>
          <a:xfrm>
            <a:off x="406400" y="6308726"/>
            <a:ext cx="711200" cy="244475"/>
          </a:xfrm>
        </p:spPr>
        <p:txBody>
          <a:bodyPr/>
          <a:lstStyle/>
          <a:p>
            <a:fld id="{D06FDECE-D84C-4BFC-AAC6-9399481B1547}" type="slidenum">
              <a:rPr lang="en-US" altLang="zh-CN" smtClean="0"/>
              <a:pPr/>
              <a:t>30</a:t>
            </a:fld>
            <a:endParaRPr lang="en-US" altLang="zh-CN"/>
          </a:p>
        </p:txBody>
      </p:sp>
      <p:graphicFrame>
        <p:nvGraphicFramePr>
          <p:cNvPr id="6" name="对象 5">
            <a:extLst>
              <a:ext uri="{FF2B5EF4-FFF2-40B4-BE49-F238E27FC236}">
                <a16:creationId xmlns:a16="http://schemas.microsoft.com/office/drawing/2014/main" id="{4F9B40DE-64AF-4DEA-A164-95EB70E86279}"/>
              </a:ext>
            </a:extLst>
          </p:cNvPr>
          <p:cNvGraphicFramePr>
            <a:graphicFrameLocks noChangeAspect="1"/>
          </p:cNvGraphicFramePr>
          <p:nvPr>
            <p:extLst>
              <p:ext uri="{D42A27DB-BD31-4B8C-83A1-F6EECF244321}">
                <p14:modId xmlns:p14="http://schemas.microsoft.com/office/powerpoint/2010/main" val="433812104"/>
              </p:ext>
            </p:extLst>
          </p:nvPr>
        </p:nvGraphicFramePr>
        <p:xfrm>
          <a:off x="386735" y="1568910"/>
          <a:ext cx="5504768" cy="2990244"/>
        </p:xfrm>
        <a:graphic>
          <a:graphicData uri="http://schemas.openxmlformats.org/presentationml/2006/ole">
            <mc:AlternateContent xmlns:mc="http://schemas.openxmlformats.org/markup-compatibility/2006">
              <mc:Choice xmlns:v="urn:schemas-microsoft-com:vml" Requires="v">
                <p:oleObj spid="_x0000_s178268" name="Equation" r:id="rId3" imgW="3085920" imgH="1676160" progId="Equation.DSMT4">
                  <p:embed/>
                </p:oleObj>
              </mc:Choice>
              <mc:Fallback>
                <p:oleObj name="Equation" r:id="rId3" imgW="3085920" imgH="1676160" progId="Equation.DSMT4">
                  <p:embed/>
                  <p:pic>
                    <p:nvPicPr>
                      <p:cNvPr id="0" name=""/>
                      <p:cNvPicPr/>
                      <p:nvPr/>
                    </p:nvPicPr>
                    <p:blipFill>
                      <a:blip r:embed="rId4"/>
                      <a:stretch>
                        <a:fillRect/>
                      </a:stretch>
                    </p:blipFill>
                    <p:spPr>
                      <a:xfrm>
                        <a:off x="386735" y="1568910"/>
                        <a:ext cx="5504768" cy="2990244"/>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E17C90D-AC11-498F-A0CC-0E207B761A08}"/>
              </a:ext>
            </a:extLst>
          </p:cNvPr>
          <p:cNvGraphicFramePr>
            <a:graphicFrameLocks noChangeAspect="1"/>
          </p:cNvGraphicFramePr>
          <p:nvPr>
            <p:extLst>
              <p:ext uri="{D42A27DB-BD31-4B8C-83A1-F6EECF244321}">
                <p14:modId xmlns:p14="http://schemas.microsoft.com/office/powerpoint/2010/main" val="18605649"/>
              </p:ext>
            </p:extLst>
          </p:nvPr>
        </p:nvGraphicFramePr>
        <p:xfrm>
          <a:off x="6028472" y="2109237"/>
          <a:ext cx="5980113" cy="1509713"/>
        </p:xfrm>
        <a:graphic>
          <a:graphicData uri="http://schemas.openxmlformats.org/presentationml/2006/ole">
            <mc:AlternateContent xmlns:mc="http://schemas.openxmlformats.org/markup-compatibility/2006">
              <mc:Choice xmlns:v="urn:schemas-microsoft-com:vml" Requires="v">
                <p:oleObj spid="_x0000_s178269" name="Equation" r:id="rId5" imgW="2717640" imgH="685800" progId="Equation.DSMT4">
                  <p:embed/>
                </p:oleObj>
              </mc:Choice>
              <mc:Fallback>
                <p:oleObj name="Equation" r:id="rId5" imgW="2717640" imgH="685800" progId="Equation.DSMT4">
                  <p:embed/>
                  <p:pic>
                    <p:nvPicPr>
                      <p:cNvPr id="0" name=""/>
                      <p:cNvPicPr/>
                      <p:nvPr/>
                    </p:nvPicPr>
                    <p:blipFill>
                      <a:blip r:embed="rId6"/>
                      <a:stretch>
                        <a:fillRect/>
                      </a:stretch>
                    </p:blipFill>
                    <p:spPr>
                      <a:xfrm>
                        <a:off x="6028472" y="2109237"/>
                        <a:ext cx="5980113" cy="1509713"/>
                      </a:xfrm>
                      <a:prstGeom prst="rect">
                        <a:avLst/>
                      </a:prstGeom>
                    </p:spPr>
                  </p:pic>
                </p:oleObj>
              </mc:Fallback>
            </mc:AlternateContent>
          </a:graphicData>
        </a:graphic>
      </p:graphicFrame>
      <p:cxnSp>
        <p:nvCxnSpPr>
          <p:cNvPr id="9" name="直接连接符 8">
            <a:extLst>
              <a:ext uri="{FF2B5EF4-FFF2-40B4-BE49-F238E27FC236}">
                <a16:creationId xmlns:a16="http://schemas.microsoft.com/office/drawing/2014/main" id="{32BC47AA-884B-441A-B6B2-2E25BBE7DAB3}"/>
              </a:ext>
            </a:extLst>
          </p:cNvPr>
          <p:cNvCxnSpPr/>
          <p:nvPr/>
        </p:nvCxnSpPr>
        <p:spPr bwMode="auto">
          <a:xfrm>
            <a:off x="5959987" y="1752600"/>
            <a:ext cx="0" cy="2806554"/>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 name="内容占位符 2">
            <a:extLst>
              <a:ext uri="{FF2B5EF4-FFF2-40B4-BE49-F238E27FC236}">
                <a16:creationId xmlns:a16="http://schemas.microsoft.com/office/drawing/2014/main" id="{2A92835E-AD29-4891-84AF-57533C29E8A8}"/>
              </a:ext>
            </a:extLst>
          </p:cNvPr>
          <p:cNvSpPr txBox="1">
            <a:spLocks/>
          </p:cNvSpPr>
          <p:nvPr/>
        </p:nvSpPr>
        <p:spPr bwMode="gray">
          <a:xfrm>
            <a:off x="355600" y="4682057"/>
            <a:ext cx="111760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b="0" kern="0" dirty="0">
                <a:solidFill>
                  <a:srgbClr val="002060"/>
                </a:solidFill>
                <a:latin typeface="宋体" panose="02010600030101010101" pitchFamily="2" charset="-122"/>
                <a:ea typeface="宋体" panose="02010600030101010101" pitchFamily="2" charset="-122"/>
              </a:rPr>
              <a:t>至少有一个</a:t>
            </a:r>
            <a:r>
              <a:rPr lang="zh-CN" altLang="en-US" sz="2800" b="0" dirty="0">
                <a:solidFill>
                  <a:srgbClr val="002060"/>
                </a:solidFill>
                <a:latin typeface="宋体" panose="02010600030101010101" pitchFamily="2" charset="-122"/>
                <a:ea typeface="宋体" panose="02010600030101010101" pitchFamily="2" charset="-122"/>
              </a:rPr>
              <a:t>碰撞</a:t>
            </a:r>
            <a:r>
              <a:rPr lang="zh-CN" altLang="en-US" b="0" kern="0" dirty="0">
                <a:solidFill>
                  <a:srgbClr val="002060"/>
                </a:solidFill>
                <a:latin typeface="宋体" panose="02010600030101010101" pitchFamily="2" charset="-122"/>
                <a:ea typeface="宋体" panose="02010600030101010101" pitchFamily="2" charset="-122"/>
              </a:rPr>
              <a:t>的概率：</a:t>
            </a:r>
          </a:p>
        </p:txBody>
      </p:sp>
      <p:graphicFrame>
        <p:nvGraphicFramePr>
          <p:cNvPr id="11" name="对象 10">
            <a:extLst>
              <a:ext uri="{FF2B5EF4-FFF2-40B4-BE49-F238E27FC236}">
                <a16:creationId xmlns:a16="http://schemas.microsoft.com/office/drawing/2014/main" id="{25896820-91A4-4B0E-9CF7-B4BCDA09F87B}"/>
              </a:ext>
            </a:extLst>
          </p:cNvPr>
          <p:cNvGraphicFramePr>
            <a:graphicFrameLocks noChangeAspect="1"/>
          </p:cNvGraphicFramePr>
          <p:nvPr>
            <p:extLst>
              <p:ext uri="{D42A27DB-BD31-4B8C-83A1-F6EECF244321}">
                <p14:modId xmlns:p14="http://schemas.microsoft.com/office/powerpoint/2010/main" val="1804190725"/>
              </p:ext>
            </p:extLst>
          </p:nvPr>
        </p:nvGraphicFramePr>
        <p:xfrm>
          <a:off x="4800600" y="4613776"/>
          <a:ext cx="1596699" cy="598762"/>
        </p:xfrm>
        <a:graphic>
          <a:graphicData uri="http://schemas.openxmlformats.org/presentationml/2006/ole">
            <mc:AlternateContent xmlns:mc="http://schemas.openxmlformats.org/markup-compatibility/2006">
              <mc:Choice xmlns:v="urn:schemas-microsoft-com:vml" Requires="v">
                <p:oleObj spid="_x0000_s178270" name="Equation" r:id="rId7" imgW="812520" imgH="304560" progId="Equation.DSMT4">
                  <p:embed/>
                </p:oleObj>
              </mc:Choice>
              <mc:Fallback>
                <p:oleObj name="Equation" r:id="rId7" imgW="812520" imgH="304560" progId="Equation.DSMT4">
                  <p:embed/>
                  <p:pic>
                    <p:nvPicPr>
                      <p:cNvPr id="0" name=""/>
                      <p:cNvPicPr/>
                      <p:nvPr/>
                    </p:nvPicPr>
                    <p:blipFill>
                      <a:blip r:embed="rId8"/>
                      <a:stretch>
                        <a:fillRect/>
                      </a:stretch>
                    </p:blipFill>
                    <p:spPr>
                      <a:xfrm>
                        <a:off x="4800600" y="4613776"/>
                        <a:ext cx="1596699" cy="598762"/>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26DD1733-B3E2-4A0E-8D0E-9F671B48F9EB}"/>
              </a:ext>
            </a:extLst>
          </p:cNvPr>
          <p:cNvGraphicFramePr>
            <a:graphicFrameLocks noChangeAspect="1"/>
          </p:cNvGraphicFramePr>
          <p:nvPr>
            <p:extLst>
              <p:ext uri="{D42A27DB-BD31-4B8C-83A1-F6EECF244321}">
                <p14:modId xmlns:p14="http://schemas.microsoft.com/office/powerpoint/2010/main" val="710792376"/>
              </p:ext>
            </p:extLst>
          </p:nvPr>
        </p:nvGraphicFramePr>
        <p:xfrm>
          <a:off x="1117600" y="5104242"/>
          <a:ext cx="3276600" cy="1326721"/>
        </p:xfrm>
        <a:graphic>
          <a:graphicData uri="http://schemas.openxmlformats.org/presentationml/2006/ole">
            <mc:AlternateContent xmlns:mc="http://schemas.openxmlformats.org/markup-compatibility/2006">
              <mc:Choice xmlns:v="urn:schemas-microsoft-com:vml" Requires="v">
                <p:oleObj spid="_x0000_s178271" name="Equation" r:id="rId9" imgW="2070000" imgH="838080" progId="Equation.DSMT4">
                  <p:embed/>
                </p:oleObj>
              </mc:Choice>
              <mc:Fallback>
                <p:oleObj name="Equation" r:id="rId9" imgW="2070000" imgH="838080" progId="Equation.DSMT4">
                  <p:embed/>
                  <p:pic>
                    <p:nvPicPr>
                      <p:cNvPr id="0" name=""/>
                      <p:cNvPicPr/>
                      <p:nvPr/>
                    </p:nvPicPr>
                    <p:blipFill>
                      <a:blip r:embed="rId10"/>
                      <a:stretch>
                        <a:fillRect/>
                      </a:stretch>
                    </p:blipFill>
                    <p:spPr>
                      <a:xfrm>
                        <a:off x="1117600" y="5104242"/>
                        <a:ext cx="3276600" cy="1326721"/>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15E97F43-C747-4882-9479-50CC0FA1E46B}"/>
              </a:ext>
            </a:extLst>
          </p:cNvPr>
          <p:cNvSpPr txBox="1"/>
          <p:nvPr/>
        </p:nvSpPr>
        <p:spPr>
          <a:xfrm>
            <a:off x="5257800" y="5867400"/>
            <a:ext cx="1293944" cy="369332"/>
          </a:xfrm>
          <a:prstGeom prst="rect">
            <a:avLst/>
          </a:prstGeom>
          <a:noFill/>
        </p:spPr>
        <p:txBody>
          <a:bodyPr wrap="none" rtlCol="0">
            <a:spAutoFit/>
          </a:bodyPr>
          <a:lstStyle/>
          <a:p>
            <a:r>
              <a:rPr lang="zh-CN" altLang="en-US" dirty="0"/>
              <a:t>当</a:t>
            </a:r>
            <a:r>
              <a:rPr lang="en-US" altLang="zh-CN" dirty="0"/>
              <a:t>n=365</a:t>
            </a:r>
            <a:r>
              <a:rPr lang="zh-CN" altLang="en-US" dirty="0"/>
              <a:t>时</a:t>
            </a:r>
          </a:p>
        </p:txBody>
      </p:sp>
      <p:graphicFrame>
        <p:nvGraphicFramePr>
          <p:cNvPr id="14" name="对象 13">
            <a:extLst>
              <a:ext uri="{FF2B5EF4-FFF2-40B4-BE49-F238E27FC236}">
                <a16:creationId xmlns:a16="http://schemas.microsoft.com/office/drawing/2014/main" id="{BE793F88-9724-4AB7-B94C-4C35B2AB1810}"/>
              </a:ext>
            </a:extLst>
          </p:cNvPr>
          <p:cNvGraphicFramePr>
            <a:graphicFrameLocks noChangeAspect="1"/>
          </p:cNvGraphicFramePr>
          <p:nvPr>
            <p:extLst>
              <p:ext uri="{D42A27DB-BD31-4B8C-83A1-F6EECF244321}">
                <p14:modId xmlns:p14="http://schemas.microsoft.com/office/powerpoint/2010/main" val="1872229254"/>
              </p:ext>
            </p:extLst>
          </p:nvPr>
        </p:nvGraphicFramePr>
        <p:xfrm>
          <a:off x="6738543" y="5802272"/>
          <a:ext cx="2606760" cy="434460"/>
        </p:xfrm>
        <a:graphic>
          <a:graphicData uri="http://schemas.openxmlformats.org/presentationml/2006/ole">
            <mc:AlternateContent xmlns:mc="http://schemas.openxmlformats.org/markup-compatibility/2006">
              <mc:Choice xmlns:v="urn:schemas-microsoft-com:vml" Requires="v">
                <p:oleObj spid="_x0000_s178272" name="Equation" r:id="rId11" imgW="1066680" imgH="177480" progId="Equation.DSMT4">
                  <p:embed/>
                </p:oleObj>
              </mc:Choice>
              <mc:Fallback>
                <p:oleObj name="Equation" r:id="rId11" imgW="1066680" imgH="177480" progId="Equation.DSMT4">
                  <p:embed/>
                  <p:pic>
                    <p:nvPicPr>
                      <p:cNvPr id="0" name=""/>
                      <p:cNvPicPr/>
                      <p:nvPr/>
                    </p:nvPicPr>
                    <p:blipFill>
                      <a:blip r:embed="rId12"/>
                      <a:stretch>
                        <a:fillRect/>
                      </a:stretch>
                    </p:blipFill>
                    <p:spPr>
                      <a:xfrm>
                        <a:off x="6738543" y="5802272"/>
                        <a:ext cx="2606760" cy="434460"/>
                      </a:xfrm>
                      <a:prstGeom prst="rect">
                        <a:avLst/>
                      </a:prstGeom>
                    </p:spPr>
                  </p:pic>
                </p:oleObj>
              </mc:Fallback>
            </mc:AlternateContent>
          </a:graphicData>
        </a:graphic>
      </p:graphicFrame>
    </p:spTree>
    <p:extLst>
      <p:ext uri="{BB962C8B-B14F-4D97-AF65-F5344CB8AC3E}">
        <p14:creationId xmlns:p14="http://schemas.microsoft.com/office/powerpoint/2010/main" val="80503893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79A60-9E17-4679-94C1-6D5E9841B1F3}"/>
              </a:ext>
            </a:extLst>
          </p:cNvPr>
          <p:cNvSpPr>
            <a:spLocks noGrp="1"/>
          </p:cNvSpPr>
          <p:nvPr>
            <p:ph type="title"/>
          </p:nvPr>
        </p:nvSpPr>
        <p:spPr/>
        <p:txBody>
          <a:bodyPr/>
          <a:lstStyle/>
          <a:p>
            <a:r>
              <a:rPr lang="zh-CN" altLang="en-US" dirty="0">
                <a:ea typeface="宋体" panose="02010600030101010101" pitchFamily="2" charset="-122"/>
              </a:rPr>
              <a:t>生日攻击</a:t>
            </a:r>
            <a:endParaRPr lang="zh-CN" altLang="en-US" dirty="0"/>
          </a:p>
        </p:txBody>
      </p:sp>
      <p:sp>
        <p:nvSpPr>
          <p:cNvPr id="3" name="内容占位符 2">
            <a:extLst>
              <a:ext uri="{FF2B5EF4-FFF2-40B4-BE49-F238E27FC236}">
                <a16:creationId xmlns:a16="http://schemas.microsoft.com/office/drawing/2014/main" id="{818D230E-908A-47D4-B271-146F696F9A27}"/>
              </a:ext>
            </a:extLst>
          </p:cNvPr>
          <p:cNvSpPr>
            <a:spLocks noGrp="1"/>
          </p:cNvSpPr>
          <p:nvPr>
            <p:ph idx="1"/>
          </p:nvPr>
        </p:nvSpPr>
        <p:spPr>
          <a:xfrm>
            <a:off x="406400" y="2845942"/>
            <a:ext cx="11176000" cy="2945257"/>
          </a:xfrm>
        </p:spPr>
        <p:txBody>
          <a:bodyPr/>
          <a:lstStyle/>
          <a:p>
            <a:r>
              <a:rPr lang="zh-CN" altLang="en-US" sz="2800" b="0" dirty="0">
                <a:solidFill>
                  <a:srgbClr val="002060"/>
                </a:solidFill>
                <a:latin typeface="宋体" panose="02010600030101010101" pitchFamily="2" charset="-122"/>
                <a:ea typeface="宋体" panose="02010600030101010101" pitchFamily="2" charset="-122"/>
              </a:rPr>
              <a:t>对一个输出空间大小为</a:t>
            </a:r>
            <a:r>
              <a:rPr lang="en-US" altLang="zh-CN" sz="2800" b="0" dirty="0">
                <a:solidFill>
                  <a:srgbClr val="002060"/>
                </a:solidFill>
                <a:latin typeface="宋体" panose="02010600030101010101" pitchFamily="2" charset="-122"/>
                <a:ea typeface="宋体" panose="02010600030101010101" pitchFamily="2" charset="-122"/>
              </a:rPr>
              <a:t>n</a:t>
            </a:r>
            <a:r>
              <a:rPr lang="zh-CN" altLang="en-US" sz="2800" b="0" dirty="0">
                <a:solidFill>
                  <a:srgbClr val="002060"/>
                </a:solidFill>
                <a:latin typeface="宋体" panose="02010600030101010101" pitchFamily="2" charset="-122"/>
                <a:ea typeface="宋体" panose="02010600030101010101" pitchFamily="2" charset="-122"/>
              </a:rPr>
              <a:t>的随机函数，只需计算大约      个函数值</a:t>
            </a:r>
            <a:r>
              <a:rPr lang="en-US" altLang="zh-CN" sz="2800" b="0" dirty="0">
                <a:solidFill>
                  <a:srgbClr val="002060"/>
                </a:solidFill>
                <a:latin typeface="宋体" panose="02010600030101010101" pitchFamily="2" charset="-122"/>
                <a:ea typeface="宋体" panose="02010600030101010101" pitchFamily="2" charset="-122"/>
              </a:rPr>
              <a:t>, </a:t>
            </a:r>
            <a:r>
              <a:rPr lang="zh-CN" altLang="en-US" sz="2800" b="0" dirty="0">
                <a:solidFill>
                  <a:srgbClr val="002060"/>
                </a:solidFill>
                <a:latin typeface="宋体" panose="02010600030101010101" pitchFamily="2" charset="-122"/>
                <a:ea typeface="宋体" panose="02010600030101010101" pitchFamily="2" charset="-122"/>
              </a:rPr>
              <a:t>就能以一个不可忽略的概率发现一个碰撞</a:t>
            </a:r>
            <a:endParaRPr lang="en-US" altLang="zh-CN" sz="2800" b="0" dirty="0">
              <a:solidFill>
                <a:srgbClr val="002060"/>
              </a:solidFill>
              <a:latin typeface="宋体" panose="02010600030101010101" pitchFamily="2" charset="-122"/>
              <a:ea typeface="宋体" panose="02010600030101010101" pitchFamily="2" charset="-122"/>
            </a:endParaRPr>
          </a:p>
          <a:p>
            <a:r>
              <a:rPr lang="en-US" altLang="zh-CN" b="0" dirty="0">
                <a:solidFill>
                  <a:srgbClr val="002060"/>
                </a:solidFill>
                <a:latin typeface="宋体" panose="02010600030101010101" pitchFamily="2" charset="-122"/>
                <a:ea typeface="宋体" panose="02010600030101010101" pitchFamily="2" charset="-122"/>
              </a:rPr>
              <a:t>Hash</a:t>
            </a:r>
            <a:r>
              <a:rPr lang="zh-CN" altLang="en-US" b="0" dirty="0">
                <a:solidFill>
                  <a:srgbClr val="002060"/>
                </a:solidFill>
                <a:latin typeface="宋体" panose="02010600030101010101" pitchFamily="2" charset="-122"/>
                <a:ea typeface="宋体" panose="02010600030101010101" pitchFamily="2" charset="-122"/>
              </a:rPr>
              <a:t>函数的输出空间大小必须有一个下界，长度为</a:t>
            </a:r>
            <a:r>
              <a:rPr lang="en-US" altLang="zh-CN" b="0" dirty="0">
                <a:solidFill>
                  <a:srgbClr val="002060"/>
                </a:solidFill>
                <a:latin typeface="宋体" panose="02010600030101010101" pitchFamily="2" charset="-122"/>
                <a:ea typeface="宋体" panose="02010600030101010101" pitchFamily="2" charset="-122"/>
              </a:rPr>
              <a:t>|h|</a:t>
            </a:r>
            <a:r>
              <a:rPr lang="zh-CN" altLang="en-US" b="0" dirty="0">
                <a:solidFill>
                  <a:srgbClr val="002060"/>
                </a:solidFill>
                <a:latin typeface="宋体" panose="02010600030101010101" pitchFamily="2" charset="-122"/>
                <a:ea typeface="宋体" panose="02010600030101010101" pitchFamily="2" charset="-122"/>
              </a:rPr>
              <a:t>的</a:t>
            </a:r>
            <a:r>
              <a:rPr lang="en-US" altLang="zh-CN" b="0" dirty="0">
                <a:solidFill>
                  <a:srgbClr val="002060"/>
                </a:solidFill>
                <a:latin typeface="宋体" panose="02010600030101010101" pitchFamily="2" charset="-122"/>
                <a:ea typeface="宋体" panose="02010600030101010101" pitchFamily="2" charset="-122"/>
              </a:rPr>
              <a:t>Hash</a:t>
            </a:r>
            <a:r>
              <a:rPr lang="zh-CN" altLang="en-US" b="0" dirty="0">
                <a:solidFill>
                  <a:srgbClr val="002060"/>
                </a:solidFill>
                <a:latin typeface="宋体" panose="02010600030101010101" pitchFamily="2" charset="-122"/>
                <a:ea typeface="宋体" panose="02010600030101010101" pitchFamily="2" charset="-122"/>
              </a:rPr>
              <a:t>函数</a:t>
            </a:r>
            <a:r>
              <a:rPr lang="en-US" altLang="zh-CN" b="0" dirty="0">
                <a:solidFill>
                  <a:srgbClr val="002060"/>
                </a:solidFill>
                <a:latin typeface="宋体" panose="02010600030101010101" pitchFamily="2" charset="-122"/>
                <a:ea typeface="宋体" panose="02010600030101010101" pitchFamily="2" charset="-122"/>
              </a:rPr>
              <a:t>, </a:t>
            </a:r>
            <a:r>
              <a:rPr lang="zh-CN" altLang="en-US" b="0" dirty="0">
                <a:solidFill>
                  <a:srgbClr val="002060"/>
                </a:solidFill>
                <a:latin typeface="宋体" panose="02010600030101010101" pitchFamily="2" charset="-122"/>
                <a:ea typeface="宋体" panose="02010600030101010101" pitchFamily="2" charset="-122"/>
              </a:rPr>
              <a:t>只需要   个随机哈希值就可以一个不可忽略的概率产生碰撞，目前至少为</a:t>
            </a:r>
            <a:r>
              <a:rPr lang="en-US" altLang="zh-CN" b="0" dirty="0">
                <a:solidFill>
                  <a:srgbClr val="002060"/>
                </a:solidFill>
                <a:latin typeface="宋体" panose="02010600030101010101" pitchFamily="2" charset="-122"/>
                <a:ea typeface="宋体" panose="02010600030101010101" pitchFamily="2" charset="-122"/>
              </a:rPr>
              <a:t>160</a:t>
            </a:r>
            <a:r>
              <a:rPr lang="zh-CN" altLang="en-US" b="0" dirty="0">
                <a:solidFill>
                  <a:srgbClr val="002060"/>
                </a:solidFill>
                <a:latin typeface="宋体" panose="02010600030101010101" pitchFamily="2" charset="-122"/>
                <a:ea typeface="宋体" panose="02010600030101010101" pitchFamily="2" charset="-122"/>
              </a:rPr>
              <a:t>比特，抗生日攻击的强度至少为</a:t>
            </a:r>
          </a:p>
        </p:txBody>
      </p:sp>
      <p:sp>
        <p:nvSpPr>
          <p:cNvPr id="4" name="日期占位符 3">
            <a:extLst>
              <a:ext uri="{FF2B5EF4-FFF2-40B4-BE49-F238E27FC236}">
                <a16:creationId xmlns:a16="http://schemas.microsoft.com/office/drawing/2014/main" id="{26FB8AFC-BAA5-4F5F-87EB-2839F597A135}"/>
              </a:ext>
            </a:extLst>
          </p:cNvPr>
          <p:cNvSpPr>
            <a:spLocks noGrp="1"/>
          </p:cNvSpPr>
          <p:nvPr>
            <p:ph type="dt" sz="half" idx="10"/>
          </p:nvPr>
        </p:nvSpPr>
        <p:spPr>
          <a:xfrm>
            <a:off x="5598949" y="6635854"/>
            <a:ext cx="2844800" cy="244475"/>
          </a:xfrm>
        </p:spPr>
        <p:txBody>
          <a:bodyPr/>
          <a:lstStyle/>
          <a:p>
            <a:pPr>
              <a:defRPr/>
            </a:pPr>
            <a:fld id="{A015C3BD-44A8-4E5B-8C23-4C45FE45B871}" type="datetime1">
              <a:rPr lang="zh-CN" altLang="en-US" smtClean="0"/>
              <a:pPr>
                <a:defRPr/>
              </a:pPr>
              <a:t>2024/5/6</a:t>
            </a:fld>
            <a:endParaRPr lang="en-US" altLang="zh-CN"/>
          </a:p>
        </p:txBody>
      </p:sp>
      <p:graphicFrame>
        <p:nvGraphicFramePr>
          <p:cNvPr id="8" name="对象 7">
            <a:extLst>
              <a:ext uri="{FF2B5EF4-FFF2-40B4-BE49-F238E27FC236}">
                <a16:creationId xmlns:a16="http://schemas.microsoft.com/office/drawing/2014/main" id="{8DDE411F-5C72-4851-BFD9-CFB6D7F61130}"/>
              </a:ext>
            </a:extLst>
          </p:cNvPr>
          <p:cNvGraphicFramePr>
            <a:graphicFrameLocks noChangeAspect="1"/>
          </p:cNvGraphicFramePr>
          <p:nvPr>
            <p:extLst>
              <p:ext uri="{D42A27DB-BD31-4B8C-83A1-F6EECF244321}">
                <p14:modId xmlns:p14="http://schemas.microsoft.com/office/powerpoint/2010/main" val="3125479587"/>
              </p:ext>
            </p:extLst>
          </p:nvPr>
        </p:nvGraphicFramePr>
        <p:xfrm>
          <a:off x="8880328" y="2743200"/>
          <a:ext cx="929949" cy="881005"/>
        </p:xfrm>
        <a:graphic>
          <a:graphicData uri="http://schemas.openxmlformats.org/presentationml/2006/ole">
            <mc:AlternateContent xmlns:mc="http://schemas.openxmlformats.org/markup-compatibility/2006">
              <mc:Choice xmlns:v="urn:schemas-microsoft-com:vml" Requires="v">
                <p:oleObj spid="_x0000_s179269" name="Equation" r:id="rId3" imgW="241200" imgH="228600" progId="Equation.DSMT4">
                  <p:embed/>
                </p:oleObj>
              </mc:Choice>
              <mc:Fallback>
                <p:oleObj name="Equation" r:id="rId3" imgW="241200" imgH="228600" progId="Equation.DSMT4">
                  <p:embed/>
                  <p:pic>
                    <p:nvPicPr>
                      <p:cNvPr id="0" name=""/>
                      <p:cNvPicPr/>
                      <p:nvPr/>
                    </p:nvPicPr>
                    <p:blipFill>
                      <a:blip r:embed="rId4"/>
                      <a:stretch>
                        <a:fillRect/>
                      </a:stretch>
                    </p:blipFill>
                    <p:spPr>
                      <a:xfrm>
                        <a:off x="8880328" y="2743200"/>
                        <a:ext cx="929949" cy="88100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03CD3D85-96BB-4CC4-87D7-7A6221599DF3}"/>
              </a:ext>
            </a:extLst>
          </p:cNvPr>
          <p:cNvGraphicFramePr>
            <a:graphicFrameLocks noChangeAspect="1"/>
          </p:cNvGraphicFramePr>
          <p:nvPr>
            <p:extLst>
              <p:ext uri="{D42A27DB-BD31-4B8C-83A1-F6EECF244321}">
                <p14:modId xmlns:p14="http://schemas.microsoft.com/office/powerpoint/2010/main" val="2958012272"/>
              </p:ext>
            </p:extLst>
          </p:nvPr>
        </p:nvGraphicFramePr>
        <p:xfrm>
          <a:off x="3744913" y="1522413"/>
          <a:ext cx="2873375" cy="1166812"/>
        </p:xfrm>
        <a:graphic>
          <a:graphicData uri="http://schemas.openxmlformats.org/presentationml/2006/ole">
            <mc:AlternateContent xmlns:mc="http://schemas.openxmlformats.org/markup-compatibility/2006">
              <mc:Choice xmlns:v="urn:schemas-microsoft-com:vml" Requires="v">
                <p:oleObj spid="_x0000_s179270" name="Equation" r:id="rId5" imgW="1091880" imgH="444240" progId="Equation.DSMT4">
                  <p:embed/>
                </p:oleObj>
              </mc:Choice>
              <mc:Fallback>
                <p:oleObj name="Equation" r:id="rId5" imgW="1091880" imgH="444240" progId="Equation.DSMT4">
                  <p:embed/>
                  <p:pic>
                    <p:nvPicPr>
                      <p:cNvPr id="0" name=""/>
                      <p:cNvPicPr/>
                      <p:nvPr/>
                    </p:nvPicPr>
                    <p:blipFill>
                      <a:blip r:embed="rId6"/>
                      <a:stretch>
                        <a:fillRect/>
                      </a:stretch>
                    </p:blipFill>
                    <p:spPr>
                      <a:xfrm>
                        <a:off x="3744913" y="1522413"/>
                        <a:ext cx="2873375" cy="116681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8A23B6C5-5B73-4A62-BB9D-205D8414EEC9}"/>
              </a:ext>
            </a:extLst>
          </p:cNvPr>
          <p:cNvGraphicFramePr>
            <a:graphicFrameLocks noChangeAspect="1"/>
          </p:cNvGraphicFramePr>
          <p:nvPr>
            <p:extLst>
              <p:ext uri="{D42A27DB-BD31-4B8C-83A1-F6EECF244321}">
                <p14:modId xmlns:p14="http://schemas.microsoft.com/office/powerpoint/2010/main" val="2652551420"/>
              </p:ext>
            </p:extLst>
          </p:nvPr>
        </p:nvGraphicFramePr>
        <p:xfrm>
          <a:off x="1981200" y="4191000"/>
          <a:ext cx="474662" cy="642938"/>
        </p:xfrm>
        <a:graphic>
          <a:graphicData uri="http://schemas.openxmlformats.org/presentationml/2006/ole">
            <mc:AlternateContent xmlns:mc="http://schemas.openxmlformats.org/markup-compatibility/2006">
              <mc:Choice xmlns:v="urn:schemas-microsoft-com:vml" Requires="v">
                <p:oleObj spid="_x0000_s179271" name="Equation" r:id="rId7" imgW="215640" imgH="291960" progId="Equation.DSMT4">
                  <p:embed/>
                </p:oleObj>
              </mc:Choice>
              <mc:Fallback>
                <p:oleObj name="Equation" r:id="rId7" imgW="215640" imgH="291960" progId="Equation.DSMT4">
                  <p:embed/>
                  <p:pic>
                    <p:nvPicPr>
                      <p:cNvPr id="0" name=""/>
                      <p:cNvPicPr/>
                      <p:nvPr/>
                    </p:nvPicPr>
                    <p:blipFill>
                      <a:blip r:embed="rId8"/>
                      <a:stretch>
                        <a:fillRect/>
                      </a:stretch>
                    </p:blipFill>
                    <p:spPr>
                      <a:xfrm>
                        <a:off x="1981200" y="4191000"/>
                        <a:ext cx="474662" cy="642938"/>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4B1B4A43-3D3A-407F-BCEC-FEADE89A0E36}"/>
              </a:ext>
            </a:extLst>
          </p:cNvPr>
          <p:cNvGraphicFramePr>
            <a:graphicFrameLocks noChangeAspect="1"/>
          </p:cNvGraphicFramePr>
          <p:nvPr>
            <p:extLst>
              <p:ext uri="{D42A27DB-BD31-4B8C-83A1-F6EECF244321}">
                <p14:modId xmlns:p14="http://schemas.microsoft.com/office/powerpoint/2010/main" val="883338630"/>
              </p:ext>
            </p:extLst>
          </p:nvPr>
        </p:nvGraphicFramePr>
        <p:xfrm>
          <a:off x="7543800" y="4577556"/>
          <a:ext cx="581131" cy="512763"/>
        </p:xfrm>
        <a:graphic>
          <a:graphicData uri="http://schemas.openxmlformats.org/presentationml/2006/ole">
            <mc:AlternateContent xmlns:mc="http://schemas.openxmlformats.org/markup-compatibility/2006">
              <mc:Choice xmlns:v="urn:schemas-microsoft-com:vml" Requires="v">
                <p:oleObj spid="_x0000_s179272" name="Equation" r:id="rId9" imgW="215640" imgH="190440" progId="Equation.DSMT4">
                  <p:embed/>
                </p:oleObj>
              </mc:Choice>
              <mc:Fallback>
                <p:oleObj name="Equation" r:id="rId9" imgW="215640" imgH="190440" progId="Equation.DSMT4">
                  <p:embed/>
                  <p:pic>
                    <p:nvPicPr>
                      <p:cNvPr id="0" name=""/>
                      <p:cNvPicPr/>
                      <p:nvPr/>
                    </p:nvPicPr>
                    <p:blipFill>
                      <a:blip r:embed="rId10"/>
                      <a:stretch>
                        <a:fillRect/>
                      </a:stretch>
                    </p:blipFill>
                    <p:spPr>
                      <a:xfrm>
                        <a:off x="7543800" y="4577556"/>
                        <a:ext cx="581131" cy="512763"/>
                      </a:xfrm>
                      <a:prstGeom prst="rect">
                        <a:avLst/>
                      </a:prstGeom>
                    </p:spPr>
                  </p:pic>
                </p:oleObj>
              </mc:Fallback>
            </mc:AlternateContent>
          </a:graphicData>
        </a:graphic>
      </p:graphicFrame>
    </p:spTree>
    <p:extLst>
      <p:ext uri="{BB962C8B-B14F-4D97-AF65-F5344CB8AC3E}">
        <p14:creationId xmlns:p14="http://schemas.microsoft.com/office/powerpoint/2010/main" val="326175570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3E136-5BAD-45E1-9EFC-C5DC384D648A}"/>
              </a:ext>
            </a:extLst>
          </p:cNvPr>
          <p:cNvSpPr>
            <a:spLocks noGrp="1"/>
          </p:cNvSpPr>
          <p:nvPr>
            <p:ph type="title"/>
          </p:nvPr>
        </p:nvSpPr>
        <p:spPr/>
        <p:txBody>
          <a:bodyPr/>
          <a:lstStyle/>
          <a:p>
            <a:r>
              <a:rPr lang="zh-CN" altLang="en-US" sz="3600" dirty="0">
                <a:latin typeface="+mn-ea"/>
                <a:ea typeface="+mn-ea"/>
              </a:rPr>
              <a:t>生日攻击</a:t>
            </a:r>
            <a:endParaRPr lang="zh-CN" altLang="en-US" dirty="0"/>
          </a:p>
        </p:txBody>
      </p:sp>
      <p:sp>
        <p:nvSpPr>
          <p:cNvPr id="3" name="内容占位符 2">
            <a:extLst>
              <a:ext uri="{FF2B5EF4-FFF2-40B4-BE49-F238E27FC236}">
                <a16:creationId xmlns:a16="http://schemas.microsoft.com/office/drawing/2014/main" id="{1EAC87AD-7CC0-4D3E-B9E6-03D1C8F8D4EB}"/>
              </a:ext>
            </a:extLst>
          </p:cNvPr>
          <p:cNvSpPr>
            <a:spLocks noGrp="1"/>
          </p:cNvSpPr>
          <p:nvPr>
            <p:ph idx="1"/>
          </p:nvPr>
        </p:nvSpPr>
        <p:spPr>
          <a:xfrm>
            <a:off x="406400" y="5547324"/>
            <a:ext cx="11176000" cy="777275"/>
          </a:xfrm>
        </p:spPr>
        <p:txBody>
          <a:bodyPr/>
          <a:lstStyle/>
          <a:p>
            <a:endParaRPr lang="zh-CN" altLang="en-US" dirty="0"/>
          </a:p>
        </p:txBody>
      </p:sp>
      <p:sp>
        <p:nvSpPr>
          <p:cNvPr id="4" name="日期占位符 3">
            <a:extLst>
              <a:ext uri="{FF2B5EF4-FFF2-40B4-BE49-F238E27FC236}">
                <a16:creationId xmlns:a16="http://schemas.microsoft.com/office/drawing/2014/main" id="{5126098B-70D3-4E95-AB65-FF050D2F2A63}"/>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E8C14228-5A19-4F37-99E9-A0CB1910CDB6}"/>
              </a:ext>
            </a:extLst>
          </p:cNvPr>
          <p:cNvSpPr>
            <a:spLocks noGrp="1"/>
          </p:cNvSpPr>
          <p:nvPr>
            <p:ph type="sldNum" sz="quarter" idx="11"/>
          </p:nvPr>
        </p:nvSpPr>
        <p:spPr/>
        <p:txBody>
          <a:bodyPr/>
          <a:lstStyle/>
          <a:p>
            <a:fld id="{D06FDECE-D84C-4BFC-AAC6-9399481B1547}" type="slidenum">
              <a:rPr lang="en-US" altLang="zh-CN" smtClean="0"/>
              <a:pPr/>
              <a:t>32</a:t>
            </a:fld>
            <a:endParaRPr lang="en-US" altLang="zh-CN"/>
          </a:p>
        </p:txBody>
      </p:sp>
      <p:sp>
        <p:nvSpPr>
          <p:cNvPr id="6" name="矩形 5">
            <a:extLst>
              <a:ext uri="{FF2B5EF4-FFF2-40B4-BE49-F238E27FC236}">
                <a16:creationId xmlns:a16="http://schemas.microsoft.com/office/drawing/2014/main" id="{DCAA16E9-2F45-44A9-B5DB-A7FFD19D7CCC}"/>
              </a:ext>
            </a:extLst>
          </p:cNvPr>
          <p:cNvSpPr/>
          <p:nvPr/>
        </p:nvSpPr>
        <p:spPr>
          <a:xfrm>
            <a:off x="539750" y="1484313"/>
            <a:ext cx="11245850" cy="1200329"/>
          </a:xfrm>
          <a:prstGeom prst="rect">
            <a:avLst/>
          </a:prstGeom>
        </p:spPr>
        <p:txBody>
          <a:bodyPr wrap="square">
            <a:spAutoFit/>
          </a:bodyPr>
          <a:lstStyle/>
          <a:p>
            <a:pPr>
              <a:defRPr/>
            </a:pPr>
            <a:r>
              <a:rPr lang="en-US" altLang="zh-CN" sz="2400" dirty="0">
                <a:latin typeface="+mn-ea"/>
                <a:ea typeface="+mn-ea"/>
              </a:rPr>
              <a:t>    y</a:t>
            </a:r>
            <a:r>
              <a:rPr lang="zh-CN" altLang="en-US" sz="2400" dirty="0">
                <a:latin typeface="+mn-ea"/>
                <a:ea typeface="+mn-ea"/>
              </a:rPr>
              <a:t>取</a:t>
            </a:r>
            <a:r>
              <a:rPr lang="en-US" altLang="zh-CN" sz="2400" dirty="0">
                <a:latin typeface="+mn-ea"/>
                <a:ea typeface="+mn-ea"/>
              </a:rPr>
              <a:t>k</a:t>
            </a:r>
            <a:r>
              <a:rPr lang="zh-CN" altLang="en-US" sz="2400" dirty="0">
                <a:latin typeface="+mn-ea"/>
                <a:ea typeface="+mn-ea"/>
              </a:rPr>
              <a:t>个随机值而函数的</a:t>
            </a:r>
            <a:r>
              <a:rPr lang="en-US" altLang="zh-CN" sz="2400" dirty="0">
                <a:latin typeface="+mn-ea"/>
                <a:ea typeface="+mn-ea"/>
              </a:rPr>
              <a:t>k</a:t>
            </a:r>
            <a:r>
              <a:rPr lang="zh-CN" altLang="en-US" sz="2400" dirty="0">
                <a:latin typeface="+mn-ea"/>
                <a:ea typeface="+mn-ea"/>
              </a:rPr>
              <a:t>个输出中没有一个等于</a:t>
            </a:r>
            <a:r>
              <a:rPr lang="en-US" altLang="zh-CN" sz="2400" dirty="0">
                <a:latin typeface="+mn-ea"/>
                <a:ea typeface="+mn-ea"/>
              </a:rPr>
              <a:t>H(x)</a:t>
            </a:r>
            <a:r>
              <a:rPr lang="zh-CN" altLang="en-US" sz="2400" dirty="0">
                <a:latin typeface="+mn-ea"/>
                <a:ea typeface="+mn-ea"/>
              </a:rPr>
              <a:t>，其概率等于每个输出都不等于</a:t>
            </a:r>
            <a:r>
              <a:rPr lang="en-US" altLang="zh-CN" sz="2400" dirty="0">
                <a:latin typeface="+mn-ea"/>
                <a:ea typeface="+mn-ea"/>
              </a:rPr>
              <a:t>H(x)</a:t>
            </a:r>
            <a:r>
              <a:rPr lang="zh-CN" altLang="en-US" sz="2400" dirty="0">
                <a:latin typeface="+mn-ea"/>
                <a:ea typeface="+mn-ea"/>
              </a:rPr>
              <a:t>的概率之积，为      所以</a:t>
            </a:r>
            <a:r>
              <a:rPr lang="en-US" altLang="zh-CN" sz="2400" dirty="0">
                <a:latin typeface="+mn-ea"/>
                <a:ea typeface="+mn-ea"/>
              </a:rPr>
              <a:t>y</a:t>
            </a:r>
            <a:r>
              <a:rPr lang="zh-CN" altLang="en-US" sz="2400" dirty="0">
                <a:latin typeface="+mn-ea"/>
                <a:ea typeface="+mn-ea"/>
              </a:rPr>
              <a:t>取</a:t>
            </a:r>
            <a:r>
              <a:rPr lang="en-US" altLang="zh-CN" sz="2400" dirty="0">
                <a:latin typeface="+mn-ea"/>
                <a:ea typeface="+mn-ea"/>
              </a:rPr>
              <a:t>k</a:t>
            </a:r>
            <a:r>
              <a:rPr lang="zh-CN" altLang="en-US" sz="2400" dirty="0">
                <a:latin typeface="+mn-ea"/>
                <a:ea typeface="+mn-ea"/>
              </a:rPr>
              <a:t>个随机值得到函数的</a:t>
            </a:r>
            <a:r>
              <a:rPr lang="en-US" altLang="zh-CN" sz="2400" dirty="0">
                <a:latin typeface="+mn-ea"/>
                <a:ea typeface="+mn-ea"/>
              </a:rPr>
              <a:t>k</a:t>
            </a:r>
            <a:r>
              <a:rPr lang="zh-CN" altLang="en-US" sz="2400" dirty="0">
                <a:latin typeface="+mn-ea"/>
                <a:ea typeface="+mn-ea"/>
              </a:rPr>
              <a:t>个输出中至少有一个等于</a:t>
            </a:r>
            <a:r>
              <a:rPr lang="en-US" altLang="zh-CN" sz="2400" dirty="0">
                <a:latin typeface="+mn-ea"/>
                <a:ea typeface="+mn-ea"/>
              </a:rPr>
              <a:t>H(x)</a:t>
            </a:r>
            <a:r>
              <a:rPr lang="zh-CN" altLang="en-US" sz="2400" dirty="0">
                <a:latin typeface="+mn-ea"/>
                <a:ea typeface="+mn-ea"/>
              </a:rPr>
              <a:t>的概率为         。</a:t>
            </a:r>
          </a:p>
        </p:txBody>
      </p:sp>
      <p:graphicFrame>
        <p:nvGraphicFramePr>
          <p:cNvPr id="7" name="对象 5">
            <a:extLst>
              <a:ext uri="{FF2B5EF4-FFF2-40B4-BE49-F238E27FC236}">
                <a16:creationId xmlns:a16="http://schemas.microsoft.com/office/drawing/2014/main" id="{7021587F-CE55-4E9C-AB28-9FBEC0219C6A}"/>
              </a:ext>
            </a:extLst>
          </p:cNvPr>
          <p:cNvGraphicFramePr>
            <a:graphicFrameLocks noChangeAspect="1"/>
          </p:cNvGraphicFramePr>
          <p:nvPr>
            <p:extLst>
              <p:ext uri="{D42A27DB-BD31-4B8C-83A1-F6EECF244321}">
                <p14:modId xmlns:p14="http://schemas.microsoft.com/office/powerpoint/2010/main" val="3973960429"/>
              </p:ext>
            </p:extLst>
          </p:nvPr>
        </p:nvGraphicFramePr>
        <p:xfrm>
          <a:off x="4267200" y="1872545"/>
          <a:ext cx="963612" cy="423863"/>
        </p:xfrm>
        <a:graphic>
          <a:graphicData uri="http://schemas.openxmlformats.org/presentationml/2006/ole">
            <mc:AlternateContent xmlns:mc="http://schemas.openxmlformats.org/markup-compatibility/2006">
              <mc:Choice xmlns:v="urn:schemas-microsoft-com:vml" Requires="v">
                <p:oleObj spid="_x0000_s180240" name="Equation" r:id="rId3" imgW="558800" imgH="241300" progId="Equation.DSMT4">
                  <p:embed/>
                </p:oleObj>
              </mc:Choice>
              <mc:Fallback>
                <p:oleObj name="Equation" r:id="rId3" imgW="558800" imgH="241300" progId="Equation.DSMT4">
                  <p:embed/>
                  <p:pic>
                    <p:nvPicPr>
                      <p:cNvPr id="37894" name="对象 5">
                        <a:extLst>
                          <a:ext uri="{FF2B5EF4-FFF2-40B4-BE49-F238E27FC236}">
                            <a16:creationId xmlns:a16="http://schemas.microsoft.com/office/drawing/2014/main" id="{737B51B9-70D8-4319-97ED-7555EBABF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872545"/>
                        <a:ext cx="9636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197D6996-2908-4F22-86FE-73DCE404CA69}"/>
              </a:ext>
            </a:extLst>
          </p:cNvPr>
          <p:cNvGraphicFramePr>
            <a:graphicFrameLocks noChangeAspect="1"/>
          </p:cNvGraphicFramePr>
          <p:nvPr>
            <p:extLst>
              <p:ext uri="{D42A27DB-BD31-4B8C-83A1-F6EECF244321}">
                <p14:modId xmlns:p14="http://schemas.microsoft.com/office/powerpoint/2010/main" val="2009715248"/>
              </p:ext>
            </p:extLst>
          </p:nvPr>
        </p:nvGraphicFramePr>
        <p:xfrm>
          <a:off x="3651231" y="2245141"/>
          <a:ext cx="1235075" cy="404812"/>
        </p:xfrm>
        <a:graphic>
          <a:graphicData uri="http://schemas.openxmlformats.org/presentationml/2006/ole">
            <mc:AlternateContent xmlns:mc="http://schemas.openxmlformats.org/markup-compatibility/2006">
              <mc:Choice xmlns:v="urn:schemas-microsoft-com:vml" Requires="v">
                <p:oleObj spid="_x0000_s180241" name="Equation" r:id="rId5" imgW="749300" imgH="241300" progId="Equation.DSMT4">
                  <p:embed/>
                </p:oleObj>
              </mc:Choice>
              <mc:Fallback>
                <p:oleObj name="Equation" r:id="rId5" imgW="749300" imgH="241300" progId="Equation.DSMT4">
                  <p:embed/>
                  <p:pic>
                    <p:nvPicPr>
                      <p:cNvPr id="37896" name="对象 7">
                        <a:extLst>
                          <a:ext uri="{FF2B5EF4-FFF2-40B4-BE49-F238E27FC236}">
                            <a16:creationId xmlns:a16="http://schemas.microsoft.com/office/drawing/2014/main" id="{D1402969-192D-4214-BC1B-55B627B68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31" y="2245141"/>
                        <a:ext cx="12350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组合 19">
            <a:extLst>
              <a:ext uri="{FF2B5EF4-FFF2-40B4-BE49-F238E27FC236}">
                <a16:creationId xmlns:a16="http://schemas.microsoft.com/office/drawing/2014/main" id="{FE71C813-1669-4992-B224-03E43E79B0AF}"/>
              </a:ext>
            </a:extLst>
          </p:cNvPr>
          <p:cNvGrpSpPr>
            <a:grpSpLocks/>
          </p:cNvGrpSpPr>
          <p:nvPr/>
        </p:nvGrpSpPr>
        <p:grpSpPr bwMode="auto">
          <a:xfrm>
            <a:off x="574675" y="3117310"/>
            <a:ext cx="11042650" cy="2027715"/>
            <a:chOff x="564233" y="3333704"/>
            <a:chExt cx="7804005" cy="1792295"/>
          </a:xfrm>
        </p:grpSpPr>
        <p:sp>
          <p:nvSpPr>
            <p:cNvPr id="10" name="矩形 9">
              <a:extLst>
                <a:ext uri="{FF2B5EF4-FFF2-40B4-BE49-F238E27FC236}">
                  <a16:creationId xmlns:a16="http://schemas.microsoft.com/office/drawing/2014/main" id="{BAB75B1F-6438-4D93-A983-652868D74406}"/>
                </a:ext>
              </a:extLst>
            </p:cNvPr>
            <p:cNvSpPr/>
            <p:nvPr/>
          </p:nvSpPr>
          <p:spPr>
            <a:xfrm>
              <a:off x="564233" y="3412127"/>
              <a:ext cx="7804005" cy="1713872"/>
            </a:xfrm>
            <a:prstGeom prst="rect">
              <a:avLst/>
            </a:prstGeom>
          </p:spPr>
          <p:txBody>
            <a:bodyPr>
              <a:spAutoFit/>
            </a:bodyPr>
            <a:lstStyle/>
            <a:p>
              <a:pPr>
                <a:defRPr/>
              </a:pPr>
              <a:r>
                <a:rPr lang="zh-CN" altLang="en-US" sz="2400" dirty="0">
                  <a:latin typeface="+mn-ea"/>
                  <a:ea typeface="+mn-ea"/>
                </a:rPr>
                <a:t>由                  ，其中</a:t>
              </a:r>
              <a:r>
                <a:rPr lang="en-US" altLang="zh-CN" sz="2400" dirty="0">
                  <a:latin typeface="+mn-ea"/>
                  <a:ea typeface="+mn-ea"/>
                </a:rPr>
                <a:t>|x|&lt;&lt;1;</a:t>
              </a:r>
            </a:p>
            <a:p>
              <a:pPr>
                <a:defRPr/>
              </a:pPr>
              <a:r>
                <a:rPr lang="en-US" altLang="zh-CN" sz="2400" dirty="0">
                  <a:latin typeface="+mn-ea"/>
                  <a:ea typeface="+mn-ea"/>
                </a:rPr>
                <a:t>   </a:t>
              </a:r>
            </a:p>
            <a:p>
              <a:pPr>
                <a:defRPr/>
              </a:pPr>
              <a:r>
                <a:rPr lang="en-US" altLang="zh-CN" sz="2400" dirty="0">
                  <a:latin typeface="+mn-ea"/>
                  <a:ea typeface="+mn-ea"/>
                </a:rPr>
                <a:t> </a:t>
              </a:r>
              <a:r>
                <a:rPr lang="zh-CN" altLang="en-US" sz="2400" dirty="0">
                  <a:latin typeface="+mn-ea"/>
                  <a:ea typeface="+mn-ea"/>
                </a:rPr>
                <a:t>得                 </a:t>
              </a:r>
            </a:p>
            <a:p>
              <a:pPr>
                <a:defRPr/>
              </a:pPr>
              <a:r>
                <a:rPr lang="zh-CN" altLang="en-US" sz="2400" dirty="0">
                  <a:latin typeface="+mn-ea"/>
                  <a:ea typeface="+mn-ea"/>
                </a:rPr>
                <a:t>    若使上述概率等于</a:t>
              </a:r>
              <a:r>
                <a:rPr lang="en-US" altLang="zh-CN" sz="2400" dirty="0">
                  <a:latin typeface="+mn-ea"/>
                  <a:ea typeface="+mn-ea"/>
                </a:rPr>
                <a:t>0.5</a:t>
              </a:r>
              <a:r>
                <a:rPr lang="zh-CN" altLang="en-US" sz="2400" dirty="0">
                  <a:latin typeface="+mn-ea"/>
                  <a:ea typeface="+mn-ea"/>
                </a:rPr>
                <a:t>，则       。特别地，如果</a:t>
              </a:r>
              <a:r>
                <a:rPr lang="en-US" altLang="zh-CN" sz="2400" dirty="0">
                  <a:latin typeface="+mn-ea"/>
                  <a:ea typeface="+mn-ea"/>
                </a:rPr>
                <a:t>H</a:t>
              </a:r>
              <a:r>
                <a:rPr lang="zh-CN" altLang="en-US" sz="2400" dirty="0">
                  <a:latin typeface="+mn-ea"/>
                  <a:ea typeface="+mn-ea"/>
                </a:rPr>
                <a:t>的输出为</a:t>
              </a:r>
              <a:r>
                <a:rPr lang="en-US" altLang="zh-CN" sz="2400" dirty="0">
                  <a:latin typeface="+mn-ea"/>
                  <a:ea typeface="+mn-ea"/>
                </a:rPr>
                <a:t>m</a:t>
              </a:r>
              <a:r>
                <a:rPr lang="zh-CN" altLang="en-US" sz="2400" dirty="0">
                  <a:latin typeface="+mn-ea"/>
                  <a:ea typeface="+mn-ea"/>
                </a:rPr>
                <a:t>比特长，即可能的输出个数       ，则               。</a:t>
              </a:r>
            </a:p>
          </p:txBody>
        </p:sp>
        <p:graphicFrame>
          <p:nvGraphicFramePr>
            <p:cNvPr id="11" name="对象 10">
              <a:extLst>
                <a:ext uri="{FF2B5EF4-FFF2-40B4-BE49-F238E27FC236}">
                  <a16:creationId xmlns:a16="http://schemas.microsoft.com/office/drawing/2014/main" id="{8CB28F94-7A84-4274-8C62-FAC92DB2E473}"/>
                </a:ext>
              </a:extLst>
            </p:cNvPr>
            <p:cNvGraphicFramePr>
              <a:graphicFrameLocks noChangeAspect="1"/>
            </p:cNvGraphicFramePr>
            <p:nvPr>
              <p:extLst>
                <p:ext uri="{D42A27DB-BD31-4B8C-83A1-F6EECF244321}">
                  <p14:modId xmlns:p14="http://schemas.microsoft.com/office/powerpoint/2010/main" val="2703029371"/>
                </p:ext>
              </p:extLst>
            </p:nvPr>
          </p:nvGraphicFramePr>
          <p:xfrm>
            <a:off x="947926" y="3333704"/>
            <a:ext cx="1790555" cy="432412"/>
          </p:xfrm>
          <a:graphic>
            <a:graphicData uri="http://schemas.openxmlformats.org/presentationml/2006/ole">
              <mc:AlternateContent xmlns:mc="http://schemas.openxmlformats.org/markup-compatibility/2006">
                <mc:Choice xmlns:v="urn:schemas-microsoft-com:vml" Requires="v">
                  <p:oleObj spid="_x0000_s180242" name="Equation" r:id="rId7" imgW="927503" imgH="228699" progId="Equation.DSMT4">
                    <p:embed/>
                  </p:oleObj>
                </mc:Choice>
                <mc:Fallback>
                  <p:oleObj name="Equation" r:id="rId7" imgW="927503" imgH="228699" progId="Equation.DSMT4">
                    <p:embed/>
                    <p:pic>
                      <p:nvPicPr>
                        <p:cNvPr id="37904" name="对象 10">
                          <a:extLst>
                            <a:ext uri="{FF2B5EF4-FFF2-40B4-BE49-F238E27FC236}">
                              <a16:creationId xmlns:a16="http://schemas.microsoft.com/office/drawing/2014/main" id="{6F27A2B7-DE00-4456-B34D-3AEACB5CD2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926" y="3333704"/>
                          <a:ext cx="1790555" cy="432412"/>
                        </a:xfrm>
                        <a:prstGeom prst="rect">
                          <a:avLst/>
                        </a:prstGeom>
                        <a:noFill/>
                        <a:ln>
                          <a:noFill/>
                        </a:ln>
                      </p:spPr>
                    </p:pic>
                  </p:oleObj>
                </mc:Fallback>
              </mc:AlternateContent>
            </a:graphicData>
          </a:graphic>
        </p:graphicFrame>
        <p:graphicFrame>
          <p:nvGraphicFramePr>
            <p:cNvPr id="12" name="对象 12">
              <a:extLst>
                <a:ext uri="{FF2B5EF4-FFF2-40B4-BE49-F238E27FC236}">
                  <a16:creationId xmlns:a16="http://schemas.microsoft.com/office/drawing/2014/main" id="{C4822CBE-0FB7-4E09-AF39-990BE8CD2E22}"/>
                </a:ext>
              </a:extLst>
            </p:cNvPr>
            <p:cNvGraphicFramePr>
              <a:graphicFrameLocks noChangeAspect="1"/>
            </p:cNvGraphicFramePr>
            <p:nvPr>
              <p:extLst>
                <p:ext uri="{D42A27DB-BD31-4B8C-83A1-F6EECF244321}">
                  <p14:modId xmlns:p14="http://schemas.microsoft.com/office/powerpoint/2010/main" val="256256187"/>
                </p:ext>
              </p:extLst>
            </p:nvPr>
          </p:nvGraphicFramePr>
          <p:xfrm>
            <a:off x="1106475" y="3932494"/>
            <a:ext cx="3345867" cy="452778"/>
          </p:xfrm>
          <a:graphic>
            <a:graphicData uri="http://schemas.openxmlformats.org/presentationml/2006/ole">
              <mc:AlternateContent xmlns:mc="http://schemas.openxmlformats.org/markup-compatibility/2006">
                <mc:Choice xmlns:v="urn:schemas-microsoft-com:vml" Requires="v">
                  <p:oleObj spid="_x0000_s180243" name="Equation" r:id="rId9" imgW="1802618" imgH="241195" progId="Equation.DSMT4">
                    <p:embed/>
                  </p:oleObj>
                </mc:Choice>
                <mc:Fallback>
                  <p:oleObj name="Equation" r:id="rId9" imgW="1802618" imgH="241195" progId="Equation.DSMT4">
                    <p:embed/>
                    <p:pic>
                      <p:nvPicPr>
                        <p:cNvPr id="37905" name="对象 12">
                          <a:extLst>
                            <a:ext uri="{FF2B5EF4-FFF2-40B4-BE49-F238E27FC236}">
                              <a16:creationId xmlns:a16="http://schemas.microsoft.com/office/drawing/2014/main" id="{78B78AC9-50FA-4020-96EC-4C19E8D92E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6475" y="3932494"/>
                          <a:ext cx="3345867" cy="452778"/>
                        </a:xfrm>
                        <a:prstGeom prst="rect">
                          <a:avLst/>
                        </a:prstGeom>
                        <a:noFill/>
                        <a:ln>
                          <a:noFill/>
                        </a:ln>
                      </p:spPr>
                    </p:pic>
                  </p:oleObj>
                </mc:Fallback>
              </mc:AlternateContent>
            </a:graphicData>
          </a:graphic>
        </p:graphicFrame>
        <p:graphicFrame>
          <p:nvGraphicFramePr>
            <p:cNvPr id="13" name="对象 14">
              <a:extLst>
                <a:ext uri="{FF2B5EF4-FFF2-40B4-BE49-F238E27FC236}">
                  <a16:creationId xmlns:a16="http://schemas.microsoft.com/office/drawing/2014/main" id="{49AFBBC8-F657-4A31-9E4F-C150700D7F21}"/>
                </a:ext>
              </a:extLst>
            </p:cNvPr>
            <p:cNvGraphicFramePr>
              <a:graphicFrameLocks noChangeAspect="1"/>
            </p:cNvGraphicFramePr>
            <p:nvPr>
              <p:extLst>
                <p:ext uri="{D42A27DB-BD31-4B8C-83A1-F6EECF244321}">
                  <p14:modId xmlns:p14="http://schemas.microsoft.com/office/powerpoint/2010/main" val="433811637"/>
                </p:ext>
              </p:extLst>
            </p:nvPr>
          </p:nvGraphicFramePr>
          <p:xfrm>
            <a:off x="3514295" y="4393352"/>
            <a:ext cx="853752" cy="385374"/>
          </p:xfrm>
          <a:graphic>
            <a:graphicData uri="http://schemas.openxmlformats.org/presentationml/2006/ole">
              <mc:AlternateContent xmlns:mc="http://schemas.openxmlformats.org/markup-compatibility/2006">
                <mc:Choice xmlns:v="urn:schemas-microsoft-com:vml" Requires="v">
                  <p:oleObj spid="_x0000_s180244" name="Equation" r:id="rId11" imgW="457200" imgH="203200" progId="Equation.DSMT4">
                    <p:embed/>
                  </p:oleObj>
                </mc:Choice>
                <mc:Fallback>
                  <p:oleObj name="Equation" r:id="rId11" imgW="457200" imgH="203200" progId="Equation.DSMT4">
                    <p:embed/>
                    <p:pic>
                      <p:nvPicPr>
                        <p:cNvPr id="37906" name="对象 14">
                          <a:extLst>
                            <a:ext uri="{FF2B5EF4-FFF2-40B4-BE49-F238E27FC236}">
                              <a16:creationId xmlns:a16="http://schemas.microsoft.com/office/drawing/2014/main" id="{AB42F0CD-5BA7-4DD4-9C9F-B8E6224F0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4295" y="4393352"/>
                          <a:ext cx="853752" cy="38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6">
              <a:extLst>
                <a:ext uri="{FF2B5EF4-FFF2-40B4-BE49-F238E27FC236}">
                  <a16:creationId xmlns:a16="http://schemas.microsoft.com/office/drawing/2014/main" id="{82F88B8B-8F42-4BE5-B07C-19C0EE01F00D}"/>
                </a:ext>
              </a:extLst>
            </p:cNvPr>
            <p:cNvGraphicFramePr>
              <a:graphicFrameLocks noChangeAspect="1"/>
            </p:cNvGraphicFramePr>
            <p:nvPr>
              <p:extLst>
                <p:ext uri="{D42A27DB-BD31-4B8C-83A1-F6EECF244321}">
                  <p14:modId xmlns:p14="http://schemas.microsoft.com/office/powerpoint/2010/main" val="2767766173"/>
                </p:ext>
              </p:extLst>
            </p:nvPr>
          </p:nvGraphicFramePr>
          <p:xfrm>
            <a:off x="1933933" y="4700510"/>
            <a:ext cx="790650" cy="404664"/>
          </p:xfrm>
          <a:graphic>
            <a:graphicData uri="http://schemas.openxmlformats.org/presentationml/2006/ole">
              <mc:AlternateContent xmlns:mc="http://schemas.openxmlformats.org/markup-compatibility/2006">
                <mc:Choice xmlns:v="urn:schemas-microsoft-com:vml" Requires="v">
                  <p:oleObj spid="_x0000_s180245" name="Equation" r:id="rId13" imgW="406400" imgH="203200" progId="Equation.DSMT4">
                    <p:embed/>
                  </p:oleObj>
                </mc:Choice>
                <mc:Fallback>
                  <p:oleObj name="Equation" r:id="rId13" imgW="406400" imgH="203200" progId="Equation.DSMT4">
                    <p:embed/>
                    <p:pic>
                      <p:nvPicPr>
                        <p:cNvPr id="37907" name="对象 16">
                          <a:extLst>
                            <a:ext uri="{FF2B5EF4-FFF2-40B4-BE49-F238E27FC236}">
                              <a16:creationId xmlns:a16="http://schemas.microsoft.com/office/drawing/2014/main" id="{3E56BE10-B741-4EE2-AD05-AB4067AB73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3933" y="4700510"/>
                          <a:ext cx="790650" cy="404664"/>
                        </a:xfrm>
                        <a:prstGeom prst="rect">
                          <a:avLst/>
                        </a:prstGeom>
                        <a:noFill/>
                        <a:ln>
                          <a:noFill/>
                        </a:ln>
                      </p:spPr>
                    </p:pic>
                  </p:oleObj>
                </mc:Fallback>
              </mc:AlternateContent>
            </a:graphicData>
          </a:graphic>
        </p:graphicFrame>
        <p:graphicFrame>
          <p:nvGraphicFramePr>
            <p:cNvPr id="15" name="对象 18">
              <a:extLst>
                <a:ext uri="{FF2B5EF4-FFF2-40B4-BE49-F238E27FC236}">
                  <a16:creationId xmlns:a16="http://schemas.microsoft.com/office/drawing/2014/main" id="{811907D3-4C0F-4EAA-985F-E69193658FEB}"/>
                </a:ext>
              </a:extLst>
            </p:cNvPr>
            <p:cNvGraphicFramePr>
              <a:graphicFrameLocks noChangeAspect="1"/>
            </p:cNvGraphicFramePr>
            <p:nvPr>
              <p:extLst>
                <p:ext uri="{D42A27DB-BD31-4B8C-83A1-F6EECF244321}">
                  <p14:modId xmlns:p14="http://schemas.microsoft.com/office/powerpoint/2010/main" val="161704839"/>
                </p:ext>
              </p:extLst>
            </p:nvPr>
          </p:nvGraphicFramePr>
          <p:xfrm>
            <a:off x="3495042" y="4721335"/>
            <a:ext cx="971194" cy="404664"/>
          </p:xfrm>
          <a:graphic>
            <a:graphicData uri="http://schemas.openxmlformats.org/presentationml/2006/ole">
              <mc:AlternateContent xmlns:mc="http://schemas.openxmlformats.org/markup-compatibility/2006">
                <mc:Choice xmlns:v="urn:schemas-microsoft-com:vml" Requires="v">
                  <p:oleObj spid="_x0000_s180246" name="Equation" r:id="rId15" imgW="495085" imgH="203112" progId="Equation.DSMT4">
                    <p:embed/>
                  </p:oleObj>
                </mc:Choice>
                <mc:Fallback>
                  <p:oleObj name="Equation" r:id="rId15" imgW="495085" imgH="203112" progId="Equation.DSMT4">
                    <p:embed/>
                    <p:pic>
                      <p:nvPicPr>
                        <p:cNvPr id="37908" name="对象 18">
                          <a:extLst>
                            <a:ext uri="{FF2B5EF4-FFF2-40B4-BE49-F238E27FC236}">
                              <a16:creationId xmlns:a16="http://schemas.microsoft.com/office/drawing/2014/main" id="{C59AF28D-0149-4409-90BD-17135F3B409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5042" y="4721335"/>
                          <a:ext cx="971194"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68661591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CADA9-9CBB-462D-BE47-64F12AB63ECD}"/>
              </a:ext>
            </a:extLst>
          </p:cNvPr>
          <p:cNvSpPr>
            <a:spLocks noGrp="1"/>
          </p:cNvSpPr>
          <p:nvPr>
            <p:ph type="title"/>
          </p:nvPr>
        </p:nvSpPr>
        <p:spPr/>
        <p:txBody>
          <a:bodyPr/>
          <a:lstStyle/>
          <a:p>
            <a:r>
              <a:rPr lang="zh-CN" altLang="en-US" sz="3600" b="1" dirty="0"/>
              <a:t>生日悖论</a:t>
            </a:r>
            <a:endParaRPr lang="zh-CN" altLang="en-US" dirty="0"/>
          </a:p>
        </p:txBody>
      </p:sp>
      <p:sp>
        <p:nvSpPr>
          <p:cNvPr id="3" name="内容占位符 2">
            <a:extLst>
              <a:ext uri="{FF2B5EF4-FFF2-40B4-BE49-F238E27FC236}">
                <a16:creationId xmlns:a16="http://schemas.microsoft.com/office/drawing/2014/main" id="{7F5AD6AF-1354-4937-BD86-2931F15DA390}"/>
              </a:ext>
            </a:extLst>
          </p:cNvPr>
          <p:cNvSpPr>
            <a:spLocks noGrp="1"/>
          </p:cNvSpPr>
          <p:nvPr>
            <p:ph idx="1"/>
          </p:nvPr>
        </p:nvSpPr>
        <p:spPr>
          <a:xfrm>
            <a:off x="9102213" y="1371600"/>
            <a:ext cx="3124200" cy="1158875"/>
          </a:xfrm>
        </p:spPr>
        <p:txBody>
          <a:bodyPr/>
          <a:lstStyle/>
          <a:p>
            <a:endParaRPr lang="zh-CN" altLang="en-US" dirty="0"/>
          </a:p>
        </p:txBody>
      </p:sp>
      <p:sp>
        <p:nvSpPr>
          <p:cNvPr id="4" name="日期占位符 3">
            <a:extLst>
              <a:ext uri="{FF2B5EF4-FFF2-40B4-BE49-F238E27FC236}">
                <a16:creationId xmlns:a16="http://schemas.microsoft.com/office/drawing/2014/main" id="{19BEA512-AA57-4EF3-9DB0-78DFAA0C0ECD}"/>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32EACE50-6AA0-4648-A6F9-EF7C0C9CC1DD}"/>
              </a:ext>
            </a:extLst>
          </p:cNvPr>
          <p:cNvSpPr>
            <a:spLocks noGrp="1"/>
          </p:cNvSpPr>
          <p:nvPr>
            <p:ph type="sldNum" sz="quarter" idx="11"/>
          </p:nvPr>
        </p:nvSpPr>
        <p:spPr/>
        <p:txBody>
          <a:bodyPr/>
          <a:lstStyle/>
          <a:p>
            <a:fld id="{D06FDECE-D84C-4BFC-AAC6-9399481B1547}" type="slidenum">
              <a:rPr lang="en-US" altLang="zh-CN" smtClean="0"/>
              <a:pPr/>
              <a:t>33</a:t>
            </a:fld>
            <a:endParaRPr lang="en-US" altLang="zh-CN"/>
          </a:p>
        </p:txBody>
      </p:sp>
      <p:sp>
        <p:nvSpPr>
          <p:cNvPr id="6" name="矩形 5">
            <a:extLst>
              <a:ext uri="{FF2B5EF4-FFF2-40B4-BE49-F238E27FC236}">
                <a16:creationId xmlns:a16="http://schemas.microsoft.com/office/drawing/2014/main" id="{074BBCB1-BDB1-42F0-8769-DAB5D4F735F8}"/>
              </a:ext>
            </a:extLst>
          </p:cNvPr>
          <p:cNvSpPr/>
          <p:nvPr/>
        </p:nvSpPr>
        <p:spPr>
          <a:xfrm>
            <a:off x="257968" y="949305"/>
            <a:ext cx="11393257" cy="3046988"/>
          </a:xfrm>
          <a:prstGeom prst="rect">
            <a:avLst/>
          </a:prstGeom>
        </p:spPr>
        <p:txBody>
          <a:bodyPr wrap="square">
            <a:spAutoFit/>
          </a:bodyPr>
          <a:lstStyle/>
          <a:p>
            <a:pPr>
              <a:defRPr/>
            </a:pPr>
            <a:r>
              <a:rPr lang="zh-CN" altLang="en-US" sz="2400" dirty="0">
                <a:latin typeface="+mn-ea"/>
                <a:ea typeface="+mn-ea"/>
              </a:rPr>
              <a:t>     生日悖论是考虑这样一个问题：在</a:t>
            </a:r>
            <a:r>
              <a:rPr lang="en-US" altLang="zh-CN" sz="2400" dirty="0">
                <a:latin typeface="+mn-ea"/>
                <a:ea typeface="+mn-ea"/>
              </a:rPr>
              <a:t>k</a:t>
            </a:r>
            <a:r>
              <a:rPr lang="zh-CN" altLang="en-US" sz="2400" dirty="0">
                <a:latin typeface="+mn-ea"/>
                <a:ea typeface="+mn-ea"/>
              </a:rPr>
              <a:t>个人中至少有两个人的生日相同的概率大于</a:t>
            </a:r>
            <a:r>
              <a:rPr lang="en-US" altLang="zh-CN" sz="2400" dirty="0">
                <a:latin typeface="+mn-ea"/>
                <a:ea typeface="+mn-ea"/>
              </a:rPr>
              <a:t>0.5</a:t>
            </a:r>
            <a:r>
              <a:rPr lang="zh-CN" altLang="en-US" sz="2400" dirty="0">
                <a:latin typeface="+mn-ea"/>
                <a:ea typeface="+mn-ea"/>
              </a:rPr>
              <a:t>时，</a:t>
            </a:r>
            <a:r>
              <a:rPr lang="en-US" altLang="zh-CN" sz="2400" dirty="0">
                <a:latin typeface="+mn-ea"/>
                <a:ea typeface="+mn-ea"/>
              </a:rPr>
              <a:t>k</a:t>
            </a:r>
            <a:r>
              <a:rPr lang="zh-CN" altLang="en-US" sz="2400" dirty="0">
                <a:latin typeface="+mn-ea"/>
                <a:ea typeface="+mn-ea"/>
              </a:rPr>
              <a:t>至少多大？</a:t>
            </a:r>
          </a:p>
          <a:p>
            <a:pPr>
              <a:defRPr/>
            </a:pPr>
            <a:r>
              <a:rPr lang="zh-CN" altLang="en-US" sz="2400" dirty="0">
                <a:latin typeface="+mn-ea"/>
                <a:ea typeface="+mn-ea"/>
              </a:rPr>
              <a:t>     为了回答这一问题，首先定义下述概率：设有</a:t>
            </a:r>
            <a:r>
              <a:rPr lang="en-US" altLang="zh-CN" sz="2400" dirty="0">
                <a:latin typeface="+mn-ea"/>
                <a:ea typeface="+mn-ea"/>
              </a:rPr>
              <a:t>k</a:t>
            </a:r>
            <a:r>
              <a:rPr lang="zh-CN" altLang="en-US" sz="2400" dirty="0">
                <a:latin typeface="+mn-ea"/>
                <a:ea typeface="+mn-ea"/>
              </a:rPr>
              <a:t>个整数项，每一项都在</a:t>
            </a:r>
            <a:r>
              <a:rPr lang="en-US" altLang="zh-CN" sz="2400" dirty="0">
                <a:latin typeface="+mn-ea"/>
                <a:ea typeface="+mn-ea"/>
              </a:rPr>
              <a:t>1</a:t>
            </a:r>
            <a:r>
              <a:rPr lang="zh-CN" altLang="en-US" sz="2400" dirty="0">
                <a:latin typeface="+mn-ea"/>
                <a:ea typeface="+mn-ea"/>
              </a:rPr>
              <a:t>到</a:t>
            </a:r>
            <a:r>
              <a:rPr lang="en-US" altLang="zh-CN" sz="2400" dirty="0">
                <a:latin typeface="+mn-ea"/>
                <a:ea typeface="+mn-ea"/>
              </a:rPr>
              <a:t>n</a:t>
            </a:r>
            <a:r>
              <a:rPr lang="zh-CN" altLang="en-US" sz="2400" dirty="0">
                <a:latin typeface="+mn-ea"/>
                <a:ea typeface="+mn-ea"/>
              </a:rPr>
              <a:t>之间等可能地取值，则</a:t>
            </a:r>
            <a:r>
              <a:rPr lang="en-US" altLang="zh-CN" sz="2400" dirty="0">
                <a:latin typeface="+mn-ea"/>
                <a:ea typeface="+mn-ea"/>
              </a:rPr>
              <a:t>k</a:t>
            </a:r>
            <a:r>
              <a:rPr lang="zh-CN" altLang="en-US" sz="2400" dirty="0">
                <a:latin typeface="+mn-ea"/>
                <a:ea typeface="+mn-ea"/>
              </a:rPr>
              <a:t>个整数项中至少有两个取值相同的概率为</a:t>
            </a:r>
            <a:r>
              <a:rPr lang="en-US" altLang="zh-CN" sz="2400" dirty="0">
                <a:latin typeface="+mn-ea"/>
                <a:ea typeface="+mn-ea"/>
              </a:rPr>
              <a:t>P(n, k)</a:t>
            </a:r>
            <a:r>
              <a:rPr lang="zh-CN" altLang="en-US" sz="2400" dirty="0">
                <a:latin typeface="+mn-ea"/>
                <a:ea typeface="+mn-ea"/>
              </a:rPr>
              <a:t>。因而生日悖论就是求使得  </a:t>
            </a:r>
            <a:r>
              <a:rPr lang="en-US" altLang="zh-CN" sz="2400" dirty="0">
                <a:latin typeface="+mn-ea"/>
                <a:ea typeface="+mn-ea"/>
              </a:rPr>
              <a:t>          </a:t>
            </a:r>
            <a:r>
              <a:rPr lang="zh-CN" altLang="en-US" sz="2400" dirty="0">
                <a:latin typeface="+mn-ea"/>
                <a:ea typeface="+mn-ea"/>
              </a:rPr>
              <a:t>的最小</a:t>
            </a:r>
            <a:r>
              <a:rPr lang="en-US" altLang="zh-CN" sz="2400" dirty="0">
                <a:latin typeface="+mn-ea"/>
                <a:ea typeface="+mn-ea"/>
              </a:rPr>
              <a:t>k</a:t>
            </a:r>
            <a:r>
              <a:rPr lang="zh-CN" altLang="en-US" sz="2400" dirty="0">
                <a:latin typeface="+mn-ea"/>
                <a:ea typeface="+mn-ea"/>
              </a:rPr>
              <a:t>，为此我们首先考虑</a:t>
            </a:r>
            <a:r>
              <a:rPr lang="en-US" altLang="zh-CN" sz="2400" dirty="0">
                <a:latin typeface="+mn-ea"/>
                <a:ea typeface="+mn-ea"/>
              </a:rPr>
              <a:t>k</a:t>
            </a:r>
            <a:r>
              <a:rPr lang="zh-CN" altLang="en-US" sz="2400" dirty="0">
                <a:latin typeface="+mn-ea"/>
                <a:ea typeface="+mn-ea"/>
              </a:rPr>
              <a:t>个数据项中任意两个取值都不同的概率，记为</a:t>
            </a:r>
            <a:r>
              <a:rPr lang="en-US" altLang="zh-CN" sz="2400" dirty="0">
                <a:latin typeface="+mn-ea"/>
                <a:ea typeface="+mn-ea"/>
              </a:rPr>
              <a:t>Q(365, k)</a:t>
            </a:r>
            <a:r>
              <a:rPr lang="zh-CN" altLang="en-US" sz="2400" dirty="0">
                <a:latin typeface="+mn-ea"/>
                <a:ea typeface="+mn-ea"/>
              </a:rPr>
              <a:t>。如果</a:t>
            </a:r>
            <a:r>
              <a:rPr lang="en-US" altLang="zh-CN" sz="2400" dirty="0">
                <a:latin typeface="+mn-ea"/>
                <a:ea typeface="+mn-ea"/>
              </a:rPr>
              <a:t>k&gt;365</a:t>
            </a:r>
            <a:r>
              <a:rPr lang="zh-CN" altLang="en-US" sz="2400" dirty="0">
                <a:latin typeface="+mn-ea"/>
                <a:ea typeface="+mn-ea"/>
              </a:rPr>
              <a:t>，则不可能使得任意两个数据都不相同，因此假定       。</a:t>
            </a:r>
            <a:r>
              <a:rPr lang="en-US" altLang="zh-CN" sz="2400" dirty="0">
                <a:latin typeface="+mn-ea"/>
                <a:ea typeface="+mn-ea"/>
              </a:rPr>
              <a:t>k</a:t>
            </a:r>
            <a:r>
              <a:rPr lang="zh-CN" altLang="en-US" sz="2400" dirty="0">
                <a:latin typeface="+mn-ea"/>
                <a:ea typeface="+mn-ea"/>
              </a:rPr>
              <a:t>个数据项中任意两个都不相同的所有取值方式数为：</a:t>
            </a:r>
          </a:p>
          <a:p>
            <a:pPr>
              <a:defRPr/>
            </a:pPr>
            <a:r>
              <a:rPr lang="zh-CN" altLang="en-US" sz="2400" dirty="0">
                <a:latin typeface="+mn-ea"/>
                <a:ea typeface="+mn-ea"/>
              </a:rPr>
              <a:t> </a:t>
            </a:r>
          </a:p>
        </p:txBody>
      </p:sp>
      <p:graphicFrame>
        <p:nvGraphicFramePr>
          <p:cNvPr id="7" name="对象 6">
            <a:extLst>
              <a:ext uri="{FF2B5EF4-FFF2-40B4-BE49-F238E27FC236}">
                <a16:creationId xmlns:a16="http://schemas.microsoft.com/office/drawing/2014/main" id="{283F5FC5-4CDD-418E-9908-67E7B24478F8}"/>
              </a:ext>
            </a:extLst>
          </p:cNvPr>
          <p:cNvGraphicFramePr>
            <a:graphicFrameLocks noChangeAspect="1"/>
          </p:cNvGraphicFramePr>
          <p:nvPr>
            <p:extLst>
              <p:ext uri="{D42A27DB-BD31-4B8C-83A1-F6EECF244321}">
                <p14:modId xmlns:p14="http://schemas.microsoft.com/office/powerpoint/2010/main" val="270573737"/>
              </p:ext>
            </p:extLst>
          </p:nvPr>
        </p:nvGraphicFramePr>
        <p:xfrm>
          <a:off x="2590800" y="2490777"/>
          <a:ext cx="1530350" cy="333375"/>
        </p:xfrm>
        <a:graphic>
          <a:graphicData uri="http://schemas.openxmlformats.org/presentationml/2006/ole">
            <mc:AlternateContent xmlns:mc="http://schemas.openxmlformats.org/markup-compatibility/2006">
              <mc:Choice xmlns:v="urn:schemas-microsoft-com:vml" Requires="v">
                <p:oleObj spid="_x0000_s181261" name="Equation" r:id="rId3" imgW="876300" imgH="190500" progId="Equation.DSMT4">
                  <p:embed/>
                </p:oleObj>
              </mc:Choice>
              <mc:Fallback>
                <p:oleObj name="Equation" r:id="rId3" imgW="876300" imgH="190500" progId="Equation.DSMT4">
                  <p:embed/>
                  <p:pic>
                    <p:nvPicPr>
                      <p:cNvPr id="38919" name="对象 6">
                        <a:extLst>
                          <a:ext uri="{FF2B5EF4-FFF2-40B4-BE49-F238E27FC236}">
                            <a16:creationId xmlns:a16="http://schemas.microsoft.com/office/drawing/2014/main" id="{354036EE-ED0C-45BA-8A67-8BE9C5678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490777"/>
                        <a:ext cx="1530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8">
            <a:extLst>
              <a:ext uri="{FF2B5EF4-FFF2-40B4-BE49-F238E27FC236}">
                <a16:creationId xmlns:a16="http://schemas.microsoft.com/office/drawing/2014/main" id="{5349B9E7-57BA-41C2-B401-B39BDA5054A5}"/>
              </a:ext>
            </a:extLst>
          </p:cNvPr>
          <p:cNvGraphicFramePr>
            <a:graphicFrameLocks noChangeAspect="1"/>
          </p:cNvGraphicFramePr>
          <p:nvPr>
            <p:extLst>
              <p:ext uri="{D42A27DB-BD31-4B8C-83A1-F6EECF244321}">
                <p14:modId xmlns:p14="http://schemas.microsoft.com/office/powerpoint/2010/main" val="225847240"/>
              </p:ext>
            </p:extLst>
          </p:nvPr>
        </p:nvGraphicFramePr>
        <p:xfrm>
          <a:off x="2286000" y="3239005"/>
          <a:ext cx="974725" cy="331788"/>
        </p:xfrm>
        <a:graphic>
          <a:graphicData uri="http://schemas.openxmlformats.org/presentationml/2006/ole">
            <mc:AlternateContent xmlns:mc="http://schemas.openxmlformats.org/markup-compatibility/2006">
              <mc:Choice xmlns:v="urn:schemas-microsoft-com:vml" Requires="v">
                <p:oleObj spid="_x0000_s181262" name="Equation" r:id="rId5" imgW="507339" imgH="177569" progId="Equation.DSMT4">
                  <p:embed/>
                </p:oleObj>
              </mc:Choice>
              <mc:Fallback>
                <p:oleObj name="Equation" r:id="rId5" imgW="507339" imgH="177569" progId="Equation.DSMT4">
                  <p:embed/>
                  <p:pic>
                    <p:nvPicPr>
                      <p:cNvPr id="38921" name="对象 8">
                        <a:extLst>
                          <a:ext uri="{FF2B5EF4-FFF2-40B4-BE49-F238E27FC236}">
                            <a16:creationId xmlns:a16="http://schemas.microsoft.com/office/drawing/2014/main" id="{C85A2A84-C73D-4921-9C74-A70CF7AC9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239005"/>
                        <a:ext cx="9747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0">
            <a:extLst>
              <a:ext uri="{FF2B5EF4-FFF2-40B4-BE49-F238E27FC236}">
                <a16:creationId xmlns:a16="http://schemas.microsoft.com/office/drawing/2014/main" id="{24CFF50D-9362-4169-BCE8-0BEA8C522E16}"/>
              </a:ext>
            </a:extLst>
          </p:cNvPr>
          <p:cNvGraphicFramePr>
            <a:graphicFrameLocks noChangeAspect="1"/>
          </p:cNvGraphicFramePr>
          <p:nvPr>
            <p:extLst>
              <p:ext uri="{D42A27DB-BD31-4B8C-83A1-F6EECF244321}">
                <p14:modId xmlns:p14="http://schemas.microsoft.com/office/powerpoint/2010/main" val="3610478535"/>
              </p:ext>
            </p:extLst>
          </p:nvPr>
        </p:nvGraphicFramePr>
        <p:xfrm>
          <a:off x="791497" y="3663201"/>
          <a:ext cx="5348287" cy="919162"/>
        </p:xfrm>
        <a:graphic>
          <a:graphicData uri="http://schemas.openxmlformats.org/presentationml/2006/ole">
            <mc:AlternateContent xmlns:mc="http://schemas.openxmlformats.org/markup-compatibility/2006">
              <mc:Choice xmlns:v="urn:schemas-microsoft-com:vml" Requires="v">
                <p:oleObj spid="_x0000_s181263" name="Equation" r:id="rId7" imgW="2347462" imgH="406048" progId="Equation.DSMT4">
                  <p:embed/>
                </p:oleObj>
              </mc:Choice>
              <mc:Fallback>
                <p:oleObj name="Equation" r:id="rId7" imgW="2347462" imgH="406048" progId="Equation.DSMT4">
                  <p:embed/>
                  <p:pic>
                    <p:nvPicPr>
                      <p:cNvPr id="38923" name="对象 10">
                        <a:extLst>
                          <a:ext uri="{FF2B5EF4-FFF2-40B4-BE49-F238E27FC236}">
                            <a16:creationId xmlns:a16="http://schemas.microsoft.com/office/drawing/2014/main" id="{663701F5-2A6D-4668-94D8-5D60EF40A3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497" y="3663201"/>
                        <a:ext cx="5348287"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0C9DF505-DECB-4DCD-B2D6-0D9176F9E150}"/>
              </a:ext>
            </a:extLst>
          </p:cNvPr>
          <p:cNvGraphicFramePr>
            <a:graphicFrameLocks noChangeAspect="1"/>
          </p:cNvGraphicFramePr>
          <p:nvPr>
            <p:extLst>
              <p:ext uri="{D42A27DB-BD31-4B8C-83A1-F6EECF244321}">
                <p14:modId xmlns:p14="http://schemas.microsoft.com/office/powerpoint/2010/main" val="2830812597"/>
              </p:ext>
            </p:extLst>
          </p:nvPr>
        </p:nvGraphicFramePr>
        <p:xfrm>
          <a:off x="816078" y="4779115"/>
          <a:ext cx="6768952" cy="1050876"/>
        </p:xfrm>
        <a:graphic>
          <a:graphicData uri="http://schemas.openxmlformats.org/presentationml/2006/ole">
            <mc:AlternateContent xmlns:mc="http://schemas.openxmlformats.org/markup-compatibility/2006">
              <mc:Choice xmlns:v="urn:schemas-microsoft-com:vml" Requires="v">
                <p:oleObj spid="_x0000_s181264" name="Equation" r:id="rId9" imgW="2781000" imgH="431640" progId="Equation.DSMT4">
                  <p:embed/>
                </p:oleObj>
              </mc:Choice>
              <mc:Fallback>
                <p:oleObj name="Equation" r:id="rId9" imgW="2781000" imgH="431640" progId="Equation.DSMT4">
                  <p:embed/>
                  <p:pic>
                    <p:nvPicPr>
                      <p:cNvPr id="0" name=""/>
                      <p:cNvPicPr/>
                      <p:nvPr/>
                    </p:nvPicPr>
                    <p:blipFill>
                      <a:blip r:embed="rId10"/>
                      <a:stretch>
                        <a:fillRect/>
                      </a:stretch>
                    </p:blipFill>
                    <p:spPr>
                      <a:xfrm>
                        <a:off x="816078" y="4779115"/>
                        <a:ext cx="6768952" cy="1050876"/>
                      </a:xfrm>
                      <a:prstGeom prst="rect">
                        <a:avLst/>
                      </a:prstGeom>
                    </p:spPr>
                  </p:pic>
                </p:oleObj>
              </mc:Fallback>
            </mc:AlternateContent>
          </a:graphicData>
        </a:graphic>
      </p:graphicFrame>
    </p:spTree>
    <p:extLst>
      <p:ext uri="{BB962C8B-B14F-4D97-AF65-F5344CB8AC3E}">
        <p14:creationId xmlns:p14="http://schemas.microsoft.com/office/powerpoint/2010/main" val="374448838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kumimoji="1" lang="zh-CN" altLang="en-US" sz="3600" dirty="0">
                <a:latin typeface="宋体" panose="02010600030101010101" pitchFamily="2" charset="-122"/>
                <a:cs typeface="Arial" panose="020B0604020202020204" pitchFamily="34" charset="0"/>
              </a:rPr>
              <a:t>第</a:t>
            </a:r>
            <a:r>
              <a:rPr kumimoji="1" lang="en-US" altLang="zh-CN" sz="3600" dirty="0">
                <a:latin typeface="宋体" panose="02010600030101010101" pitchFamily="2" charset="-122"/>
                <a:cs typeface="Arial" panose="020B0604020202020204" pitchFamily="34" charset="0"/>
              </a:rPr>
              <a:t>Ⅱ</a:t>
            </a:r>
            <a:r>
              <a:rPr kumimoji="1" lang="zh-CN" altLang="en-US" sz="3600" dirty="0">
                <a:latin typeface="宋体" panose="02010600030101010101" pitchFamily="2" charset="-122"/>
                <a:cs typeface="Arial" panose="020B0604020202020204" pitchFamily="34" charset="0"/>
              </a:rPr>
              <a:t>类生日攻击</a:t>
            </a:r>
            <a:endParaRPr lang="zh-CN" altLang="en-US" dirty="0">
              <a:ea typeface="宋体" panose="02010600030101010101" pitchFamily="2" charset="-122"/>
            </a:endParaRPr>
          </a:p>
        </p:txBody>
      </p:sp>
      <p:sp>
        <p:nvSpPr>
          <p:cNvPr id="41987" name="Rectangle 3"/>
          <p:cNvSpPr>
            <a:spLocks noGrp="1" noChangeArrowheads="1"/>
          </p:cNvSpPr>
          <p:nvPr>
            <p:ph idx="1"/>
          </p:nvPr>
        </p:nvSpPr>
        <p:spPr>
          <a:xfrm>
            <a:off x="431800" y="1143000"/>
            <a:ext cx="11328399" cy="1988879"/>
          </a:xfrm>
        </p:spPr>
        <p:txBody>
          <a:bodyPr vert="horz" wrap="square" lIns="92075" tIns="46038" rIns="92075" bIns="46038" numCol="1" anchor="t" anchorCtr="0" compatLnSpc="1">
            <a:prstTxWarp prst="textNoShape">
              <a:avLst/>
            </a:prstTxWarp>
            <a:spAutoFit/>
          </a:bodyPr>
          <a:lstStyle/>
          <a:p>
            <a:pPr eaLnBrk="1" hangingPunct="1"/>
            <a:r>
              <a:rPr kumimoji="1" lang="zh-CN" altLang="en-US" dirty="0">
                <a:latin typeface="Arial" panose="020B0604020202020204" pitchFamily="34" charset="0"/>
                <a:ea typeface="宋体" panose="02010600030101010101" pitchFamily="2" charset="-122"/>
                <a:cs typeface="Arial" panose="020B0604020202020204" pitchFamily="34" charset="0"/>
              </a:rPr>
              <a:t>理论基础</a:t>
            </a:r>
          </a:p>
          <a:p>
            <a:pPr lvl="1" eaLnBrk="1" hangingPunct="1"/>
            <a:r>
              <a:rPr kumimoji="1" lang="zh-CN" altLang="en-US" dirty="0">
                <a:latin typeface="Arial" panose="020B0604020202020204" pitchFamily="34" charset="0"/>
                <a:ea typeface="宋体" panose="02010600030101010101" pitchFamily="2" charset="-122"/>
                <a:cs typeface="Arial" panose="020B0604020202020204" pitchFamily="34" charset="0"/>
              </a:rPr>
              <a:t>若</a:t>
            </a:r>
            <a:r>
              <a:rPr kumimoji="1" lang="en-US" altLang="zh-CN" dirty="0">
                <a:latin typeface="Arial" panose="020B0604020202020204" pitchFamily="34" charset="0"/>
                <a:ea typeface="宋体" panose="02010600030101010101" pitchFamily="2" charset="-122"/>
                <a:cs typeface="Arial" panose="020B0604020202020204" pitchFamily="34" charset="0"/>
              </a:rPr>
              <a:t>k</a:t>
            </a:r>
            <a:r>
              <a:rPr kumimoji="1"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1.18</a:t>
            </a:r>
            <a:r>
              <a:rPr kumimoji="1" lang="en-US" altLang="zh-CN" dirty="0">
                <a:latin typeface="Arial" panose="020B0604020202020204" pitchFamily="34" charset="0"/>
                <a:ea typeface="宋体" panose="02010600030101010101" pitchFamily="2" charset="-122"/>
                <a:cs typeface="Arial" panose="020B0604020202020204" pitchFamily="34" charset="0"/>
              </a:rPr>
              <a:t>2</a:t>
            </a:r>
            <a:r>
              <a:rPr kumimoji="1" lang="en-US" altLang="zh-CN" baseline="30000" dirty="0">
                <a:latin typeface="Arial" panose="020B0604020202020204" pitchFamily="34" charset="0"/>
                <a:ea typeface="宋体" panose="02010600030101010101" pitchFamily="2" charset="-122"/>
                <a:cs typeface="Arial" panose="020B0604020202020204" pitchFamily="34" charset="0"/>
              </a:rPr>
              <a:t>m/2</a:t>
            </a:r>
            <a:r>
              <a:rPr kumimoji="1"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r>
              <a:rPr kumimoji="1" lang="en-US" altLang="zh-CN" dirty="0">
                <a:latin typeface="Arial" panose="020B0604020202020204" pitchFamily="34" charset="0"/>
                <a:ea typeface="宋体" panose="02010600030101010101" pitchFamily="2" charset="-122"/>
                <a:cs typeface="Arial" panose="020B0604020202020204" pitchFamily="34" charset="0"/>
              </a:rPr>
              <a:t>2</a:t>
            </a:r>
            <a:r>
              <a:rPr kumimoji="1" lang="en-US" altLang="zh-CN" baseline="30000" dirty="0">
                <a:latin typeface="Arial" panose="020B0604020202020204" pitchFamily="34" charset="0"/>
                <a:ea typeface="宋体" panose="02010600030101010101" pitchFamily="2" charset="-122"/>
                <a:cs typeface="Arial" panose="020B0604020202020204" pitchFamily="34" charset="0"/>
              </a:rPr>
              <a:t>m/2</a:t>
            </a:r>
            <a:r>
              <a:rPr kumimoji="1" lang="en-US" altLang="zh-CN" dirty="0">
                <a:latin typeface="Arial" panose="020B0604020202020204" pitchFamily="34" charset="0"/>
                <a:ea typeface="宋体" panose="02010600030101010101" pitchFamily="2" charset="-122"/>
                <a:cs typeface="Arial" panose="020B0604020202020204" pitchFamily="34" charset="0"/>
              </a:rPr>
              <a:t>, </a:t>
            </a:r>
            <a:r>
              <a:rPr kumimoji="1" lang="zh-CN" altLang="en-US" dirty="0">
                <a:latin typeface="Arial" panose="020B0604020202020204" pitchFamily="34" charset="0"/>
                <a:ea typeface="宋体" panose="02010600030101010101" pitchFamily="2" charset="-122"/>
                <a:cs typeface="Arial" panose="020B0604020202020204" pitchFamily="34" charset="0"/>
              </a:rPr>
              <a:t>则</a:t>
            </a:r>
            <a:r>
              <a:rPr kumimoji="1" lang="en-US" altLang="zh-CN" dirty="0">
                <a:latin typeface="Arial" panose="020B0604020202020204" pitchFamily="34" charset="0"/>
                <a:ea typeface="宋体" panose="02010600030101010101" pitchFamily="2" charset="-122"/>
                <a:cs typeface="Arial" panose="020B0604020202020204" pitchFamily="34" charset="0"/>
              </a:rPr>
              <a:t>k</a:t>
            </a:r>
            <a:r>
              <a:rPr kumimoji="1" lang="zh-CN" altLang="en-US" dirty="0">
                <a:latin typeface="Arial" panose="020B0604020202020204" pitchFamily="34" charset="0"/>
                <a:ea typeface="宋体" panose="02010600030101010101" pitchFamily="2" charset="-122"/>
                <a:cs typeface="Arial" panose="020B0604020202020204" pitchFamily="34" charset="0"/>
              </a:rPr>
              <a:t>个在</a:t>
            </a:r>
            <a:r>
              <a:rPr kumimoji="1" lang="en-US" altLang="zh-CN" dirty="0">
                <a:latin typeface="Arial" panose="020B0604020202020204" pitchFamily="34" charset="0"/>
                <a:ea typeface="宋体" panose="02010600030101010101" pitchFamily="2" charset="-122"/>
                <a:cs typeface="Arial" panose="020B0604020202020204" pitchFamily="34" charset="0"/>
              </a:rPr>
              <a:t>[1,2</a:t>
            </a:r>
            <a:r>
              <a:rPr kumimoji="1" lang="en-US" altLang="zh-CN" baseline="30000" dirty="0">
                <a:latin typeface="Arial" panose="020B0604020202020204" pitchFamily="34" charset="0"/>
                <a:ea typeface="宋体" panose="02010600030101010101" pitchFamily="2" charset="-122"/>
                <a:cs typeface="Arial" panose="020B0604020202020204" pitchFamily="34" charset="0"/>
              </a:rPr>
              <a:t>m</a:t>
            </a:r>
            <a:r>
              <a:rPr kumimoji="1" lang="en-US" altLang="zh-CN" dirty="0">
                <a:latin typeface="Arial" panose="020B0604020202020204" pitchFamily="34" charset="0"/>
                <a:ea typeface="宋体" panose="02010600030101010101" pitchFamily="2" charset="-122"/>
                <a:cs typeface="Arial" panose="020B0604020202020204" pitchFamily="34" charset="0"/>
              </a:rPr>
              <a:t>]</a:t>
            </a:r>
            <a:r>
              <a:rPr kumimoji="1" lang="zh-CN" altLang="en-US" dirty="0">
                <a:latin typeface="Arial" panose="020B0604020202020204" pitchFamily="34" charset="0"/>
                <a:ea typeface="宋体" panose="02010600030101010101" pitchFamily="2" charset="-122"/>
                <a:cs typeface="Arial" panose="020B0604020202020204" pitchFamily="34" charset="0"/>
              </a:rPr>
              <a:t>的随机数中有两个数相等的概率不低于</a:t>
            </a:r>
            <a:r>
              <a:rPr kumimoji="1" lang="en-US" altLang="zh-CN" dirty="0">
                <a:latin typeface="Arial" panose="020B0604020202020204" pitchFamily="34" charset="0"/>
                <a:ea typeface="宋体" panose="02010600030101010101" pitchFamily="2" charset="-122"/>
                <a:cs typeface="Arial" panose="020B0604020202020204" pitchFamily="34" charset="0"/>
              </a:rPr>
              <a:t>0.5</a:t>
            </a:r>
          </a:p>
          <a:p>
            <a:pPr lvl="1" eaLnBrk="1" hangingPunct="1"/>
            <a:r>
              <a:rPr kumimoji="1" lang="zh-CN" altLang="en-US" dirty="0">
                <a:latin typeface="Arial" panose="020B0604020202020204" pitchFamily="34" charset="0"/>
                <a:ea typeface="宋体" panose="02010600030101010101" pitchFamily="2" charset="-122"/>
                <a:cs typeface="Arial" panose="020B0604020202020204" pitchFamily="34" charset="0"/>
              </a:rPr>
              <a:t>若</a:t>
            </a:r>
            <a:r>
              <a:rPr kumimoji="1" lang="en-US" altLang="zh-CN" dirty="0">
                <a:latin typeface="Arial" panose="020B0604020202020204" pitchFamily="34" charset="0"/>
                <a:ea typeface="宋体" panose="02010600030101010101" pitchFamily="2" charset="-122"/>
                <a:cs typeface="Arial" panose="020B0604020202020204" pitchFamily="34" charset="0"/>
              </a:rPr>
              <a:t>k</a:t>
            </a:r>
            <a:r>
              <a:rPr kumimoji="1"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0.83</a:t>
            </a:r>
            <a:r>
              <a:rPr kumimoji="1" lang="en-US" altLang="zh-CN" dirty="0">
                <a:latin typeface="Arial" panose="020B0604020202020204" pitchFamily="34" charset="0"/>
                <a:ea typeface="宋体" panose="02010600030101010101" pitchFamily="2" charset="-122"/>
                <a:cs typeface="Arial" panose="020B0604020202020204" pitchFamily="34" charset="0"/>
              </a:rPr>
              <a:t>n</a:t>
            </a:r>
            <a:r>
              <a:rPr kumimoji="1" lang="en-US" altLang="zh-CN" baseline="30000" dirty="0">
                <a:latin typeface="Arial" panose="020B0604020202020204" pitchFamily="34" charset="0"/>
                <a:ea typeface="宋体" panose="02010600030101010101" pitchFamily="2" charset="-122"/>
                <a:cs typeface="Arial" panose="020B0604020202020204" pitchFamily="34" charset="0"/>
              </a:rPr>
              <a:t>1/2</a:t>
            </a:r>
            <a:r>
              <a:rPr kumimoji="1" lang="en-US" altLang="zh-CN"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r>
              <a:rPr kumimoji="1" lang="zh-CN" altLang="en-US" dirty="0">
                <a:latin typeface="Arial" panose="020B0604020202020204" pitchFamily="34" charset="0"/>
                <a:ea typeface="宋体" panose="02010600030101010101" pitchFamily="2" charset="-122"/>
                <a:cs typeface="Arial" panose="020B0604020202020204" pitchFamily="34" charset="0"/>
              </a:rPr>
              <a:t>两个在</a:t>
            </a:r>
            <a:r>
              <a:rPr kumimoji="1" lang="en-US" altLang="zh-CN" dirty="0">
                <a:latin typeface="Arial" panose="020B0604020202020204" pitchFamily="34" charset="0"/>
                <a:ea typeface="宋体" panose="02010600030101010101" pitchFamily="2" charset="-122"/>
                <a:cs typeface="Arial" panose="020B0604020202020204" pitchFamily="34" charset="0"/>
              </a:rPr>
              <a:t>[1,n]</a:t>
            </a:r>
            <a:r>
              <a:rPr kumimoji="1" lang="zh-CN" altLang="en-US" dirty="0">
                <a:latin typeface="Arial" panose="020B0604020202020204" pitchFamily="34" charset="0"/>
                <a:ea typeface="宋体" panose="02010600030101010101" pitchFamily="2" charset="-122"/>
                <a:cs typeface="Arial" panose="020B0604020202020204" pitchFamily="34" charset="0"/>
              </a:rPr>
              <a:t>的</a:t>
            </a:r>
            <a:r>
              <a:rPr kumimoji="1" lang="en-US" altLang="zh-CN" dirty="0">
                <a:latin typeface="Arial" panose="020B0604020202020204" pitchFamily="34" charset="0"/>
                <a:ea typeface="宋体" panose="02010600030101010101" pitchFamily="2" charset="-122"/>
                <a:cs typeface="Arial" panose="020B0604020202020204" pitchFamily="34" charset="0"/>
              </a:rPr>
              <a:t>k</a:t>
            </a:r>
            <a:r>
              <a:rPr kumimoji="1" lang="zh-CN" altLang="en-US" dirty="0">
                <a:latin typeface="Arial" panose="020B0604020202020204" pitchFamily="34" charset="0"/>
                <a:ea typeface="宋体" panose="02010600030101010101" pitchFamily="2" charset="-122"/>
                <a:cs typeface="Arial" panose="020B0604020202020204" pitchFamily="34" charset="0"/>
              </a:rPr>
              <a:t>个随机数集合有交集的概率不小于</a:t>
            </a:r>
            <a:r>
              <a:rPr kumimoji="1" lang="en-US" altLang="zh-CN" dirty="0">
                <a:latin typeface="Arial" panose="020B0604020202020204" pitchFamily="34" charset="0"/>
                <a:ea typeface="宋体" panose="02010600030101010101" pitchFamily="2" charset="-122"/>
                <a:cs typeface="Arial" panose="020B0604020202020204" pitchFamily="34" charset="0"/>
              </a:rPr>
              <a:t>0.5</a:t>
            </a:r>
          </a:p>
        </p:txBody>
      </p:sp>
      <p:sp>
        <p:nvSpPr>
          <p:cNvPr id="4198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BA729E1-E80A-452E-865E-92AC9A2939F4}"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198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7BD53AA-C759-4E3A-A9E8-36A8435F8D9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34</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 name="矩形 5">
            <a:extLst>
              <a:ext uri="{FF2B5EF4-FFF2-40B4-BE49-F238E27FC236}">
                <a16:creationId xmlns:a16="http://schemas.microsoft.com/office/drawing/2014/main" id="{C858C2A9-A38C-4ABF-B354-2EB6A2F0CA34}"/>
              </a:ext>
            </a:extLst>
          </p:cNvPr>
          <p:cNvSpPr/>
          <p:nvPr/>
        </p:nvSpPr>
        <p:spPr>
          <a:xfrm>
            <a:off x="533400" y="3277210"/>
            <a:ext cx="11506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p>
            <a:pPr>
              <a:spcBef>
                <a:spcPct val="20000"/>
              </a:spcBef>
              <a:buClr>
                <a:schemeClr val="tx1"/>
              </a:buClr>
              <a:buFont typeface="Wingdings" panose="05000000000000000000" pitchFamily="2" charset="2"/>
              <a:buChar char="v"/>
            </a:pPr>
            <a:r>
              <a:rPr kumimoji="1" lang="zh-CN" altLang="en-US" sz="2800" dirty="0">
                <a:latin typeface="宋体" panose="02010600030101010101" pitchFamily="2" charset="-122"/>
                <a:cs typeface="Arial" panose="020B0604020202020204" pitchFamily="34" charset="0"/>
              </a:rPr>
              <a:t>生日攻击是基于下述结论：设哈希函数</a:t>
            </a:r>
            <a:r>
              <a:rPr kumimoji="1" lang="en-US" altLang="zh-CN" sz="2800" dirty="0">
                <a:latin typeface="宋体" panose="02010600030101010101" pitchFamily="2" charset="-122"/>
                <a:cs typeface="Arial" panose="020B0604020202020204" pitchFamily="34" charset="0"/>
              </a:rPr>
              <a:t>H</a:t>
            </a:r>
            <a:r>
              <a:rPr kumimoji="1" lang="zh-CN" altLang="en-US" sz="2800" dirty="0">
                <a:latin typeface="宋体" panose="02010600030101010101" pitchFamily="2" charset="-122"/>
                <a:cs typeface="Arial" panose="020B0604020202020204" pitchFamily="34" charset="0"/>
              </a:rPr>
              <a:t>有     个可能的输出（即输出长</a:t>
            </a:r>
            <a:r>
              <a:rPr kumimoji="1" lang="en-US" altLang="zh-CN" sz="2800" dirty="0">
                <a:latin typeface="宋体" panose="02010600030101010101" pitchFamily="2" charset="-122"/>
                <a:cs typeface="Arial" panose="020B0604020202020204" pitchFamily="34" charset="0"/>
              </a:rPr>
              <a:t>m</a:t>
            </a:r>
            <a:r>
              <a:rPr kumimoji="1" lang="zh-CN" altLang="en-US" sz="2800" dirty="0">
                <a:latin typeface="宋体" panose="02010600030101010101" pitchFamily="2" charset="-122"/>
                <a:cs typeface="Arial" panose="020B0604020202020204" pitchFamily="34" charset="0"/>
              </a:rPr>
              <a:t>比特），如果</a:t>
            </a:r>
            <a:r>
              <a:rPr kumimoji="1" lang="en-US" altLang="zh-CN" sz="2800" dirty="0">
                <a:latin typeface="宋体" panose="02010600030101010101" pitchFamily="2" charset="-122"/>
                <a:cs typeface="Arial" panose="020B0604020202020204" pitchFamily="34" charset="0"/>
              </a:rPr>
              <a:t>H</a:t>
            </a:r>
            <a:r>
              <a:rPr kumimoji="1" lang="zh-CN" altLang="en-US" sz="2800" dirty="0">
                <a:latin typeface="宋体" panose="02010600030101010101" pitchFamily="2" charset="-122"/>
                <a:cs typeface="Arial" panose="020B0604020202020204" pitchFamily="34" charset="0"/>
              </a:rPr>
              <a:t>的</a:t>
            </a:r>
            <a:r>
              <a:rPr kumimoji="1" lang="en-US" altLang="zh-CN" sz="2800" dirty="0">
                <a:latin typeface="宋体" panose="02010600030101010101" pitchFamily="2" charset="-122"/>
                <a:cs typeface="Arial" panose="020B0604020202020204" pitchFamily="34" charset="0"/>
              </a:rPr>
              <a:t>k</a:t>
            </a:r>
            <a:r>
              <a:rPr kumimoji="1" lang="zh-CN" altLang="en-US" sz="2800" dirty="0">
                <a:latin typeface="宋体" panose="02010600030101010101" pitchFamily="2" charset="-122"/>
                <a:cs typeface="Arial" panose="020B0604020202020204" pitchFamily="34" charset="0"/>
              </a:rPr>
              <a:t>个随机输入中至少有两个产生相同输出的概率大于</a:t>
            </a:r>
            <a:r>
              <a:rPr kumimoji="1" lang="en-US" altLang="zh-CN" sz="2800" dirty="0">
                <a:latin typeface="宋体" panose="02010600030101010101" pitchFamily="2" charset="-122"/>
                <a:cs typeface="Arial" panose="020B0604020202020204" pitchFamily="34" charset="0"/>
              </a:rPr>
              <a:t>0.5</a:t>
            </a:r>
            <a:r>
              <a:rPr kumimoji="1" lang="zh-CN" altLang="en-US" sz="2800" dirty="0">
                <a:latin typeface="宋体" panose="02010600030101010101" pitchFamily="2" charset="-122"/>
                <a:cs typeface="Arial" panose="020B0604020202020204" pitchFamily="34" charset="0"/>
              </a:rPr>
              <a:t>，则             。</a:t>
            </a:r>
          </a:p>
          <a:p>
            <a:pPr>
              <a:spcBef>
                <a:spcPct val="20000"/>
              </a:spcBef>
              <a:buClr>
                <a:schemeClr val="tx1"/>
              </a:buClr>
            </a:pPr>
            <a:r>
              <a:rPr kumimoji="1" lang="zh-CN" altLang="en-US" sz="2800" dirty="0">
                <a:latin typeface="宋体" panose="02010600030101010101" pitchFamily="2" charset="-122"/>
                <a:cs typeface="Arial" panose="020B0604020202020204" pitchFamily="34" charset="0"/>
              </a:rPr>
              <a:t>称寻找函数</a:t>
            </a:r>
            <a:r>
              <a:rPr kumimoji="1" lang="en-US" altLang="zh-CN" sz="2800" dirty="0">
                <a:latin typeface="宋体" panose="02010600030101010101" pitchFamily="2" charset="-122"/>
                <a:cs typeface="Arial" panose="020B0604020202020204" pitchFamily="34" charset="0"/>
              </a:rPr>
              <a:t>H</a:t>
            </a:r>
            <a:r>
              <a:rPr kumimoji="1" lang="zh-CN" altLang="en-US" sz="2800" dirty="0">
                <a:latin typeface="宋体" panose="02010600030101010101" pitchFamily="2" charset="-122"/>
                <a:cs typeface="Arial" panose="020B0604020202020204" pitchFamily="34" charset="0"/>
              </a:rPr>
              <a:t>的具有相同输出的两个任意输入的攻击方式为第</a:t>
            </a:r>
            <a:r>
              <a:rPr kumimoji="1" lang="en-US" altLang="zh-CN" sz="2800" dirty="0">
                <a:latin typeface="宋体" panose="02010600030101010101" pitchFamily="2" charset="-122"/>
                <a:cs typeface="Arial" panose="020B0604020202020204" pitchFamily="34" charset="0"/>
              </a:rPr>
              <a:t>Ⅱ</a:t>
            </a:r>
            <a:r>
              <a:rPr kumimoji="1" lang="zh-CN" altLang="en-US" sz="2800" dirty="0">
                <a:latin typeface="宋体" panose="02010600030101010101" pitchFamily="2" charset="-122"/>
                <a:cs typeface="Arial" panose="020B0604020202020204" pitchFamily="34" charset="0"/>
              </a:rPr>
              <a:t>类生日攻击。</a:t>
            </a:r>
          </a:p>
        </p:txBody>
      </p:sp>
      <p:graphicFrame>
        <p:nvGraphicFramePr>
          <p:cNvPr id="7" name="对象 5">
            <a:extLst>
              <a:ext uri="{FF2B5EF4-FFF2-40B4-BE49-F238E27FC236}">
                <a16:creationId xmlns:a16="http://schemas.microsoft.com/office/drawing/2014/main" id="{EA87A199-D1F3-4385-B004-F282CC7BE8A9}"/>
              </a:ext>
            </a:extLst>
          </p:cNvPr>
          <p:cNvGraphicFramePr>
            <a:graphicFrameLocks noChangeAspect="1"/>
          </p:cNvGraphicFramePr>
          <p:nvPr>
            <p:extLst>
              <p:ext uri="{D42A27DB-BD31-4B8C-83A1-F6EECF244321}">
                <p14:modId xmlns:p14="http://schemas.microsoft.com/office/powerpoint/2010/main" val="1493799703"/>
              </p:ext>
            </p:extLst>
          </p:nvPr>
        </p:nvGraphicFramePr>
        <p:xfrm>
          <a:off x="7703880" y="3360479"/>
          <a:ext cx="627320" cy="404812"/>
        </p:xfrm>
        <a:graphic>
          <a:graphicData uri="http://schemas.openxmlformats.org/presentationml/2006/ole">
            <mc:AlternateContent xmlns:mc="http://schemas.openxmlformats.org/markup-compatibility/2006">
              <mc:Choice xmlns:v="urn:schemas-microsoft-com:vml" Requires="v">
                <p:oleObj spid="_x0000_s182280" name="Equation" r:id="rId4" imgW="203377" imgH="190666" progId="Equation.DSMT4">
                  <p:embed/>
                </p:oleObj>
              </mc:Choice>
              <mc:Fallback>
                <p:oleObj name="Equation" r:id="rId4" imgW="203377" imgH="190666" progId="Equation.DSMT4">
                  <p:embed/>
                  <p:pic>
                    <p:nvPicPr>
                      <p:cNvPr id="41990" name="对象 5">
                        <a:extLst>
                          <a:ext uri="{FF2B5EF4-FFF2-40B4-BE49-F238E27FC236}">
                            <a16:creationId xmlns:a16="http://schemas.microsoft.com/office/drawing/2014/main" id="{234AD94F-E499-4A0F-9D78-063039507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3880" y="3360479"/>
                        <a:ext cx="627320" cy="404812"/>
                      </a:xfrm>
                      <a:prstGeom prst="rect">
                        <a:avLst/>
                      </a:prstGeom>
                      <a:noFill/>
                      <a:ln>
                        <a:noFill/>
                      </a:ln>
                    </p:spPr>
                  </p:pic>
                </p:oleObj>
              </mc:Fallback>
            </mc:AlternateContent>
          </a:graphicData>
        </a:graphic>
      </p:graphicFrame>
      <p:graphicFrame>
        <p:nvGraphicFramePr>
          <p:cNvPr id="8" name="对象 7">
            <a:extLst>
              <a:ext uri="{FF2B5EF4-FFF2-40B4-BE49-F238E27FC236}">
                <a16:creationId xmlns:a16="http://schemas.microsoft.com/office/drawing/2014/main" id="{316AA3DE-89C3-4433-9FBD-2C5D08F98A99}"/>
              </a:ext>
            </a:extLst>
          </p:cNvPr>
          <p:cNvGraphicFramePr>
            <a:graphicFrameLocks noChangeAspect="1"/>
          </p:cNvGraphicFramePr>
          <p:nvPr>
            <p:extLst>
              <p:ext uri="{D42A27DB-BD31-4B8C-83A1-F6EECF244321}">
                <p14:modId xmlns:p14="http://schemas.microsoft.com/office/powerpoint/2010/main" val="2136070119"/>
              </p:ext>
            </p:extLst>
          </p:nvPr>
        </p:nvGraphicFramePr>
        <p:xfrm>
          <a:off x="2286000" y="4191000"/>
          <a:ext cx="2226465" cy="397698"/>
        </p:xfrm>
        <a:graphic>
          <a:graphicData uri="http://schemas.openxmlformats.org/presentationml/2006/ole">
            <mc:AlternateContent xmlns:mc="http://schemas.openxmlformats.org/markup-compatibility/2006">
              <mc:Choice xmlns:v="urn:schemas-microsoft-com:vml" Requires="v">
                <p:oleObj spid="_x0000_s182281" name="Equation" r:id="rId6" imgW="901700" imgH="228600" progId="Equation.DSMT4">
                  <p:embed/>
                </p:oleObj>
              </mc:Choice>
              <mc:Fallback>
                <p:oleObj name="Equation" r:id="rId6" imgW="901700" imgH="228600" progId="Equation.DSMT4">
                  <p:embed/>
                  <p:pic>
                    <p:nvPicPr>
                      <p:cNvPr id="41992" name="对象 7">
                        <a:extLst>
                          <a:ext uri="{FF2B5EF4-FFF2-40B4-BE49-F238E27FC236}">
                            <a16:creationId xmlns:a16="http://schemas.microsoft.com/office/drawing/2014/main" id="{F41F1FCB-FEA6-4CEA-9B5E-0E22389AE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191000"/>
                        <a:ext cx="2226465" cy="397698"/>
                      </a:xfrm>
                      <a:prstGeom prst="rect">
                        <a:avLst/>
                      </a:prstGeom>
                      <a:noFill/>
                      <a:ln>
                        <a:noFill/>
                      </a:ln>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kumimoji="1" lang="zh-CN" altLang="en-US" sz="3600" dirty="0">
                <a:latin typeface="宋体" panose="02010600030101010101" pitchFamily="2" charset="-122"/>
                <a:cs typeface="Arial" panose="020B0604020202020204" pitchFamily="34" charset="0"/>
              </a:rPr>
              <a:t>第</a:t>
            </a:r>
            <a:r>
              <a:rPr kumimoji="1" lang="en-US" altLang="zh-CN" sz="3600" dirty="0">
                <a:latin typeface="宋体" panose="02010600030101010101" pitchFamily="2" charset="-122"/>
                <a:cs typeface="Arial" panose="020B0604020202020204" pitchFamily="34" charset="0"/>
              </a:rPr>
              <a:t>Ⅱ</a:t>
            </a:r>
            <a:r>
              <a:rPr kumimoji="1" lang="zh-CN" altLang="en-US" sz="3600" dirty="0">
                <a:latin typeface="宋体" panose="02010600030101010101" pitchFamily="2" charset="-122"/>
                <a:cs typeface="Arial" panose="020B0604020202020204" pitchFamily="34" charset="0"/>
              </a:rPr>
              <a:t>类生日攻击</a:t>
            </a:r>
            <a:endParaRPr lang="zh-CN" altLang="en-US" dirty="0">
              <a:ea typeface="宋体" panose="02010600030101010101" pitchFamily="2" charset="-122"/>
            </a:endParaRPr>
          </a:p>
        </p:txBody>
      </p:sp>
      <p:sp>
        <p:nvSpPr>
          <p:cNvPr id="41987" name="Rectangle 3"/>
          <p:cNvSpPr>
            <a:spLocks noGrp="1" noChangeArrowheads="1"/>
          </p:cNvSpPr>
          <p:nvPr>
            <p:ph idx="1"/>
          </p:nvPr>
        </p:nvSpPr>
        <p:spPr>
          <a:xfrm>
            <a:off x="5943600" y="1136894"/>
            <a:ext cx="6096000" cy="1447192"/>
          </a:xfrm>
        </p:spPr>
        <p:txBody>
          <a:bodyPr vert="horz" wrap="square" lIns="92075" tIns="46038" rIns="92075" bIns="46038" numCol="1" anchor="t" anchorCtr="0" compatLnSpc="1">
            <a:prstTxWarp prst="textNoShape">
              <a:avLst/>
            </a:prstTxWarp>
            <a:spAutoFit/>
          </a:bodyPr>
          <a:lstStyle/>
          <a:p>
            <a:pPr marL="0" indent="0" eaLnBrk="1" hangingPunct="1">
              <a:buNone/>
            </a:pPr>
            <a:r>
              <a:rPr lang="zh-CN" altLang="en-US" sz="2200" b="0" dirty="0">
                <a:latin typeface="宋体" panose="02010600030101010101" pitchFamily="2" charset="-122"/>
                <a:ea typeface="宋体" panose="02010600030101010101" pitchFamily="2" charset="-122"/>
              </a:rPr>
              <a:t>（</a:t>
            </a:r>
            <a:r>
              <a:rPr lang="en-US" altLang="zh-CN" sz="2200" b="0" dirty="0">
                <a:latin typeface="宋体" panose="02010600030101010101" pitchFamily="2" charset="-122"/>
                <a:ea typeface="宋体" panose="02010600030101010101" pitchFamily="2" charset="-122"/>
              </a:rPr>
              <a:t>1</a:t>
            </a:r>
            <a:r>
              <a:rPr lang="zh-CN" altLang="en-US" sz="2200" b="0" dirty="0">
                <a:latin typeface="宋体" panose="02010600030101010101" pitchFamily="2" charset="-122"/>
                <a:ea typeface="宋体" panose="02010600030101010101" pitchFamily="2" charset="-122"/>
              </a:rPr>
              <a:t>）设用户将用上图（</a:t>
            </a:r>
            <a:r>
              <a:rPr lang="en-US" altLang="zh-CN" sz="2200" b="0" dirty="0">
                <a:latin typeface="宋体" panose="02010600030101010101" pitchFamily="2" charset="-122"/>
                <a:ea typeface="宋体" panose="02010600030101010101" pitchFamily="2" charset="-122"/>
              </a:rPr>
              <a:t>c</a:t>
            </a:r>
            <a:r>
              <a:rPr lang="zh-CN" altLang="en-US" sz="2200" b="0" dirty="0">
                <a:latin typeface="宋体" panose="02010600030101010101" pitchFamily="2" charset="-122"/>
                <a:ea typeface="宋体" panose="02010600030101010101" pitchFamily="2" charset="-122"/>
              </a:rPr>
              <a:t>）所示的方式发送消息，即</a:t>
            </a:r>
            <a:r>
              <a:rPr lang="en-US" altLang="zh-CN" sz="2200" b="0" dirty="0">
                <a:latin typeface="宋体" panose="02010600030101010101" pitchFamily="2" charset="-122"/>
                <a:ea typeface="宋体" panose="02010600030101010101" pitchFamily="2" charset="-122"/>
              </a:rPr>
              <a:t>A</a:t>
            </a:r>
            <a:r>
              <a:rPr lang="zh-CN" altLang="en-US" sz="2200" b="0" dirty="0">
                <a:latin typeface="宋体" panose="02010600030101010101" pitchFamily="2" charset="-122"/>
                <a:ea typeface="宋体" panose="02010600030101010101" pitchFamily="2" charset="-122"/>
              </a:rPr>
              <a:t>用自己的秘密钥对消息的哈希值加密，加密结果作为对消息的签字，连同明文消息一起发往接收者。</a:t>
            </a:r>
            <a:endParaRPr kumimoji="1" lang="zh-CN" altLang="en-US" sz="2200" b="0" dirty="0">
              <a:latin typeface="宋体" panose="02010600030101010101" pitchFamily="2" charset="-122"/>
              <a:ea typeface="宋体" panose="02010600030101010101" pitchFamily="2" charset="-122"/>
              <a:cs typeface="Arial" panose="020B0604020202020204" pitchFamily="34" charset="0"/>
            </a:endParaRPr>
          </a:p>
        </p:txBody>
      </p:sp>
      <p:sp>
        <p:nvSpPr>
          <p:cNvPr id="41988" name="日期占位符 3"/>
          <p:cNvSpPr>
            <a:spLocks noGrp="1"/>
          </p:cNvSpPr>
          <p:nvPr>
            <p:ph type="dt" sz="quarter" idx="10"/>
          </p:nvPr>
        </p:nvSpPr>
        <p:spPr>
          <a:xfrm>
            <a:off x="5486400" y="6342508"/>
            <a:ext cx="2844800" cy="244475"/>
          </a:xfrm>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BA729E1-E80A-452E-865E-92AC9A2939F4}"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1989" name="灯片编号占位符 5"/>
          <p:cNvSpPr>
            <a:spLocks noGrp="1"/>
          </p:cNvSpPr>
          <p:nvPr>
            <p:ph type="sldNum" sz="quarter" idx="11"/>
          </p:nvPr>
        </p:nvSpPr>
        <p:spPr>
          <a:xfrm>
            <a:off x="406400" y="6342508"/>
            <a:ext cx="711200" cy="244475"/>
          </a:xfrm>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7BD53AA-C759-4E3A-A9E8-36A8435F8D9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35</a:t>
            </a:fld>
            <a:endParaRPr lang="en-US" altLang="zh-CN" sz="1000" b="0">
              <a:solidFill>
                <a:schemeClr val="bg1"/>
              </a:solidFill>
              <a:latin typeface="Verdana" panose="020B060403050404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9571DCED-FA4A-4443-8E3D-A585DB508F54}"/>
              </a:ext>
            </a:extLst>
          </p:cNvPr>
          <p:cNvPicPr>
            <a:picLocks noChangeAspect="1"/>
          </p:cNvPicPr>
          <p:nvPr/>
        </p:nvPicPr>
        <p:blipFill>
          <a:blip r:embed="rId4"/>
          <a:stretch>
            <a:fillRect/>
          </a:stretch>
        </p:blipFill>
        <p:spPr>
          <a:xfrm>
            <a:off x="361950" y="1068385"/>
            <a:ext cx="5581650" cy="1400175"/>
          </a:xfrm>
          <a:prstGeom prst="rect">
            <a:avLst/>
          </a:prstGeom>
        </p:spPr>
      </p:pic>
      <p:sp>
        <p:nvSpPr>
          <p:cNvPr id="28" name="矩形 27">
            <a:extLst>
              <a:ext uri="{FF2B5EF4-FFF2-40B4-BE49-F238E27FC236}">
                <a16:creationId xmlns:a16="http://schemas.microsoft.com/office/drawing/2014/main" id="{97B97D1D-690B-4AC1-8EEC-D6583C7DB4E0}"/>
              </a:ext>
            </a:extLst>
          </p:cNvPr>
          <p:cNvSpPr/>
          <p:nvPr/>
        </p:nvSpPr>
        <p:spPr>
          <a:xfrm>
            <a:off x="406400" y="2475934"/>
            <a:ext cx="11785600" cy="800219"/>
          </a:xfrm>
          <a:prstGeom prst="rect">
            <a:avLst/>
          </a:prstGeom>
        </p:spPr>
        <p:txBody>
          <a:bodyPr wrap="square">
            <a:spAutoFit/>
          </a:bodyPr>
          <a:lstStyle/>
          <a:p>
            <a:pPr>
              <a:defRPr/>
            </a:pPr>
            <a:r>
              <a:rPr lang="zh-CN" altLang="en-US" sz="2400" dirty="0">
                <a:latin typeface="+mn-ea"/>
                <a:ea typeface="+mn-ea"/>
              </a:rPr>
              <a:t>（</a:t>
            </a:r>
            <a:r>
              <a:rPr lang="en-US" altLang="zh-CN" sz="2400" dirty="0">
                <a:latin typeface="+mn-ea"/>
                <a:ea typeface="+mn-ea"/>
              </a:rPr>
              <a:t>2</a:t>
            </a:r>
            <a:r>
              <a:rPr lang="zh-CN" altLang="en-US" sz="2200" dirty="0">
                <a:latin typeface="宋体" panose="02010600030101010101" pitchFamily="2" charset="-122"/>
              </a:rPr>
              <a:t>）敌手对</a:t>
            </a:r>
            <a:r>
              <a:rPr lang="en-US" altLang="zh-CN" sz="2200" dirty="0">
                <a:latin typeface="宋体" panose="02010600030101010101" pitchFamily="2" charset="-122"/>
              </a:rPr>
              <a:t>A</a:t>
            </a:r>
            <a:r>
              <a:rPr lang="zh-CN" altLang="en-US" sz="2200" dirty="0">
                <a:latin typeface="宋体" panose="02010600030101010101" pitchFamily="2" charset="-122"/>
              </a:rPr>
              <a:t>发送的消息</a:t>
            </a:r>
            <a:r>
              <a:rPr lang="en-US" altLang="zh-CN" sz="2200" dirty="0">
                <a:latin typeface="宋体" panose="02010600030101010101" pitchFamily="2" charset="-122"/>
              </a:rPr>
              <a:t>M</a:t>
            </a:r>
            <a:r>
              <a:rPr lang="zh-CN" altLang="en-US" sz="2200" dirty="0">
                <a:latin typeface="宋体" panose="02010600030101010101" pitchFamily="2" charset="-122"/>
              </a:rPr>
              <a:t>产生出     个变形的消息，每个变形的消息本质上的含义与原消息相同，同时敌手还准备一个假冒的消息   ，并对假冒的消息产生出    个变形的消息。</a:t>
            </a:r>
          </a:p>
        </p:txBody>
      </p:sp>
      <p:graphicFrame>
        <p:nvGraphicFramePr>
          <p:cNvPr id="29" name="对象 5">
            <a:extLst>
              <a:ext uri="{FF2B5EF4-FFF2-40B4-BE49-F238E27FC236}">
                <a16:creationId xmlns:a16="http://schemas.microsoft.com/office/drawing/2014/main" id="{B12F7BB3-D8EF-482F-BD23-7EAD02A3C669}"/>
              </a:ext>
            </a:extLst>
          </p:cNvPr>
          <p:cNvGraphicFramePr>
            <a:graphicFrameLocks noChangeAspect="1"/>
          </p:cNvGraphicFramePr>
          <p:nvPr>
            <p:extLst>
              <p:ext uri="{D42A27DB-BD31-4B8C-83A1-F6EECF244321}">
                <p14:modId xmlns:p14="http://schemas.microsoft.com/office/powerpoint/2010/main" val="1257533168"/>
              </p:ext>
            </p:extLst>
          </p:nvPr>
        </p:nvGraphicFramePr>
        <p:xfrm>
          <a:off x="4697573" y="2515681"/>
          <a:ext cx="788827" cy="360362"/>
        </p:xfrm>
        <a:graphic>
          <a:graphicData uri="http://schemas.openxmlformats.org/presentationml/2006/ole">
            <mc:AlternateContent xmlns:mc="http://schemas.openxmlformats.org/markup-compatibility/2006">
              <mc:Choice xmlns:v="urn:schemas-microsoft-com:vml" Requires="v">
                <p:oleObj spid="_x0000_s183322" name="Equation" r:id="rId5" imgW="279643" imgH="190666" progId="Equation.DSMT4">
                  <p:embed/>
                </p:oleObj>
              </mc:Choice>
              <mc:Fallback>
                <p:oleObj name="Equation" r:id="rId5" imgW="279643" imgH="190666" progId="Equation.DSMT4">
                  <p:embed/>
                  <p:pic>
                    <p:nvPicPr>
                      <p:cNvPr id="43014" name="对象 5">
                        <a:extLst>
                          <a:ext uri="{FF2B5EF4-FFF2-40B4-BE49-F238E27FC236}">
                            <a16:creationId xmlns:a16="http://schemas.microsoft.com/office/drawing/2014/main" id="{042EBED5-9689-49F5-ABF7-7995F8EB0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573" y="2515681"/>
                        <a:ext cx="788827" cy="360362"/>
                      </a:xfrm>
                      <a:prstGeom prst="rect">
                        <a:avLst/>
                      </a:prstGeom>
                      <a:noFill/>
                      <a:ln>
                        <a:noFill/>
                      </a:ln>
                    </p:spPr>
                  </p:pic>
                </p:oleObj>
              </mc:Fallback>
            </mc:AlternateContent>
          </a:graphicData>
        </a:graphic>
      </p:graphicFrame>
      <p:graphicFrame>
        <p:nvGraphicFramePr>
          <p:cNvPr id="30" name="对象 7">
            <a:extLst>
              <a:ext uri="{FF2B5EF4-FFF2-40B4-BE49-F238E27FC236}">
                <a16:creationId xmlns:a16="http://schemas.microsoft.com/office/drawing/2014/main" id="{A495AD9B-3107-4088-AD74-4161FC861057}"/>
              </a:ext>
            </a:extLst>
          </p:cNvPr>
          <p:cNvGraphicFramePr>
            <a:graphicFrameLocks noChangeAspect="1"/>
          </p:cNvGraphicFramePr>
          <p:nvPr>
            <p:extLst>
              <p:ext uri="{D42A27DB-BD31-4B8C-83A1-F6EECF244321}">
                <p14:modId xmlns:p14="http://schemas.microsoft.com/office/powerpoint/2010/main" val="2992306834"/>
              </p:ext>
            </p:extLst>
          </p:nvPr>
        </p:nvGraphicFramePr>
        <p:xfrm>
          <a:off x="5168060" y="2915790"/>
          <a:ext cx="636680" cy="317500"/>
        </p:xfrm>
        <a:graphic>
          <a:graphicData uri="http://schemas.openxmlformats.org/presentationml/2006/ole">
            <mc:AlternateContent xmlns:mc="http://schemas.openxmlformats.org/markup-compatibility/2006">
              <mc:Choice xmlns:v="urn:schemas-microsoft-com:vml" Requires="v">
                <p:oleObj spid="_x0000_s183323" name="Equation" r:id="rId7" imgW="228600" imgH="165100" progId="Equation.DSMT4">
                  <p:embed/>
                </p:oleObj>
              </mc:Choice>
              <mc:Fallback>
                <p:oleObj name="Equation" r:id="rId7" imgW="228600" imgH="165100" progId="Equation.DSMT4">
                  <p:embed/>
                  <p:pic>
                    <p:nvPicPr>
                      <p:cNvPr id="43016" name="对象 7">
                        <a:extLst>
                          <a:ext uri="{FF2B5EF4-FFF2-40B4-BE49-F238E27FC236}">
                            <a16:creationId xmlns:a16="http://schemas.microsoft.com/office/drawing/2014/main" id="{48FAA99C-0888-4C2A-9994-37E36055F7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8060" y="2915790"/>
                        <a:ext cx="636680" cy="317500"/>
                      </a:xfrm>
                      <a:prstGeom prst="rect">
                        <a:avLst/>
                      </a:prstGeom>
                      <a:noFill/>
                      <a:ln>
                        <a:noFill/>
                      </a:ln>
                    </p:spPr>
                  </p:pic>
                </p:oleObj>
              </mc:Fallback>
            </mc:AlternateContent>
          </a:graphicData>
        </a:graphic>
      </p:graphicFrame>
      <p:graphicFrame>
        <p:nvGraphicFramePr>
          <p:cNvPr id="31" name="对象 9">
            <a:extLst>
              <a:ext uri="{FF2B5EF4-FFF2-40B4-BE49-F238E27FC236}">
                <a16:creationId xmlns:a16="http://schemas.microsoft.com/office/drawing/2014/main" id="{6BCCC67F-0BDF-4D0A-9514-241785742974}"/>
              </a:ext>
            </a:extLst>
          </p:cNvPr>
          <p:cNvGraphicFramePr>
            <a:graphicFrameLocks noChangeAspect="1"/>
          </p:cNvGraphicFramePr>
          <p:nvPr>
            <p:extLst>
              <p:ext uri="{D42A27DB-BD31-4B8C-83A1-F6EECF244321}">
                <p14:modId xmlns:p14="http://schemas.microsoft.com/office/powerpoint/2010/main" val="3992720084"/>
              </p:ext>
            </p:extLst>
          </p:nvPr>
        </p:nvGraphicFramePr>
        <p:xfrm>
          <a:off x="8711404" y="2901503"/>
          <a:ext cx="727969" cy="331787"/>
        </p:xfrm>
        <a:graphic>
          <a:graphicData uri="http://schemas.openxmlformats.org/presentationml/2006/ole">
            <mc:AlternateContent xmlns:mc="http://schemas.openxmlformats.org/markup-compatibility/2006">
              <mc:Choice xmlns:v="urn:schemas-microsoft-com:vml" Requires="v">
                <p:oleObj spid="_x0000_s183324" name="Equation" r:id="rId9" imgW="279643" imgH="190666" progId="Equation.DSMT4">
                  <p:embed/>
                </p:oleObj>
              </mc:Choice>
              <mc:Fallback>
                <p:oleObj name="Equation" r:id="rId9" imgW="279643" imgH="190666" progId="Equation.DSMT4">
                  <p:embed/>
                  <p:pic>
                    <p:nvPicPr>
                      <p:cNvPr id="43018" name="对象 9">
                        <a:extLst>
                          <a:ext uri="{FF2B5EF4-FFF2-40B4-BE49-F238E27FC236}">
                            <a16:creationId xmlns:a16="http://schemas.microsoft.com/office/drawing/2014/main" id="{528C36BC-1562-43DC-8C83-F478794A2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1404" y="2901503"/>
                        <a:ext cx="727969" cy="331787"/>
                      </a:xfrm>
                      <a:prstGeom prst="rect">
                        <a:avLst/>
                      </a:prstGeom>
                      <a:noFill/>
                      <a:ln>
                        <a:noFill/>
                      </a:ln>
                    </p:spPr>
                  </p:pic>
                </p:oleObj>
              </mc:Fallback>
            </mc:AlternateContent>
          </a:graphicData>
        </a:graphic>
      </p:graphicFrame>
      <p:sp>
        <p:nvSpPr>
          <p:cNvPr id="33" name="文本框 32">
            <a:extLst>
              <a:ext uri="{FF2B5EF4-FFF2-40B4-BE49-F238E27FC236}">
                <a16:creationId xmlns:a16="http://schemas.microsoft.com/office/drawing/2014/main" id="{7E14E848-E1C6-4403-B5AC-2A2CFF1DD923}"/>
              </a:ext>
            </a:extLst>
          </p:cNvPr>
          <p:cNvSpPr txBox="1"/>
          <p:nvPr/>
        </p:nvSpPr>
        <p:spPr>
          <a:xfrm>
            <a:off x="384276" y="3369900"/>
            <a:ext cx="11655323" cy="1138773"/>
          </a:xfrm>
          <a:prstGeom prst="rect">
            <a:avLst/>
          </a:prstGeom>
        </p:spPr>
        <p:txBody>
          <a:bodyPr wrap="square">
            <a:spAutoFit/>
          </a:bodyPr>
          <a:lstStyle>
            <a:defPPr>
              <a:defRPr lang="zh-CN"/>
            </a:defPPr>
            <a:lvl1pPr>
              <a:defRPr sz="2400">
                <a:latin typeface="+mn-ea"/>
                <a:ea typeface="+mn-ea"/>
              </a:defRPr>
            </a:lvl1pPr>
          </a:lstStyle>
          <a:p>
            <a:r>
              <a:rPr lang="zh-CN" altLang="en-US" dirty="0"/>
              <a:t>（</a:t>
            </a:r>
            <a:r>
              <a:rPr lang="en-US" altLang="zh-CN" dirty="0"/>
              <a:t>3</a:t>
            </a:r>
            <a:r>
              <a:rPr lang="zh-CN" altLang="en-US" dirty="0"/>
              <a:t>）</a:t>
            </a:r>
            <a:r>
              <a:rPr lang="zh-CN" altLang="en-US" sz="2200" dirty="0">
                <a:latin typeface="宋体" panose="02010600030101010101" pitchFamily="2" charset="-122"/>
                <a:ea typeface="宋体" panose="02010600030101010101" pitchFamily="2" charset="-122"/>
              </a:rPr>
              <a:t>敌手在产生的两个消息集合中，找出哈希值相同的一对消息     ，由上述讨论可知敌手成功的概率大于</a:t>
            </a:r>
            <a:r>
              <a:rPr lang="en-US" altLang="zh-CN" sz="2200" dirty="0">
                <a:latin typeface="宋体" panose="02010600030101010101" pitchFamily="2" charset="-122"/>
                <a:ea typeface="宋体" panose="02010600030101010101" pitchFamily="2" charset="-122"/>
              </a:rPr>
              <a:t>0.5</a:t>
            </a:r>
            <a:r>
              <a:rPr lang="zh-CN" altLang="en-US" sz="2200" dirty="0">
                <a:latin typeface="宋体" panose="02010600030101010101" pitchFamily="2" charset="-122"/>
                <a:ea typeface="宋体" panose="02010600030101010101" pitchFamily="2" charset="-122"/>
              </a:rPr>
              <a:t>。如果不成功，则重新产生一个假冒的消息，并产生    个变形，直到找到哈希值相同的一对消息为止。</a:t>
            </a:r>
          </a:p>
        </p:txBody>
      </p:sp>
      <p:graphicFrame>
        <p:nvGraphicFramePr>
          <p:cNvPr id="10" name="对象 9">
            <a:extLst>
              <a:ext uri="{FF2B5EF4-FFF2-40B4-BE49-F238E27FC236}">
                <a16:creationId xmlns:a16="http://schemas.microsoft.com/office/drawing/2014/main" id="{F3B6A191-F742-4B2A-B1B4-8CA3CCEEA21B}"/>
              </a:ext>
            </a:extLst>
          </p:cNvPr>
          <p:cNvGraphicFramePr>
            <a:graphicFrameLocks noChangeAspect="1"/>
          </p:cNvGraphicFramePr>
          <p:nvPr>
            <p:extLst>
              <p:ext uri="{D42A27DB-BD31-4B8C-83A1-F6EECF244321}">
                <p14:modId xmlns:p14="http://schemas.microsoft.com/office/powerpoint/2010/main" val="2853208019"/>
              </p:ext>
            </p:extLst>
          </p:nvPr>
        </p:nvGraphicFramePr>
        <p:xfrm>
          <a:off x="8441975" y="3429000"/>
          <a:ext cx="633413" cy="415925"/>
        </p:xfrm>
        <a:graphic>
          <a:graphicData uri="http://schemas.openxmlformats.org/presentationml/2006/ole">
            <mc:AlternateContent xmlns:mc="http://schemas.openxmlformats.org/markup-compatibility/2006">
              <mc:Choice xmlns:v="urn:schemas-microsoft-com:vml" Requires="v">
                <p:oleObj spid="_x0000_s183325" name="Equation" r:id="rId10" imgW="634007" imgH="416175" progId="Equation.DSMT4">
                  <p:embed/>
                </p:oleObj>
              </mc:Choice>
              <mc:Fallback>
                <p:oleObj name="Equation" r:id="rId10" imgW="634007" imgH="416175" progId="Equation.DSMT4">
                  <p:embed/>
                  <p:pic>
                    <p:nvPicPr>
                      <p:cNvPr id="0" name=""/>
                      <p:cNvPicPr/>
                      <p:nvPr/>
                    </p:nvPicPr>
                    <p:blipFill>
                      <a:blip r:embed="rId11"/>
                      <a:stretch>
                        <a:fillRect/>
                      </a:stretch>
                    </p:blipFill>
                    <p:spPr>
                      <a:xfrm>
                        <a:off x="8441975" y="3429000"/>
                        <a:ext cx="633413" cy="4159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EEC265B-85F8-4722-BF13-8C1E3B0C2975}"/>
              </a:ext>
            </a:extLst>
          </p:cNvPr>
          <p:cNvGraphicFramePr>
            <a:graphicFrameLocks noChangeAspect="1"/>
          </p:cNvGraphicFramePr>
          <p:nvPr>
            <p:extLst>
              <p:ext uri="{D42A27DB-BD31-4B8C-83A1-F6EECF244321}">
                <p14:modId xmlns:p14="http://schemas.microsoft.com/office/powerpoint/2010/main" val="2038790397"/>
              </p:ext>
            </p:extLst>
          </p:nvPr>
        </p:nvGraphicFramePr>
        <p:xfrm>
          <a:off x="9608758" y="3733704"/>
          <a:ext cx="611187" cy="411163"/>
        </p:xfrm>
        <a:graphic>
          <a:graphicData uri="http://schemas.openxmlformats.org/presentationml/2006/ole">
            <mc:AlternateContent xmlns:mc="http://schemas.openxmlformats.org/markup-compatibility/2006">
              <mc:Choice xmlns:v="urn:schemas-microsoft-com:vml" Requires="v">
                <p:oleObj spid="_x0000_s183326" name="Equation" r:id="rId12" imgW="611326" imgH="411495" progId="Equation.DSMT4">
                  <p:embed/>
                </p:oleObj>
              </mc:Choice>
              <mc:Fallback>
                <p:oleObj name="Equation" r:id="rId12" imgW="611326" imgH="411495" progId="Equation.DSMT4">
                  <p:embed/>
                  <p:pic>
                    <p:nvPicPr>
                      <p:cNvPr id="0" name=""/>
                      <p:cNvPicPr/>
                      <p:nvPr/>
                    </p:nvPicPr>
                    <p:blipFill>
                      <a:blip r:embed="rId13"/>
                      <a:stretch>
                        <a:fillRect/>
                      </a:stretch>
                    </p:blipFill>
                    <p:spPr>
                      <a:xfrm>
                        <a:off x="9608758" y="3733704"/>
                        <a:ext cx="611187" cy="411163"/>
                      </a:xfrm>
                      <a:prstGeom prst="rect">
                        <a:avLst/>
                      </a:prstGeom>
                    </p:spPr>
                  </p:pic>
                </p:oleObj>
              </mc:Fallback>
            </mc:AlternateContent>
          </a:graphicData>
        </a:graphic>
      </p:graphicFrame>
      <p:sp>
        <p:nvSpPr>
          <p:cNvPr id="36" name="矩形 35">
            <a:extLst>
              <a:ext uri="{FF2B5EF4-FFF2-40B4-BE49-F238E27FC236}">
                <a16:creationId xmlns:a16="http://schemas.microsoft.com/office/drawing/2014/main" id="{643DF3DC-376E-48D0-8BC0-820C87401263}"/>
              </a:ext>
            </a:extLst>
          </p:cNvPr>
          <p:cNvSpPr/>
          <p:nvPr/>
        </p:nvSpPr>
        <p:spPr>
          <a:xfrm>
            <a:off x="361950" y="4515838"/>
            <a:ext cx="11525250" cy="830997"/>
          </a:xfrm>
          <a:prstGeom prst="rect">
            <a:avLst/>
          </a:prstGeom>
        </p:spPr>
        <p:txBody>
          <a:bodyPr wrap="square">
            <a:spAutoFit/>
          </a:bodyPr>
          <a:lstStyle/>
          <a:p>
            <a:pPr>
              <a:defRPr/>
            </a:pPr>
            <a:r>
              <a:rPr lang="zh-CN" altLang="en-US" sz="2400" dirty="0">
                <a:latin typeface="+mn-ea"/>
                <a:ea typeface="+mn-ea"/>
              </a:rPr>
              <a:t>（</a:t>
            </a:r>
            <a:r>
              <a:rPr lang="en-US" altLang="zh-CN" sz="2200" dirty="0">
                <a:latin typeface="宋体" panose="02010600030101010101" pitchFamily="2" charset="-122"/>
              </a:rPr>
              <a:t>4</a:t>
            </a:r>
            <a:r>
              <a:rPr lang="zh-CN" altLang="en-US" sz="2200" dirty="0">
                <a:latin typeface="宋体" panose="02010600030101010101" pitchFamily="2" charset="-122"/>
              </a:rPr>
              <a:t>）敌手将   提交给</a:t>
            </a:r>
            <a:r>
              <a:rPr lang="en-US" altLang="zh-CN" sz="2200" dirty="0">
                <a:latin typeface="宋体" panose="02010600030101010101" pitchFamily="2" charset="-122"/>
              </a:rPr>
              <a:t>A</a:t>
            </a:r>
            <a:r>
              <a:rPr lang="zh-CN" altLang="en-US" sz="2200" dirty="0">
                <a:latin typeface="宋体" panose="02010600030101010101" pitchFamily="2" charset="-122"/>
              </a:rPr>
              <a:t>请求签字，由于   与   的哈希值相同，所以可将</a:t>
            </a:r>
            <a:r>
              <a:rPr lang="en-US" altLang="zh-CN" sz="2200" dirty="0">
                <a:latin typeface="宋体" panose="02010600030101010101" pitchFamily="2" charset="-122"/>
              </a:rPr>
              <a:t>A</a:t>
            </a:r>
            <a:r>
              <a:rPr lang="zh-CN" altLang="en-US" sz="2200" dirty="0">
                <a:latin typeface="宋体" panose="02010600030101010101" pitchFamily="2" charset="-122"/>
              </a:rPr>
              <a:t>对  的签字当作对  的签字，将此签字连同  一起发给意欲的接收者。</a:t>
            </a:r>
          </a:p>
        </p:txBody>
      </p:sp>
      <p:graphicFrame>
        <p:nvGraphicFramePr>
          <p:cNvPr id="37" name="对象 18">
            <a:extLst>
              <a:ext uri="{FF2B5EF4-FFF2-40B4-BE49-F238E27FC236}">
                <a16:creationId xmlns:a16="http://schemas.microsoft.com/office/drawing/2014/main" id="{1087701B-8079-46E3-AA4A-7CC0CB708CEB}"/>
              </a:ext>
            </a:extLst>
          </p:cNvPr>
          <p:cNvGraphicFramePr>
            <a:graphicFrameLocks noChangeAspect="1"/>
          </p:cNvGraphicFramePr>
          <p:nvPr>
            <p:extLst>
              <p:ext uri="{D42A27DB-BD31-4B8C-83A1-F6EECF244321}">
                <p14:modId xmlns:p14="http://schemas.microsoft.com/office/powerpoint/2010/main" val="4218704339"/>
              </p:ext>
            </p:extLst>
          </p:nvPr>
        </p:nvGraphicFramePr>
        <p:xfrm>
          <a:off x="1997063" y="4495800"/>
          <a:ext cx="531801" cy="371475"/>
        </p:xfrm>
        <a:graphic>
          <a:graphicData uri="http://schemas.openxmlformats.org/presentationml/2006/ole">
            <mc:AlternateContent xmlns:mc="http://schemas.openxmlformats.org/markup-compatibility/2006">
              <mc:Choice xmlns:v="urn:schemas-microsoft-com:vml" Requires="v">
                <p:oleObj spid="_x0000_s183327" name="Equation" r:id="rId14" imgW="190748" imgH="190748" progId="Equation.DSMT4">
                  <p:embed/>
                </p:oleObj>
              </mc:Choice>
              <mc:Fallback>
                <p:oleObj name="Equation" r:id="rId14" imgW="190748" imgH="190748" progId="Equation.DSMT4">
                  <p:embed/>
                  <p:pic>
                    <p:nvPicPr>
                      <p:cNvPr id="43024" name="对象 18">
                        <a:extLst>
                          <a:ext uri="{FF2B5EF4-FFF2-40B4-BE49-F238E27FC236}">
                            <a16:creationId xmlns:a16="http://schemas.microsoft.com/office/drawing/2014/main" id="{3A80E179-12DB-4964-9461-F987E67CE5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7063" y="4495800"/>
                        <a:ext cx="531801" cy="371475"/>
                      </a:xfrm>
                      <a:prstGeom prst="rect">
                        <a:avLst/>
                      </a:prstGeom>
                      <a:noFill/>
                      <a:ln>
                        <a:noFill/>
                      </a:ln>
                    </p:spPr>
                  </p:pic>
                </p:oleObj>
              </mc:Fallback>
            </mc:AlternateContent>
          </a:graphicData>
        </a:graphic>
      </p:graphicFrame>
      <p:graphicFrame>
        <p:nvGraphicFramePr>
          <p:cNvPr id="38" name="对象 20">
            <a:extLst>
              <a:ext uri="{FF2B5EF4-FFF2-40B4-BE49-F238E27FC236}">
                <a16:creationId xmlns:a16="http://schemas.microsoft.com/office/drawing/2014/main" id="{D04E70FD-15C5-489C-8DE4-FEA1D7FC35CD}"/>
              </a:ext>
            </a:extLst>
          </p:cNvPr>
          <p:cNvGraphicFramePr>
            <a:graphicFrameLocks noChangeAspect="1"/>
          </p:cNvGraphicFramePr>
          <p:nvPr>
            <p:extLst>
              <p:ext uri="{D42A27DB-BD31-4B8C-83A1-F6EECF244321}">
                <p14:modId xmlns:p14="http://schemas.microsoft.com/office/powerpoint/2010/main" val="3495807728"/>
              </p:ext>
            </p:extLst>
          </p:nvPr>
        </p:nvGraphicFramePr>
        <p:xfrm>
          <a:off x="5428905" y="4559861"/>
          <a:ext cx="531800" cy="371475"/>
        </p:xfrm>
        <a:graphic>
          <a:graphicData uri="http://schemas.openxmlformats.org/presentationml/2006/ole">
            <mc:AlternateContent xmlns:mc="http://schemas.openxmlformats.org/markup-compatibility/2006">
              <mc:Choice xmlns:v="urn:schemas-microsoft-com:vml" Requires="v">
                <p:oleObj spid="_x0000_s183328" name="Equation" r:id="rId16" imgW="190748" imgH="190748" progId="Equation.DSMT4">
                  <p:embed/>
                </p:oleObj>
              </mc:Choice>
              <mc:Fallback>
                <p:oleObj name="Equation" r:id="rId16" imgW="190748" imgH="190748" progId="Equation.DSMT4">
                  <p:embed/>
                  <p:pic>
                    <p:nvPicPr>
                      <p:cNvPr id="43026" name="对象 20">
                        <a:extLst>
                          <a:ext uri="{FF2B5EF4-FFF2-40B4-BE49-F238E27FC236}">
                            <a16:creationId xmlns:a16="http://schemas.microsoft.com/office/drawing/2014/main" id="{ECFAC3E8-174F-4E02-A959-88BF2A22AC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8905" y="4559861"/>
                        <a:ext cx="531800" cy="371475"/>
                      </a:xfrm>
                      <a:prstGeom prst="rect">
                        <a:avLst/>
                      </a:prstGeom>
                      <a:noFill/>
                      <a:ln>
                        <a:noFill/>
                      </a:ln>
                    </p:spPr>
                  </p:pic>
                </p:oleObj>
              </mc:Fallback>
            </mc:AlternateContent>
          </a:graphicData>
        </a:graphic>
      </p:graphicFrame>
      <p:graphicFrame>
        <p:nvGraphicFramePr>
          <p:cNvPr id="39" name="对象 22">
            <a:extLst>
              <a:ext uri="{FF2B5EF4-FFF2-40B4-BE49-F238E27FC236}">
                <a16:creationId xmlns:a16="http://schemas.microsoft.com/office/drawing/2014/main" id="{CC67CEE9-438D-4F19-9620-6075B874BA7E}"/>
              </a:ext>
            </a:extLst>
          </p:cNvPr>
          <p:cNvGraphicFramePr>
            <a:graphicFrameLocks noChangeAspect="1"/>
          </p:cNvGraphicFramePr>
          <p:nvPr>
            <p:extLst>
              <p:ext uri="{D42A27DB-BD31-4B8C-83A1-F6EECF244321}">
                <p14:modId xmlns:p14="http://schemas.microsoft.com/office/powerpoint/2010/main" val="1931155596"/>
              </p:ext>
            </p:extLst>
          </p:nvPr>
        </p:nvGraphicFramePr>
        <p:xfrm>
          <a:off x="6051717" y="4515838"/>
          <a:ext cx="531801" cy="444500"/>
        </p:xfrm>
        <a:graphic>
          <a:graphicData uri="http://schemas.openxmlformats.org/presentationml/2006/ole">
            <mc:AlternateContent xmlns:mc="http://schemas.openxmlformats.org/markup-compatibility/2006">
              <mc:Choice xmlns:v="urn:schemas-microsoft-com:vml" Requires="v">
                <p:oleObj spid="_x0000_s183329" name="Equation" r:id="rId17" imgW="190666" imgH="228799" progId="Equation.DSMT4">
                  <p:embed/>
                </p:oleObj>
              </mc:Choice>
              <mc:Fallback>
                <p:oleObj name="Equation" r:id="rId17" imgW="190666" imgH="228799" progId="Equation.DSMT4">
                  <p:embed/>
                  <p:pic>
                    <p:nvPicPr>
                      <p:cNvPr id="43028" name="对象 22">
                        <a:extLst>
                          <a:ext uri="{FF2B5EF4-FFF2-40B4-BE49-F238E27FC236}">
                            <a16:creationId xmlns:a16="http://schemas.microsoft.com/office/drawing/2014/main" id="{9F63A7A1-7AB1-49B3-AC32-4DF3126E7E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51717" y="4515838"/>
                        <a:ext cx="531801" cy="444500"/>
                      </a:xfrm>
                      <a:prstGeom prst="rect">
                        <a:avLst/>
                      </a:prstGeom>
                      <a:noFill/>
                      <a:ln>
                        <a:noFill/>
                      </a:ln>
                    </p:spPr>
                  </p:pic>
                </p:oleObj>
              </mc:Fallback>
            </mc:AlternateContent>
          </a:graphicData>
        </a:graphic>
      </p:graphicFrame>
      <p:graphicFrame>
        <p:nvGraphicFramePr>
          <p:cNvPr id="40" name="对象 24">
            <a:extLst>
              <a:ext uri="{FF2B5EF4-FFF2-40B4-BE49-F238E27FC236}">
                <a16:creationId xmlns:a16="http://schemas.microsoft.com/office/drawing/2014/main" id="{5A1A999C-85CE-4AAC-BF6C-4536DDDF4AAC}"/>
              </a:ext>
            </a:extLst>
          </p:cNvPr>
          <p:cNvGraphicFramePr>
            <a:graphicFrameLocks noChangeAspect="1"/>
          </p:cNvGraphicFramePr>
          <p:nvPr>
            <p:extLst>
              <p:ext uri="{D42A27DB-BD31-4B8C-83A1-F6EECF244321}">
                <p14:modId xmlns:p14="http://schemas.microsoft.com/office/powerpoint/2010/main" val="459163376"/>
              </p:ext>
            </p:extLst>
          </p:nvPr>
        </p:nvGraphicFramePr>
        <p:xfrm>
          <a:off x="9847317" y="4559861"/>
          <a:ext cx="518107" cy="360362"/>
        </p:xfrm>
        <a:graphic>
          <a:graphicData uri="http://schemas.openxmlformats.org/presentationml/2006/ole">
            <mc:AlternateContent xmlns:mc="http://schemas.openxmlformats.org/markup-compatibility/2006">
              <mc:Choice xmlns:v="urn:schemas-microsoft-com:vml" Requires="v">
                <p:oleObj spid="_x0000_s183330" name="Equation" r:id="rId19" imgW="190748" imgH="190748" progId="Equation.DSMT4">
                  <p:embed/>
                </p:oleObj>
              </mc:Choice>
              <mc:Fallback>
                <p:oleObj name="Equation" r:id="rId19" imgW="190748" imgH="190748" progId="Equation.DSMT4">
                  <p:embed/>
                  <p:pic>
                    <p:nvPicPr>
                      <p:cNvPr id="43030" name="对象 24">
                        <a:extLst>
                          <a:ext uri="{FF2B5EF4-FFF2-40B4-BE49-F238E27FC236}">
                            <a16:creationId xmlns:a16="http://schemas.microsoft.com/office/drawing/2014/main" id="{92EFA525-719B-4B6C-B342-FF6B20D439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47317" y="4559861"/>
                        <a:ext cx="518107" cy="360362"/>
                      </a:xfrm>
                      <a:prstGeom prst="rect">
                        <a:avLst/>
                      </a:prstGeom>
                      <a:noFill/>
                      <a:ln>
                        <a:noFill/>
                      </a:ln>
                    </p:spPr>
                  </p:pic>
                </p:oleObj>
              </mc:Fallback>
            </mc:AlternateContent>
          </a:graphicData>
        </a:graphic>
      </p:graphicFrame>
      <p:graphicFrame>
        <p:nvGraphicFramePr>
          <p:cNvPr id="41" name="对象 26">
            <a:extLst>
              <a:ext uri="{FF2B5EF4-FFF2-40B4-BE49-F238E27FC236}">
                <a16:creationId xmlns:a16="http://schemas.microsoft.com/office/drawing/2014/main" id="{EDE171A0-FC47-4F09-B66B-0A02155170EC}"/>
              </a:ext>
            </a:extLst>
          </p:cNvPr>
          <p:cNvGraphicFramePr>
            <a:graphicFrameLocks noChangeAspect="1"/>
          </p:cNvGraphicFramePr>
          <p:nvPr>
            <p:extLst>
              <p:ext uri="{D42A27DB-BD31-4B8C-83A1-F6EECF244321}">
                <p14:modId xmlns:p14="http://schemas.microsoft.com/office/powerpoint/2010/main" val="927857389"/>
              </p:ext>
            </p:extLst>
          </p:nvPr>
        </p:nvGraphicFramePr>
        <p:xfrm>
          <a:off x="624643" y="4895645"/>
          <a:ext cx="474740" cy="395288"/>
        </p:xfrm>
        <a:graphic>
          <a:graphicData uri="http://schemas.openxmlformats.org/presentationml/2006/ole">
            <mc:AlternateContent xmlns:mc="http://schemas.openxmlformats.org/markup-compatibility/2006">
              <mc:Choice xmlns:v="urn:schemas-microsoft-com:vml" Requires="v">
                <p:oleObj spid="_x0000_s183331" name="Equation" r:id="rId20" imgW="190666" imgH="228799" progId="Equation.DSMT4">
                  <p:embed/>
                </p:oleObj>
              </mc:Choice>
              <mc:Fallback>
                <p:oleObj name="Equation" r:id="rId20" imgW="190666" imgH="228799" progId="Equation.DSMT4">
                  <p:embed/>
                  <p:pic>
                    <p:nvPicPr>
                      <p:cNvPr id="43032" name="对象 26">
                        <a:extLst>
                          <a:ext uri="{FF2B5EF4-FFF2-40B4-BE49-F238E27FC236}">
                            <a16:creationId xmlns:a16="http://schemas.microsoft.com/office/drawing/2014/main" id="{C13F04FE-36E4-47A3-A04B-9D111A89D24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4643" y="4895645"/>
                        <a:ext cx="474740" cy="395288"/>
                      </a:xfrm>
                      <a:prstGeom prst="rect">
                        <a:avLst/>
                      </a:prstGeom>
                      <a:noFill/>
                      <a:ln>
                        <a:noFill/>
                      </a:ln>
                    </p:spPr>
                  </p:pic>
                </p:oleObj>
              </mc:Fallback>
            </mc:AlternateContent>
          </a:graphicData>
        </a:graphic>
      </p:graphicFrame>
      <p:graphicFrame>
        <p:nvGraphicFramePr>
          <p:cNvPr id="42" name="对象 28">
            <a:extLst>
              <a:ext uri="{FF2B5EF4-FFF2-40B4-BE49-F238E27FC236}">
                <a16:creationId xmlns:a16="http://schemas.microsoft.com/office/drawing/2014/main" id="{41D78027-BF1F-4BA2-ABF8-B84338A00EF3}"/>
              </a:ext>
            </a:extLst>
          </p:cNvPr>
          <p:cNvGraphicFramePr>
            <a:graphicFrameLocks noChangeAspect="1"/>
          </p:cNvGraphicFramePr>
          <p:nvPr>
            <p:extLst>
              <p:ext uri="{D42A27DB-BD31-4B8C-83A1-F6EECF244321}">
                <p14:modId xmlns:p14="http://schemas.microsoft.com/office/powerpoint/2010/main" val="1589038876"/>
              </p:ext>
            </p:extLst>
          </p:nvPr>
        </p:nvGraphicFramePr>
        <p:xfrm>
          <a:off x="3815551" y="4928144"/>
          <a:ext cx="474740" cy="395287"/>
        </p:xfrm>
        <a:graphic>
          <a:graphicData uri="http://schemas.openxmlformats.org/presentationml/2006/ole">
            <mc:AlternateContent xmlns:mc="http://schemas.openxmlformats.org/markup-compatibility/2006">
              <mc:Choice xmlns:v="urn:schemas-microsoft-com:vml" Requires="v">
                <p:oleObj spid="_x0000_s183332" name="Equation" r:id="rId21" imgW="190666" imgH="228799" progId="Equation.DSMT4">
                  <p:embed/>
                </p:oleObj>
              </mc:Choice>
              <mc:Fallback>
                <p:oleObj name="Equation" r:id="rId21" imgW="190666" imgH="228799" progId="Equation.DSMT4">
                  <p:embed/>
                  <p:pic>
                    <p:nvPicPr>
                      <p:cNvPr id="43034" name="对象 28">
                        <a:extLst>
                          <a:ext uri="{FF2B5EF4-FFF2-40B4-BE49-F238E27FC236}">
                            <a16:creationId xmlns:a16="http://schemas.microsoft.com/office/drawing/2014/main" id="{982B82FD-6643-4997-A758-DCD2DD3C503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5551" y="4928144"/>
                        <a:ext cx="474740" cy="395287"/>
                      </a:xfrm>
                      <a:prstGeom prst="rect">
                        <a:avLst/>
                      </a:prstGeom>
                      <a:noFill/>
                      <a:ln>
                        <a:noFill/>
                      </a:ln>
                    </p:spPr>
                  </p:pic>
                </p:oleObj>
              </mc:Fallback>
            </mc:AlternateContent>
          </a:graphicData>
        </a:graphic>
      </p:graphicFrame>
      <p:sp>
        <p:nvSpPr>
          <p:cNvPr id="44" name="文本框 43">
            <a:extLst>
              <a:ext uri="{FF2B5EF4-FFF2-40B4-BE49-F238E27FC236}">
                <a16:creationId xmlns:a16="http://schemas.microsoft.com/office/drawing/2014/main" id="{61CDA047-6C46-4715-A709-F78A16CBD710}"/>
              </a:ext>
            </a:extLst>
          </p:cNvPr>
          <p:cNvSpPr txBox="1"/>
          <p:nvPr/>
        </p:nvSpPr>
        <p:spPr>
          <a:xfrm>
            <a:off x="435897" y="5410200"/>
            <a:ext cx="978404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spAutoFit/>
          </a:bodyPr>
          <a:lstStyle>
            <a:lvl1pPr marL="342900" indent="-342900" eaLnBrk="1" hangingPunct="1">
              <a:spcBef>
                <a:spcPct val="20000"/>
              </a:spcBef>
              <a:buClr>
                <a:schemeClr val="tx1"/>
              </a:buClr>
              <a:buFont typeface="Wingdings" panose="05000000000000000000" pitchFamily="2" charset="2"/>
              <a:buChar char="v"/>
              <a:defRPr kumimoji="1" sz="2800" b="1">
                <a:cs typeface="Arial" panose="020B0604020202020204" pitchFamily="34" charset="0"/>
              </a:defRPr>
            </a:lvl1pPr>
            <a:lvl2pPr marL="742950" lvl="1" indent="-285750" eaLnBrk="1" hangingPunct="1">
              <a:spcBef>
                <a:spcPct val="20000"/>
              </a:spcBef>
              <a:buClr>
                <a:schemeClr val="tx2"/>
              </a:buClr>
              <a:buFont typeface="Wingdings" panose="05000000000000000000" pitchFamily="2" charset="2"/>
              <a:buChar char="§"/>
              <a:defRPr kumimoji="1" sz="2800">
                <a:cs typeface="Arial" panose="020B0604020202020204" pitchFamily="34" charset="0"/>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上述攻击中如果</a:t>
            </a:r>
            <a:r>
              <a:rPr lang="en-US" altLang="zh-CN" dirty="0"/>
              <a:t>hash</a:t>
            </a:r>
            <a:r>
              <a:rPr lang="zh-CN" altLang="en-US" dirty="0"/>
              <a:t>值的长为</a:t>
            </a:r>
            <a:r>
              <a:rPr lang="en-US" altLang="zh-CN" dirty="0"/>
              <a:t>64</a:t>
            </a:r>
            <a:r>
              <a:rPr lang="zh-CN" altLang="en-US" dirty="0"/>
              <a:t>比特，则敌手攻击成功所需的时间复杂度为        。</a:t>
            </a:r>
          </a:p>
        </p:txBody>
      </p:sp>
      <p:graphicFrame>
        <p:nvGraphicFramePr>
          <p:cNvPr id="32" name="对象 31">
            <a:extLst>
              <a:ext uri="{FF2B5EF4-FFF2-40B4-BE49-F238E27FC236}">
                <a16:creationId xmlns:a16="http://schemas.microsoft.com/office/drawing/2014/main" id="{3F933C91-AA2A-4EC3-9F48-C53F5A0784A9}"/>
              </a:ext>
            </a:extLst>
          </p:cNvPr>
          <p:cNvGraphicFramePr>
            <a:graphicFrameLocks noChangeAspect="1"/>
          </p:cNvGraphicFramePr>
          <p:nvPr>
            <p:extLst>
              <p:ext uri="{D42A27DB-BD31-4B8C-83A1-F6EECF244321}">
                <p14:modId xmlns:p14="http://schemas.microsoft.com/office/powerpoint/2010/main" val="975378616"/>
              </p:ext>
            </p:extLst>
          </p:nvPr>
        </p:nvGraphicFramePr>
        <p:xfrm>
          <a:off x="3781138" y="5907822"/>
          <a:ext cx="766666" cy="404522"/>
        </p:xfrm>
        <a:graphic>
          <a:graphicData uri="http://schemas.openxmlformats.org/presentationml/2006/ole">
            <mc:AlternateContent xmlns:mc="http://schemas.openxmlformats.org/markup-compatibility/2006">
              <mc:Choice xmlns:v="urn:schemas-microsoft-com:vml" Requires="v">
                <p:oleObj spid="_x0000_s183333" name="Equation" r:id="rId22" imgW="632567" imgH="333732" progId="Equation.DSMT4">
                  <p:embed/>
                </p:oleObj>
              </mc:Choice>
              <mc:Fallback>
                <p:oleObj name="Equation" r:id="rId22" imgW="632567" imgH="333732" progId="Equation.DSMT4">
                  <p:embed/>
                  <p:pic>
                    <p:nvPicPr>
                      <p:cNvPr id="0" name=""/>
                      <p:cNvPicPr/>
                      <p:nvPr/>
                    </p:nvPicPr>
                    <p:blipFill>
                      <a:blip r:embed="rId23"/>
                      <a:stretch>
                        <a:fillRect/>
                      </a:stretch>
                    </p:blipFill>
                    <p:spPr>
                      <a:xfrm>
                        <a:off x="3781138" y="5907822"/>
                        <a:ext cx="766666" cy="404522"/>
                      </a:xfrm>
                      <a:prstGeom prst="rect">
                        <a:avLst/>
                      </a:prstGeom>
                    </p:spPr>
                  </p:pic>
                </p:oleObj>
              </mc:Fallback>
            </mc:AlternateContent>
          </a:graphicData>
        </a:graphic>
      </p:graphicFrame>
    </p:spTree>
    <p:extLst>
      <p:ext uri="{BB962C8B-B14F-4D97-AF65-F5344CB8AC3E}">
        <p14:creationId xmlns:p14="http://schemas.microsoft.com/office/powerpoint/2010/main" val="7511164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303214"/>
            <a:ext cx="8305800" cy="636587"/>
          </a:xfrm>
        </p:spPr>
        <p:txBody>
          <a:bodyPr/>
          <a:lstStyle/>
          <a:p>
            <a:pPr eaLnBrk="1" hangingPunct="1"/>
            <a:r>
              <a:rPr lang="zh-CN" altLang="en-US" dirty="0">
                <a:ea typeface="宋体" panose="02010600030101010101" pitchFamily="2" charset="-122"/>
              </a:rPr>
              <a:t>生日攻击例子</a:t>
            </a:r>
          </a:p>
        </p:txBody>
      </p:sp>
      <p:sp>
        <p:nvSpPr>
          <p:cNvPr id="43011"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37F1EA1-3851-47D9-9149-B072F2F2C9A3}"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301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A814EF9-8AF1-44C8-94D3-FAF4D32A156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36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43013" name="AutoShape 3"/>
          <p:cNvSpPr>
            <a:spLocks noChangeArrowheads="1"/>
          </p:cNvSpPr>
          <p:nvPr/>
        </p:nvSpPr>
        <p:spPr bwMode="auto">
          <a:xfrm>
            <a:off x="2819400" y="1524000"/>
            <a:ext cx="2133600" cy="914400"/>
          </a:xfrm>
          <a:prstGeom prst="bracePair">
            <a:avLst>
              <a:gd name="adj" fmla="val 8333"/>
            </a:avLst>
          </a:prstGeom>
          <a:noFill/>
          <a:ln w="9525" cap="sq">
            <a:solidFill>
              <a:schemeClr val="tx1"/>
            </a:solidFill>
            <a:round/>
            <a:headEnd type="none" w="sm" len="sm"/>
            <a:tailEnd type="none" w="sm" len="sm"/>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This Letter is</a:t>
            </a:r>
          </a:p>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I am writing</a:t>
            </a:r>
          </a:p>
        </p:txBody>
      </p:sp>
      <p:sp>
        <p:nvSpPr>
          <p:cNvPr id="43014" name="Text Box 4"/>
          <p:cNvSpPr txBox="1">
            <a:spLocks noChangeArrowheads="1"/>
          </p:cNvSpPr>
          <p:nvPr/>
        </p:nvSpPr>
        <p:spPr bwMode="auto">
          <a:xfrm>
            <a:off x="5021670" y="1749277"/>
            <a:ext cx="1658124" cy="463846"/>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to introduce</a:t>
            </a:r>
          </a:p>
        </p:txBody>
      </p:sp>
      <p:sp>
        <p:nvSpPr>
          <p:cNvPr id="43015" name="AutoShape 5"/>
          <p:cNvSpPr>
            <a:spLocks noChangeArrowheads="1"/>
          </p:cNvSpPr>
          <p:nvPr/>
        </p:nvSpPr>
        <p:spPr bwMode="auto">
          <a:xfrm>
            <a:off x="6781800" y="1524000"/>
            <a:ext cx="1295400" cy="914400"/>
          </a:xfrm>
          <a:prstGeom prst="bracePair">
            <a:avLst>
              <a:gd name="adj" fmla="val 8333"/>
            </a:avLst>
          </a:prstGeom>
          <a:noFill/>
          <a:ln w="9525" cap="sq">
            <a:solidFill>
              <a:schemeClr val="tx1"/>
            </a:solidFill>
            <a:round/>
            <a:headEnd type="none" w="sm" len="sm"/>
            <a:tailEnd type="none" w="sm" len="sm"/>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you to</a:t>
            </a:r>
          </a:p>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to you</a:t>
            </a:r>
          </a:p>
        </p:txBody>
      </p:sp>
      <p:sp>
        <p:nvSpPr>
          <p:cNvPr id="43016" name="AutoShape 6"/>
          <p:cNvSpPr>
            <a:spLocks noChangeArrowheads="1"/>
          </p:cNvSpPr>
          <p:nvPr/>
        </p:nvSpPr>
        <p:spPr bwMode="auto">
          <a:xfrm>
            <a:off x="8305800" y="1524000"/>
            <a:ext cx="1295400" cy="914400"/>
          </a:xfrm>
          <a:prstGeom prst="bracePair">
            <a:avLst>
              <a:gd name="adj" fmla="val 8333"/>
            </a:avLst>
          </a:prstGeom>
          <a:noFill/>
          <a:ln w="9525" cap="sq">
            <a:solidFill>
              <a:schemeClr val="tx1"/>
            </a:solidFill>
            <a:round/>
            <a:headEnd type="none" w="sm" len="sm"/>
            <a:tailEnd type="none" w="sm" len="sm"/>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Mr.</a:t>
            </a:r>
          </a:p>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a:t>
            </a:r>
          </a:p>
        </p:txBody>
      </p:sp>
      <p:sp>
        <p:nvSpPr>
          <p:cNvPr id="43017" name="Text Box 7"/>
          <p:cNvSpPr txBox="1">
            <a:spLocks noChangeArrowheads="1"/>
          </p:cNvSpPr>
          <p:nvPr/>
        </p:nvSpPr>
        <p:spPr bwMode="auto">
          <a:xfrm>
            <a:off x="2738926" y="2968477"/>
            <a:ext cx="984863" cy="463846"/>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Alfred</a:t>
            </a:r>
          </a:p>
        </p:txBody>
      </p:sp>
      <p:sp>
        <p:nvSpPr>
          <p:cNvPr id="43018" name="AutoShape 8"/>
          <p:cNvSpPr>
            <a:spLocks noChangeArrowheads="1"/>
          </p:cNvSpPr>
          <p:nvPr/>
        </p:nvSpPr>
        <p:spPr bwMode="auto">
          <a:xfrm>
            <a:off x="3810000" y="2743200"/>
            <a:ext cx="838200" cy="914400"/>
          </a:xfrm>
          <a:prstGeom prst="bracePair">
            <a:avLst>
              <a:gd name="adj" fmla="val 8333"/>
            </a:avLst>
          </a:prstGeom>
          <a:noFill/>
          <a:ln w="9525" cap="sq">
            <a:solidFill>
              <a:schemeClr val="tx1"/>
            </a:solidFill>
            <a:round/>
            <a:headEnd type="none" w="sm" len="sm"/>
            <a:tailEnd type="none" w="sm" len="sm"/>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P.</a:t>
            </a:r>
          </a:p>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a:t>
            </a:r>
          </a:p>
        </p:txBody>
      </p:sp>
      <p:sp>
        <p:nvSpPr>
          <p:cNvPr id="43019" name="Text Box 9"/>
          <p:cNvSpPr txBox="1">
            <a:spLocks noChangeArrowheads="1"/>
          </p:cNvSpPr>
          <p:nvPr/>
        </p:nvSpPr>
        <p:spPr bwMode="auto">
          <a:xfrm>
            <a:off x="4795792" y="2968477"/>
            <a:ext cx="1095469" cy="463846"/>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2400" b="0">
                <a:latin typeface="Times New Roman" panose="02020603050405020304" pitchFamily="18" charset="0"/>
                <a:ea typeface="宋体" panose="02010600030101010101" pitchFamily="2" charset="-122"/>
              </a:rPr>
              <a:t>Barton,</a:t>
            </a:r>
          </a:p>
        </p:txBody>
      </p:sp>
      <p:sp>
        <p:nvSpPr>
          <p:cNvPr id="43020" name="Text Box 10"/>
          <p:cNvSpPr txBox="1">
            <a:spLocks noChangeArrowheads="1"/>
          </p:cNvSpPr>
          <p:nvPr/>
        </p:nvSpPr>
        <p:spPr bwMode="auto">
          <a:xfrm>
            <a:off x="6164306" y="2814590"/>
            <a:ext cx="1733465" cy="77162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4400" b="0">
                <a:latin typeface="Times New Roman" panose="02020603050405020304" pitchFamily="18" charset="0"/>
                <a:ea typeface="宋体" panose="02010600030101010101" pitchFamily="2" charset="-122"/>
              </a:rPr>
              <a:t>. . . . . .</a:t>
            </a:r>
          </a:p>
        </p:txBody>
      </p:sp>
      <p:sp>
        <p:nvSpPr>
          <p:cNvPr id="43021" name="Text Box 11"/>
          <p:cNvSpPr txBox="1">
            <a:spLocks noChangeArrowheads="1"/>
          </p:cNvSpPr>
          <p:nvPr/>
        </p:nvSpPr>
        <p:spPr bwMode="auto">
          <a:xfrm>
            <a:off x="2514600" y="4718974"/>
            <a:ext cx="7964338" cy="833178"/>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kumimoji="1" lang="en-US" altLang="zh-CN" sz="2400" dirty="0">
                <a:latin typeface="Times New Roman" panose="02020603050405020304" pitchFamily="18" charset="0"/>
                <a:ea typeface="宋体" panose="02010600030101010101" pitchFamily="2" charset="-122"/>
              </a:rPr>
              <a:t>Letter2</a:t>
            </a:r>
            <a:r>
              <a:rPr kumimoji="1" lang="zh-CN" altLang="en-US" sz="2400" dirty="0">
                <a:latin typeface="Times New Roman" panose="02020603050405020304" pitchFamily="18" charset="0"/>
                <a:ea typeface="宋体" panose="02010600030101010101" pitchFamily="2" charset="-122"/>
              </a:rPr>
              <a:t>与</a:t>
            </a:r>
            <a:r>
              <a:rPr kumimoji="1" lang="en-US" altLang="zh-CN" sz="2400" dirty="0">
                <a:latin typeface="Times New Roman" panose="02020603050405020304" pitchFamily="18" charset="0"/>
                <a:ea typeface="宋体" panose="02010600030101010101" pitchFamily="2" charset="-122"/>
              </a:rPr>
              <a:t>Letter1</a:t>
            </a:r>
            <a:r>
              <a:rPr kumimoji="1" lang="zh-CN" altLang="en-US" sz="2400" dirty="0">
                <a:latin typeface="Times New Roman" panose="02020603050405020304" pitchFamily="18" charset="0"/>
                <a:ea typeface="宋体" panose="02010600030101010101" pitchFamily="2" charset="-122"/>
              </a:rPr>
              <a:t>中的信含义不同。各自组合出</a:t>
            </a:r>
            <a:r>
              <a:rPr kumimoji="1" lang="en-US" altLang="zh-CN" sz="2400" dirty="0">
                <a:latin typeface="Times New Roman" panose="02020603050405020304" pitchFamily="18" charset="0"/>
                <a:ea typeface="宋体" panose="02010600030101010101" pitchFamily="2" charset="-122"/>
              </a:rPr>
              <a:t>2</a:t>
            </a:r>
            <a:r>
              <a:rPr kumimoji="1" lang="en-US" altLang="zh-CN" sz="2400" baseline="30000" dirty="0">
                <a:latin typeface="Times New Roman" panose="02020603050405020304" pitchFamily="18" charset="0"/>
                <a:ea typeface="宋体" panose="02010600030101010101" pitchFamily="2" charset="-122"/>
              </a:rPr>
              <a:t>k</a:t>
            </a:r>
            <a:r>
              <a:rPr kumimoji="1" lang="zh-CN" altLang="en-US" sz="2400" dirty="0">
                <a:latin typeface="Times New Roman" panose="02020603050405020304" pitchFamily="18" charset="0"/>
                <a:ea typeface="宋体" panose="02010600030101010101" pitchFamily="2" charset="-122"/>
              </a:rPr>
              <a:t>封信件，</a:t>
            </a:r>
            <a:br>
              <a:rPr kumimoji="1" lang="zh-CN" altLang="en-US" sz="2400" dirty="0">
                <a:latin typeface="Times New Roman" panose="02020603050405020304" pitchFamily="18" charset="0"/>
                <a:ea typeface="宋体" panose="02010600030101010101" pitchFamily="2" charset="-122"/>
              </a:rPr>
            </a:br>
            <a:r>
              <a:rPr kumimoji="1" lang="zh-CN" altLang="en-US" sz="2400" dirty="0">
                <a:latin typeface="Times New Roman" panose="02020603050405020304" pitchFamily="18" charset="0"/>
                <a:ea typeface="宋体" panose="02010600030101010101" pitchFamily="2" charset="-122"/>
              </a:rPr>
              <a:t>然后在两个组中找到两封</a:t>
            </a:r>
            <a:r>
              <a:rPr kumimoji="1" lang="en-US" altLang="zh-CN" sz="2400" dirty="0">
                <a:latin typeface="Times New Roman" panose="02020603050405020304" pitchFamily="18" charset="0"/>
                <a:ea typeface="宋体" panose="02010600030101010101" pitchFamily="2" charset="-122"/>
              </a:rPr>
              <a:t>hash</a:t>
            </a:r>
            <a:r>
              <a:rPr kumimoji="1" lang="zh-CN" altLang="en-US" sz="2400" dirty="0">
                <a:latin typeface="Times New Roman" panose="02020603050405020304" pitchFamily="18" charset="0"/>
                <a:ea typeface="宋体" panose="02010600030101010101" pitchFamily="2" charset="-122"/>
              </a:rPr>
              <a:t>值相同的信！</a:t>
            </a:r>
          </a:p>
        </p:txBody>
      </p:sp>
      <p:sp>
        <p:nvSpPr>
          <p:cNvPr id="43022" name="Text Box 12"/>
          <p:cNvSpPr txBox="1">
            <a:spLocks noChangeArrowheads="1"/>
          </p:cNvSpPr>
          <p:nvPr/>
        </p:nvSpPr>
        <p:spPr bwMode="auto">
          <a:xfrm>
            <a:off x="2226928" y="911077"/>
            <a:ext cx="1483396" cy="463846"/>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Char char="•"/>
            </a:pPr>
            <a:r>
              <a:rPr kumimoji="1" lang="en-US" altLang="zh-CN" sz="2400" b="0">
                <a:latin typeface="Times New Roman" panose="02020603050405020304" pitchFamily="18" charset="0"/>
                <a:ea typeface="宋体" panose="02010600030101010101" pitchFamily="2" charset="-122"/>
              </a:rPr>
              <a:t>Letter1</a:t>
            </a:r>
            <a:r>
              <a:rPr kumimoji="1" lang="zh-CN" altLang="en-US" sz="2400" b="0">
                <a:latin typeface="Times New Roman" panose="02020603050405020304" pitchFamily="18" charset="0"/>
                <a:ea typeface="宋体" panose="02010600030101010101" pitchFamily="2" charset="-122"/>
              </a:rPr>
              <a:t>：</a:t>
            </a:r>
          </a:p>
        </p:txBody>
      </p:sp>
      <p:sp>
        <p:nvSpPr>
          <p:cNvPr id="43023" name="Text Box 13"/>
          <p:cNvSpPr txBox="1">
            <a:spLocks noChangeArrowheads="1"/>
          </p:cNvSpPr>
          <p:nvPr/>
        </p:nvSpPr>
        <p:spPr bwMode="auto">
          <a:xfrm>
            <a:off x="2431715" y="3806677"/>
            <a:ext cx="1483396" cy="463846"/>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Char char="•"/>
            </a:pPr>
            <a:r>
              <a:rPr kumimoji="1" lang="en-US" altLang="zh-CN" sz="2400" b="0">
                <a:latin typeface="Times New Roman" panose="02020603050405020304" pitchFamily="18" charset="0"/>
                <a:ea typeface="宋体" panose="02010600030101010101" pitchFamily="2" charset="-122"/>
              </a:rPr>
              <a:t>Letter2</a:t>
            </a:r>
            <a:r>
              <a:rPr kumimoji="1" lang="zh-CN" altLang="en-US" sz="2400" b="0">
                <a:latin typeface="Times New Roman" panose="02020603050405020304" pitchFamily="18" charset="0"/>
                <a:ea typeface="宋体" panose="02010600030101010101" pitchFamily="2" charset="-122"/>
              </a:rPr>
              <a:t>：</a:t>
            </a:r>
          </a:p>
        </p:txBody>
      </p:sp>
      <p:sp>
        <p:nvSpPr>
          <p:cNvPr id="43024" name="Text Box 14"/>
          <p:cNvSpPr txBox="1">
            <a:spLocks noChangeArrowheads="1"/>
          </p:cNvSpPr>
          <p:nvPr/>
        </p:nvSpPr>
        <p:spPr bwMode="auto">
          <a:xfrm>
            <a:off x="3573506" y="3957590"/>
            <a:ext cx="1733465" cy="77162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kumimoji="1" lang="en-US" altLang="zh-CN" sz="4400" b="0">
                <a:latin typeface="Times New Roman" panose="02020603050405020304" pitchFamily="18" charset="0"/>
                <a:ea typeface="宋体" panose="02010600030101010101" pitchFamily="2" charset="-122"/>
              </a:rPr>
              <a:t>. . . . . .</a:t>
            </a:r>
          </a:p>
        </p:txBody>
      </p:sp>
      <p:sp>
        <p:nvSpPr>
          <p:cNvPr id="206863" name="Text Box 15"/>
          <p:cNvSpPr txBox="1">
            <a:spLocks noChangeArrowheads="1"/>
          </p:cNvSpPr>
          <p:nvPr/>
        </p:nvSpPr>
        <p:spPr bwMode="auto">
          <a:xfrm>
            <a:off x="2514600" y="5635626"/>
            <a:ext cx="7283450" cy="52546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kumimoji="1" lang="zh-CN" altLang="en-US" dirty="0">
                <a:solidFill>
                  <a:srgbClr val="C00000"/>
                </a:solidFill>
                <a:latin typeface="Times New Roman" panose="02020603050405020304" pitchFamily="18" charset="0"/>
                <a:ea typeface="宋体" panose="02010600030101010101" pitchFamily="2" charset="-122"/>
              </a:rPr>
              <a:t>对策：</a:t>
            </a:r>
            <a:r>
              <a:rPr kumimoji="1" lang="en-US" altLang="zh-CN" dirty="0">
                <a:solidFill>
                  <a:srgbClr val="C00000"/>
                </a:solidFill>
                <a:latin typeface="Times New Roman" panose="02020603050405020304" pitchFamily="18" charset="0"/>
                <a:ea typeface="宋体" panose="02010600030101010101" pitchFamily="2" charset="-122"/>
              </a:rPr>
              <a:t>Hash</a:t>
            </a:r>
            <a:r>
              <a:rPr kumimoji="1" lang="zh-CN" altLang="en-US" dirty="0">
                <a:solidFill>
                  <a:srgbClr val="C00000"/>
                </a:solidFill>
                <a:latin typeface="Times New Roman" panose="02020603050405020304" pitchFamily="18" charset="0"/>
                <a:ea typeface="宋体" panose="02010600030101010101" pitchFamily="2" charset="-122"/>
              </a:rPr>
              <a:t>值足够长，</a:t>
            </a:r>
            <a:r>
              <a:rPr kumimoji="1" lang="en-US" altLang="zh-CN" dirty="0">
                <a:solidFill>
                  <a:srgbClr val="C00000"/>
                </a:solidFill>
                <a:latin typeface="Times New Roman" panose="02020603050405020304" pitchFamily="18" charset="0"/>
                <a:ea typeface="宋体" panose="02010600030101010101" pitchFamily="2" charset="-122"/>
              </a:rPr>
              <a:t>64-〉128-〉160-〉256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6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6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hash</a:t>
            </a:r>
            <a:r>
              <a:rPr lang="zh-CN" altLang="en-US" dirty="0">
                <a:ea typeface="宋体" panose="02010600030101010101" pitchFamily="2" charset="-122"/>
              </a:rPr>
              <a:t>函数通用模型</a:t>
            </a:r>
          </a:p>
        </p:txBody>
      </p:sp>
      <p:sp>
        <p:nvSpPr>
          <p:cNvPr id="44035" name="Rectangle 3"/>
          <p:cNvSpPr>
            <a:spLocks noGrp="1" noChangeArrowheads="1"/>
          </p:cNvSpPr>
          <p:nvPr>
            <p:ph idx="1"/>
          </p:nvPr>
        </p:nvSpPr>
        <p:spPr>
          <a:xfrm>
            <a:off x="457200" y="921774"/>
            <a:ext cx="11430000" cy="4262437"/>
          </a:xfrm>
        </p:spPr>
        <p:txBody>
          <a:bodyPr/>
          <a:lstStyle/>
          <a:p>
            <a:pPr eaLnBrk="1" hangingPunct="1"/>
            <a:r>
              <a:rPr lang="zh-CN" altLang="en-US" sz="2400" dirty="0">
                <a:latin typeface="Arial" panose="020B0604020202020204" pitchFamily="34" charset="0"/>
                <a:ea typeface="宋体" panose="02010600030101010101" pitchFamily="2" charset="-122"/>
                <a:cs typeface="Arial" panose="020B0604020202020204" pitchFamily="34" charset="0"/>
              </a:rPr>
              <a:t>由</a:t>
            </a:r>
            <a:r>
              <a:rPr lang="en-US" altLang="zh-CN" sz="2400" dirty="0" err="1">
                <a:latin typeface="Arial" panose="020B0604020202020204" pitchFamily="34" charset="0"/>
                <a:ea typeface="宋体" panose="02010600030101010101" pitchFamily="2" charset="-122"/>
                <a:cs typeface="Arial" panose="020B0604020202020204" pitchFamily="34" charset="0"/>
              </a:rPr>
              <a:t>Merkle</a:t>
            </a:r>
            <a:r>
              <a:rPr lang="zh-CN" altLang="en-US" sz="2400" dirty="0">
                <a:latin typeface="Arial" panose="020B0604020202020204" pitchFamily="34" charset="0"/>
                <a:ea typeface="宋体" panose="02010600030101010101" pitchFamily="2" charset="-122"/>
                <a:cs typeface="Arial" panose="020B0604020202020204" pitchFamily="34" charset="0"/>
              </a:rPr>
              <a:t>于</a:t>
            </a:r>
            <a:r>
              <a:rPr lang="en-US" altLang="zh-CN" sz="2400" dirty="0">
                <a:latin typeface="Arial" panose="020B0604020202020204" pitchFamily="34" charset="0"/>
                <a:ea typeface="宋体" panose="02010600030101010101" pitchFamily="2" charset="-122"/>
                <a:cs typeface="Arial" panose="020B0604020202020204" pitchFamily="34" charset="0"/>
              </a:rPr>
              <a:t>1989</a:t>
            </a:r>
            <a:r>
              <a:rPr lang="zh-CN" altLang="en-US" sz="2400" dirty="0">
                <a:latin typeface="Arial" panose="020B0604020202020204" pitchFamily="34" charset="0"/>
                <a:ea typeface="宋体" panose="02010600030101010101" pitchFamily="2" charset="-122"/>
                <a:cs typeface="Arial" panose="020B0604020202020204" pitchFamily="34" charset="0"/>
              </a:rPr>
              <a:t>年提出</a:t>
            </a:r>
          </a:p>
          <a:p>
            <a:pPr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几乎被所有</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hash</a:t>
            </a:r>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算法采用</a:t>
            </a:r>
            <a:endPar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endParaRPr>
          </a:p>
          <a:p>
            <a:pPr eaLnBrk="1" hangingPunct="1"/>
            <a:r>
              <a:rPr lang="zh-CN" altLang="en-US" sz="2400" dirty="0">
                <a:latin typeface="+mn-ea"/>
                <a:ea typeface="+mn-ea"/>
              </a:rPr>
              <a:t>目前使用的大多数哈希函数如</a:t>
            </a:r>
            <a:r>
              <a:rPr lang="en-US" altLang="zh-CN" sz="2400" dirty="0">
                <a:latin typeface="+mn-ea"/>
                <a:ea typeface="+mn-ea"/>
              </a:rPr>
              <a:t>MD5</a:t>
            </a:r>
            <a:r>
              <a:rPr lang="zh-CN" altLang="en-US" sz="2400" dirty="0">
                <a:latin typeface="+mn-ea"/>
                <a:ea typeface="+mn-ea"/>
              </a:rPr>
              <a:t>、</a:t>
            </a:r>
            <a:r>
              <a:rPr lang="en-US" altLang="zh-CN" sz="2400" dirty="0">
                <a:latin typeface="+mn-ea"/>
                <a:ea typeface="+mn-ea"/>
              </a:rPr>
              <a:t>SHA</a:t>
            </a:r>
            <a:r>
              <a:rPr lang="zh-CN" altLang="en-US" sz="2400" dirty="0">
                <a:latin typeface="+mn-ea"/>
                <a:ea typeface="+mn-ea"/>
              </a:rPr>
              <a:t>，其结构都是迭代型的</a:t>
            </a:r>
            <a:endPar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endParaRPr>
          </a:p>
          <a:p>
            <a:pPr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具体做法</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p>
          <a:p>
            <a:pPr lvl="1"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把原始消息</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M</a:t>
            </a:r>
            <a:r>
              <a:rPr lang="zh-CN" altLang="en-US" sz="2400" dirty="0">
                <a:latin typeface="+mn-ea"/>
                <a:ea typeface="+mn-ea"/>
              </a:rPr>
              <a:t>被分为</a:t>
            </a:r>
            <a:r>
              <a:rPr lang="en-US" altLang="zh-CN" sz="2400" dirty="0">
                <a:latin typeface="+mn-ea"/>
                <a:ea typeface="+mn-ea"/>
              </a:rPr>
              <a:t>L</a:t>
            </a:r>
            <a:r>
              <a:rPr lang="zh-CN" altLang="en-US" sz="2400" dirty="0">
                <a:latin typeface="+mn-ea"/>
                <a:ea typeface="+mn-ea"/>
              </a:rPr>
              <a:t>个分组</a:t>
            </a:r>
            <a:r>
              <a:rPr lang="en-US" altLang="zh-CN" sz="2400" dirty="0">
                <a:latin typeface="+mn-ea"/>
                <a:ea typeface="+mn-ea"/>
              </a:rPr>
              <a:t>,</a:t>
            </a:r>
            <a:endParaRPr lang="en-US" altLang="zh-CN" sz="2400" baseline="-250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endParaRPr>
          </a:p>
          <a:p>
            <a:pPr lvl="1"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最后一块</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padding</a:t>
            </a:r>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并使其包含消息</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M</a:t>
            </a:r>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的长度</a:t>
            </a:r>
          </a:p>
          <a:p>
            <a:pPr lvl="1"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设定初始值</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CV</a:t>
            </a:r>
            <a:r>
              <a:rPr lang="en-US" altLang="zh-CN" sz="2400" baseline="-250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0</a:t>
            </a:r>
          </a:p>
          <a:p>
            <a:pPr lvl="1"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压缩函数</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f, </a:t>
            </a:r>
          </a:p>
          <a:p>
            <a:pPr lvl="1" eaLnBrk="1" hangingPunct="1"/>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最后一个</a:t>
            </a:r>
            <a:r>
              <a:rPr lang="en-US" altLang="zh-CN" sz="2400" dirty="0" err="1">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CV</a:t>
            </a:r>
            <a:r>
              <a:rPr lang="en-US" altLang="zh-CN" sz="2400" baseline="-25000" dirty="0" err="1">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i</a:t>
            </a:r>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为</a:t>
            </a:r>
            <a:r>
              <a:rPr lang="en-US" altLang="zh-CN"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hash</a:t>
            </a:r>
            <a:r>
              <a:rPr lang="zh-CN" altLang="en-US" sz="2400" dirty="0">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值</a:t>
            </a:r>
            <a:endParaRPr lang="zh-CN" altLang="en-US" sz="2400" dirty="0">
              <a:latin typeface="Arial" panose="020B0604020202020204" pitchFamily="34" charset="0"/>
              <a:ea typeface="宋体" panose="02010600030101010101" pitchFamily="2" charset="-122"/>
              <a:cs typeface="Arial" panose="020B0604020202020204" pitchFamily="34" charset="0"/>
            </a:endParaRPr>
          </a:p>
        </p:txBody>
      </p:sp>
      <p:sp>
        <p:nvSpPr>
          <p:cNvPr id="44036" name="日期占位符 3"/>
          <p:cNvSpPr>
            <a:spLocks noGrp="1"/>
          </p:cNvSpPr>
          <p:nvPr>
            <p:ph type="dt" sz="quarter" idx="10"/>
          </p:nvPr>
        </p:nvSpPr>
        <p:spPr>
          <a:xfrm>
            <a:off x="5405801" y="6568283"/>
            <a:ext cx="2844800" cy="244475"/>
          </a:xfrm>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8AE2131-FDB4-44B2-B4D9-220929452B81}"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4037" name="灯片编号占位符 5"/>
          <p:cNvSpPr>
            <a:spLocks noGrp="1"/>
          </p:cNvSpPr>
          <p:nvPr>
            <p:ph type="sldNum" sz="quarter" idx="11"/>
          </p:nvPr>
        </p:nvSpPr>
        <p:spPr>
          <a:xfrm>
            <a:off x="254000" y="5996220"/>
            <a:ext cx="711200" cy="244475"/>
          </a:xfrm>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60011F1-6775-4611-A8AC-3A358B927C3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37</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2" name="对象 1">
            <a:extLst>
              <a:ext uri="{FF2B5EF4-FFF2-40B4-BE49-F238E27FC236}">
                <a16:creationId xmlns:a16="http://schemas.microsoft.com/office/drawing/2014/main" id="{88CB8D48-15F6-4142-99BA-EB0B7BE873C4}"/>
              </a:ext>
            </a:extLst>
          </p:cNvPr>
          <p:cNvGraphicFramePr>
            <a:graphicFrameLocks noChangeAspect="1"/>
          </p:cNvGraphicFramePr>
          <p:nvPr>
            <p:extLst>
              <p:ext uri="{D42A27DB-BD31-4B8C-83A1-F6EECF244321}">
                <p14:modId xmlns:p14="http://schemas.microsoft.com/office/powerpoint/2010/main" val="2370005755"/>
              </p:ext>
            </p:extLst>
          </p:nvPr>
        </p:nvGraphicFramePr>
        <p:xfrm>
          <a:off x="2819400" y="4038600"/>
          <a:ext cx="2974355" cy="563562"/>
        </p:xfrm>
        <a:graphic>
          <a:graphicData uri="http://schemas.openxmlformats.org/presentationml/2006/ole">
            <mc:AlternateContent xmlns:mc="http://schemas.openxmlformats.org/markup-compatibility/2006">
              <mc:Choice xmlns:v="urn:schemas-microsoft-com:vml" Requires="v">
                <p:oleObj spid="_x0000_s184326" name="Equation" r:id="rId4" imgW="1206360" imgH="228600" progId="Equation.DSMT4">
                  <p:embed/>
                </p:oleObj>
              </mc:Choice>
              <mc:Fallback>
                <p:oleObj name="Equation" r:id="rId4" imgW="1206360" imgH="228600" progId="Equation.DSMT4">
                  <p:embed/>
                  <p:pic>
                    <p:nvPicPr>
                      <p:cNvPr id="0" name=""/>
                      <p:cNvPicPr/>
                      <p:nvPr/>
                    </p:nvPicPr>
                    <p:blipFill>
                      <a:blip r:embed="rId5"/>
                      <a:stretch>
                        <a:fillRect/>
                      </a:stretch>
                    </p:blipFill>
                    <p:spPr>
                      <a:xfrm>
                        <a:off x="2819400" y="4038600"/>
                        <a:ext cx="2974355" cy="563562"/>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034B2EED-DA4E-48C9-B4DB-56BBBAEF3ADE}"/>
              </a:ext>
            </a:extLst>
          </p:cNvPr>
          <p:cNvGraphicFramePr>
            <a:graphicFrameLocks noChangeAspect="1"/>
          </p:cNvGraphicFramePr>
          <p:nvPr>
            <p:extLst>
              <p:ext uri="{D42A27DB-BD31-4B8C-83A1-F6EECF244321}">
                <p14:modId xmlns:p14="http://schemas.microsoft.com/office/powerpoint/2010/main" val="4041818197"/>
              </p:ext>
            </p:extLst>
          </p:nvPr>
        </p:nvGraphicFramePr>
        <p:xfrm>
          <a:off x="5405801" y="2667000"/>
          <a:ext cx="2191908" cy="563562"/>
        </p:xfrm>
        <a:graphic>
          <a:graphicData uri="http://schemas.openxmlformats.org/presentationml/2006/ole">
            <mc:AlternateContent xmlns:mc="http://schemas.openxmlformats.org/markup-compatibility/2006">
              <mc:Choice xmlns:v="urn:schemas-microsoft-com:vml" Requires="v">
                <p:oleObj spid="_x0000_s184327" name="Equation" r:id="rId6" imgW="1394744" imgH="358213" progId="Equation.DSMT4">
                  <p:embed/>
                </p:oleObj>
              </mc:Choice>
              <mc:Fallback>
                <p:oleObj name="Equation" r:id="rId6" imgW="1394744" imgH="358213" progId="Equation.DSMT4">
                  <p:embed/>
                  <p:pic>
                    <p:nvPicPr>
                      <p:cNvPr id="0" name=""/>
                      <p:cNvPicPr/>
                      <p:nvPr/>
                    </p:nvPicPr>
                    <p:blipFill>
                      <a:blip r:embed="rId7"/>
                      <a:stretch>
                        <a:fillRect/>
                      </a:stretch>
                    </p:blipFill>
                    <p:spPr>
                      <a:xfrm>
                        <a:off x="5405801" y="2667000"/>
                        <a:ext cx="2191908" cy="563562"/>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03D348A3-5C86-40FE-A517-0B92C5DD1170}"/>
              </a:ext>
            </a:extLst>
          </p:cNvPr>
          <p:cNvSpPr txBox="1"/>
          <p:nvPr/>
        </p:nvSpPr>
        <p:spPr>
          <a:xfrm>
            <a:off x="457200" y="4803400"/>
            <a:ext cx="10058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400" b="1">
                <a:cs typeface="Arial" panose="020B0604020202020204" pitchFamily="34" charset="0"/>
              </a:defRPr>
            </a:lvl1pPr>
            <a:lvl2pPr marL="742950" lvl="1" indent="-285750" eaLnBrk="1" hangingPunct="1">
              <a:spcBef>
                <a:spcPct val="20000"/>
              </a:spcBef>
              <a:buClr>
                <a:schemeClr val="tx2"/>
              </a:buClr>
              <a:buFont typeface="Wingdings" panose="05000000000000000000" pitchFamily="2" charset="2"/>
              <a:buChar char="§"/>
              <a:defRPr sz="2400">
                <a:cs typeface="Arial" panose="020B0604020202020204" pitchFamily="34" charset="0"/>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b="0" dirty="0"/>
              <a:t>最后一个分组中还包括整个函数输入的长度值，这样一来，将使得敌手的攻击更为困难，即敌手若想成功地产生假冒的消息，就必需保证假冒消息的哈希值与原消息的哈希值相同，而且假冒消息的长度也要与原消息的长度相等。</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hash</a:t>
            </a:r>
            <a:r>
              <a:rPr lang="zh-CN" altLang="en-US" dirty="0">
                <a:ea typeface="宋体" panose="02010600030101010101" pitchFamily="2" charset="-122"/>
              </a:rPr>
              <a:t>函数模型图</a:t>
            </a:r>
          </a:p>
        </p:txBody>
      </p:sp>
      <p:sp>
        <p:nvSpPr>
          <p:cNvPr id="4505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A872286-4321-4729-BFAE-210445C8A87F}"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506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83DCD41-CA16-4405-B346-FFC75E77DEB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38</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45100" name="Text Box 42"/>
          <p:cNvSpPr txBox="1">
            <a:spLocks noChangeArrowheads="1"/>
          </p:cNvSpPr>
          <p:nvPr/>
        </p:nvSpPr>
        <p:spPr bwMode="ltGray">
          <a:xfrm>
            <a:off x="1002310" y="3690681"/>
            <a:ext cx="6143028" cy="2308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dirty="0">
                <a:latin typeface="Arial" panose="020B0604020202020204" pitchFamily="34" charset="0"/>
                <a:ea typeface="宋体" panose="02010600030101010101" pitchFamily="2" charset="-122"/>
                <a:cs typeface="Arial" panose="020B0604020202020204" pitchFamily="34" charset="0"/>
              </a:rPr>
              <a:t>IV  =  initial value </a:t>
            </a:r>
            <a:r>
              <a:rPr lang="zh-CN" altLang="zh-CN" sz="2400" dirty="0">
                <a:latin typeface="Arial" panose="020B0604020202020204" pitchFamily="34" charset="0"/>
                <a:ea typeface="宋体" panose="02010600030101010101" pitchFamily="2" charset="-122"/>
                <a:cs typeface="Arial" panose="020B0604020202020204" pitchFamily="34" charset="0"/>
              </a:rPr>
              <a:t>初始值</a:t>
            </a:r>
          </a:p>
          <a:p>
            <a:pPr>
              <a:spcBef>
                <a:spcPct val="0"/>
              </a:spcBef>
              <a:buClrTx/>
              <a:buFontTx/>
              <a:buNone/>
            </a:pPr>
            <a:r>
              <a:rPr lang="en-US" altLang="zh-CN" sz="2400" dirty="0">
                <a:latin typeface="Arial" panose="020B0604020202020204" pitchFamily="34" charset="0"/>
                <a:ea typeface="宋体" panose="02010600030101010101" pitchFamily="2" charset="-122"/>
                <a:cs typeface="Arial" panose="020B0604020202020204" pitchFamily="34" charset="0"/>
              </a:rPr>
              <a:t>CV =  chaining value </a:t>
            </a:r>
            <a:r>
              <a:rPr lang="zh-CN" altLang="zh-CN" sz="2400" dirty="0">
                <a:latin typeface="Arial" panose="020B0604020202020204" pitchFamily="34" charset="0"/>
                <a:ea typeface="宋体" panose="02010600030101010101" pitchFamily="2" charset="-122"/>
                <a:cs typeface="Arial" panose="020B0604020202020204" pitchFamily="34" charset="0"/>
              </a:rPr>
              <a:t>链接值</a:t>
            </a:r>
          </a:p>
          <a:p>
            <a:pPr>
              <a:spcBef>
                <a:spcPct val="0"/>
              </a:spcBef>
              <a:buClrTx/>
              <a:buFontTx/>
              <a:buNone/>
            </a:pPr>
            <a:r>
              <a:rPr lang="en-US" altLang="zh-CN" sz="2400" dirty="0">
                <a:latin typeface="Arial" panose="020B0604020202020204" pitchFamily="34" charset="0"/>
                <a:ea typeface="宋体" panose="02010600030101010101" pitchFamily="2" charset="-122"/>
                <a:cs typeface="Arial" panose="020B0604020202020204" pitchFamily="34" charset="0"/>
              </a:rPr>
              <a:t>Y</a:t>
            </a:r>
            <a:r>
              <a:rPr lang="en-US" altLang="zh-CN" sz="2400" baseline="-25000" dirty="0">
                <a:latin typeface="Arial" panose="020B0604020202020204" pitchFamily="34" charset="0"/>
                <a:ea typeface="宋体" panose="02010600030101010101" pitchFamily="2" charset="-122"/>
                <a:cs typeface="Arial" panose="020B0604020202020204" pitchFamily="34" charset="0"/>
              </a:rPr>
              <a:t>i</a:t>
            </a:r>
            <a:r>
              <a:rPr lang="en-US" altLang="zh-CN" sz="2400" dirty="0">
                <a:latin typeface="Arial" panose="020B0604020202020204" pitchFamily="34" charset="0"/>
                <a:ea typeface="宋体" panose="02010600030101010101" pitchFamily="2" charset="-122"/>
                <a:cs typeface="Arial" panose="020B0604020202020204" pitchFamily="34" charset="0"/>
              </a:rPr>
              <a:t>  =  </a:t>
            </a:r>
            <a:r>
              <a:rPr lang="en-US" altLang="zh-CN" sz="2400" dirty="0" err="1">
                <a:latin typeface="Arial" panose="020B0604020202020204" pitchFamily="34" charset="0"/>
                <a:ea typeface="宋体" panose="02010600030101010101" pitchFamily="2" charset="-122"/>
                <a:cs typeface="Arial" panose="020B0604020202020204" pitchFamily="34" charset="0"/>
              </a:rPr>
              <a:t>ith</a:t>
            </a:r>
            <a:r>
              <a:rPr lang="en-US" altLang="zh-CN" sz="2400" dirty="0">
                <a:latin typeface="Arial" panose="020B0604020202020204" pitchFamily="34" charset="0"/>
                <a:ea typeface="宋体" panose="02010600030101010101" pitchFamily="2" charset="-122"/>
                <a:cs typeface="Arial" panose="020B0604020202020204" pitchFamily="34" charset="0"/>
              </a:rPr>
              <a:t> input block (</a:t>
            </a:r>
            <a:r>
              <a:rPr lang="zh-CN" altLang="zh-CN" sz="2400" dirty="0">
                <a:latin typeface="Arial" panose="020B0604020202020204" pitchFamily="34" charset="0"/>
                <a:ea typeface="宋体" panose="02010600030101010101" pitchFamily="2" charset="-122"/>
                <a:cs typeface="Arial" panose="020B0604020202020204" pitchFamily="34" charset="0"/>
              </a:rPr>
              <a:t>第</a:t>
            </a:r>
            <a:r>
              <a:rPr lang="en-US" altLang="zh-CN" sz="2400" dirty="0" err="1">
                <a:latin typeface="Arial" panose="020B0604020202020204" pitchFamily="34" charset="0"/>
                <a:ea typeface="宋体" panose="02010600030101010101" pitchFamily="2" charset="-122"/>
                <a:cs typeface="Arial" panose="020B0604020202020204" pitchFamily="34" charset="0"/>
              </a:rPr>
              <a:t>i</a:t>
            </a:r>
            <a:r>
              <a:rPr lang="en-US" altLang="zh-CN" sz="2400" dirty="0">
                <a:latin typeface="Arial" panose="020B0604020202020204" pitchFamily="34" charset="0"/>
                <a:ea typeface="宋体" panose="02010600030101010101" pitchFamily="2" charset="-122"/>
                <a:cs typeface="Arial" panose="020B0604020202020204" pitchFamily="34" charset="0"/>
              </a:rPr>
              <a:t> </a:t>
            </a:r>
            <a:r>
              <a:rPr lang="zh-CN" altLang="en-US" sz="2400" dirty="0">
                <a:latin typeface="Arial" panose="020B0604020202020204" pitchFamily="34" charset="0"/>
                <a:ea typeface="宋体" panose="02010600030101010101" pitchFamily="2" charset="-122"/>
                <a:cs typeface="Arial" panose="020B0604020202020204" pitchFamily="34" charset="0"/>
              </a:rPr>
              <a:t>个输入数据块</a:t>
            </a:r>
            <a:r>
              <a:rPr lang="en-US" altLang="zh-CN" sz="2400" dirty="0">
                <a:latin typeface="Arial" panose="020B0604020202020204" pitchFamily="34" charset="0"/>
                <a:ea typeface="宋体" panose="02010600030101010101" pitchFamily="2" charset="-122"/>
                <a:cs typeface="Arial" panose="020B0604020202020204" pitchFamily="34" charset="0"/>
              </a:rPr>
              <a:t>)</a:t>
            </a:r>
          </a:p>
          <a:p>
            <a:pPr>
              <a:spcBef>
                <a:spcPct val="0"/>
              </a:spcBef>
              <a:buClrTx/>
              <a:buFontTx/>
              <a:buNone/>
            </a:pPr>
            <a:r>
              <a:rPr lang="en-US" altLang="zh-CN" sz="2400" dirty="0">
                <a:latin typeface="Arial" panose="020B0604020202020204" pitchFamily="34" charset="0"/>
                <a:ea typeface="宋体" panose="02010600030101010101" pitchFamily="2" charset="-122"/>
                <a:cs typeface="Arial" panose="020B0604020202020204" pitchFamily="34" charset="0"/>
              </a:rPr>
              <a:t>f   =  compression algorithm (</a:t>
            </a:r>
            <a:r>
              <a:rPr lang="zh-CN" altLang="zh-CN" sz="2400" dirty="0">
                <a:latin typeface="Arial" panose="020B0604020202020204" pitchFamily="34" charset="0"/>
                <a:ea typeface="宋体" panose="02010600030101010101" pitchFamily="2" charset="-122"/>
                <a:cs typeface="Arial" panose="020B0604020202020204" pitchFamily="34" charset="0"/>
              </a:rPr>
              <a:t>压缩算法）</a:t>
            </a:r>
          </a:p>
          <a:p>
            <a:pPr>
              <a:spcBef>
                <a:spcPct val="0"/>
              </a:spcBef>
              <a:buClrTx/>
              <a:buFontTx/>
              <a:buNone/>
            </a:pPr>
            <a:r>
              <a:rPr lang="en-US" altLang="zh-CN" sz="2400" dirty="0">
                <a:latin typeface="Arial" panose="020B0604020202020204" pitchFamily="34" charset="0"/>
                <a:ea typeface="宋体" panose="02010600030101010101" pitchFamily="2" charset="-122"/>
                <a:cs typeface="Arial" panose="020B0604020202020204" pitchFamily="34" charset="0"/>
              </a:rPr>
              <a:t>n    =  length of hash code (</a:t>
            </a:r>
            <a:r>
              <a:rPr lang="zh-CN" altLang="zh-CN" sz="2400" dirty="0">
                <a:latin typeface="Arial" panose="020B0604020202020204" pitchFamily="34" charset="0"/>
                <a:ea typeface="宋体" panose="02010600030101010101" pitchFamily="2" charset="-122"/>
                <a:cs typeface="Arial" panose="020B0604020202020204" pitchFamily="34" charset="0"/>
              </a:rPr>
              <a:t>散列码的长度</a:t>
            </a:r>
            <a:r>
              <a:rPr lang="en-US" altLang="zh-CN" sz="2400" dirty="0">
                <a:latin typeface="Arial" panose="020B0604020202020204" pitchFamily="34" charset="0"/>
                <a:ea typeface="宋体" panose="02010600030101010101" pitchFamily="2" charset="-122"/>
                <a:cs typeface="Arial" panose="020B0604020202020204" pitchFamily="34" charset="0"/>
              </a:rPr>
              <a:t>)</a:t>
            </a:r>
          </a:p>
          <a:p>
            <a:pPr>
              <a:spcBef>
                <a:spcPct val="0"/>
              </a:spcBef>
              <a:buClrTx/>
              <a:buFontTx/>
              <a:buNone/>
            </a:pPr>
            <a:r>
              <a:rPr lang="en-US" altLang="zh-CN" sz="2400" dirty="0">
                <a:latin typeface="Arial" panose="020B0604020202020204" pitchFamily="34" charset="0"/>
                <a:ea typeface="宋体" panose="02010600030101010101" pitchFamily="2" charset="-122"/>
                <a:cs typeface="Arial" panose="020B0604020202020204" pitchFamily="34" charset="0"/>
              </a:rPr>
              <a:t>b    =  length of input block(</a:t>
            </a:r>
            <a:r>
              <a:rPr lang="zh-CN" altLang="zh-CN" sz="2400" dirty="0">
                <a:latin typeface="Arial" panose="020B0604020202020204" pitchFamily="34" charset="0"/>
                <a:ea typeface="宋体" panose="02010600030101010101" pitchFamily="2" charset="-122"/>
                <a:cs typeface="Arial" panose="020B0604020202020204" pitchFamily="34" charset="0"/>
              </a:rPr>
              <a:t>输入块的长度</a:t>
            </a:r>
            <a:r>
              <a:rPr lang="en-US" altLang="zh-CN" sz="2400" dirty="0">
                <a:latin typeface="Arial" panose="020B0604020202020204" pitchFamily="34" charset="0"/>
                <a:ea typeface="宋体" panose="02010600030101010101" pitchFamily="2" charset="-122"/>
                <a:cs typeface="Arial" panose="020B0604020202020204" pitchFamily="34" charset="0"/>
              </a:rPr>
              <a:t>)</a:t>
            </a:r>
          </a:p>
        </p:txBody>
      </p:sp>
      <p:sp>
        <p:nvSpPr>
          <p:cNvPr id="45102" name="Text Box 44"/>
          <p:cNvSpPr txBox="1">
            <a:spLocks noChangeArrowheads="1"/>
          </p:cNvSpPr>
          <p:nvPr/>
        </p:nvSpPr>
        <p:spPr bwMode="ltGray">
          <a:xfrm>
            <a:off x="8388350" y="3681413"/>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graphicFrame>
        <p:nvGraphicFramePr>
          <p:cNvPr id="48" name="对象 4">
            <a:extLst>
              <a:ext uri="{FF2B5EF4-FFF2-40B4-BE49-F238E27FC236}">
                <a16:creationId xmlns:a16="http://schemas.microsoft.com/office/drawing/2014/main" id="{E13D8619-E862-4973-AEA0-CDBEAAA3B2D5}"/>
              </a:ext>
            </a:extLst>
          </p:cNvPr>
          <p:cNvGraphicFramePr>
            <a:graphicFrameLocks noChangeAspect="1"/>
          </p:cNvGraphicFramePr>
          <p:nvPr>
            <p:extLst>
              <p:ext uri="{D42A27DB-BD31-4B8C-83A1-F6EECF244321}">
                <p14:modId xmlns:p14="http://schemas.microsoft.com/office/powerpoint/2010/main" val="3796109199"/>
              </p:ext>
            </p:extLst>
          </p:nvPr>
        </p:nvGraphicFramePr>
        <p:xfrm>
          <a:off x="1447800" y="1023937"/>
          <a:ext cx="8367712" cy="2701925"/>
        </p:xfrm>
        <a:graphic>
          <a:graphicData uri="http://schemas.openxmlformats.org/presentationml/2006/ole">
            <mc:AlternateContent xmlns:mc="http://schemas.openxmlformats.org/markup-compatibility/2006">
              <mc:Choice xmlns:v="urn:schemas-microsoft-com:vml" Requires="v">
                <p:oleObj spid="_x0000_s185356" name="Visio" r:id="rId4" imgW="4333595" imgH="1400175" progId="Visio.Drawing.11">
                  <p:embed/>
                </p:oleObj>
              </mc:Choice>
              <mc:Fallback>
                <p:oleObj name="Visio" r:id="rId4" imgW="4333595" imgH="1400175" progId="Visio.Drawing.11">
                  <p:embed/>
                  <p:pic>
                    <p:nvPicPr>
                      <p:cNvPr id="46085" name="对象 4">
                        <a:extLst>
                          <a:ext uri="{FF2B5EF4-FFF2-40B4-BE49-F238E27FC236}">
                            <a16:creationId xmlns:a16="http://schemas.microsoft.com/office/drawing/2014/main" id="{62841A1F-EB63-446B-8B37-09C8D10AE431}"/>
                          </a:ext>
                        </a:extLst>
                      </p:cNvPr>
                      <p:cNvPicPr>
                        <a:picLocks noChangeAspect="1" noChangeArrowheads="1"/>
                      </p:cNvPicPr>
                      <p:nvPr/>
                    </p:nvPicPr>
                    <p:blipFill>
                      <a:blip r:embed="rId5"/>
                      <a:srcRect/>
                      <a:stretch>
                        <a:fillRect/>
                      </a:stretch>
                    </p:blipFill>
                    <p:spPr bwMode="auto">
                      <a:xfrm>
                        <a:off x="1447800" y="1023937"/>
                        <a:ext cx="8367712"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对象 14">
            <a:extLst>
              <a:ext uri="{FF2B5EF4-FFF2-40B4-BE49-F238E27FC236}">
                <a16:creationId xmlns:a16="http://schemas.microsoft.com/office/drawing/2014/main" id="{ACB9C366-3DC8-4B24-B3B7-F666D41DCA2B}"/>
              </a:ext>
            </a:extLst>
          </p:cNvPr>
          <p:cNvGraphicFramePr>
            <a:graphicFrameLocks noChangeAspect="1"/>
          </p:cNvGraphicFramePr>
          <p:nvPr>
            <p:extLst>
              <p:ext uri="{D42A27DB-BD31-4B8C-83A1-F6EECF244321}">
                <p14:modId xmlns:p14="http://schemas.microsoft.com/office/powerpoint/2010/main" val="1506128352"/>
              </p:ext>
            </p:extLst>
          </p:nvPr>
        </p:nvGraphicFramePr>
        <p:xfrm>
          <a:off x="7761287" y="4171256"/>
          <a:ext cx="1765300" cy="455613"/>
        </p:xfrm>
        <a:graphic>
          <a:graphicData uri="http://schemas.openxmlformats.org/presentationml/2006/ole">
            <mc:AlternateContent xmlns:mc="http://schemas.openxmlformats.org/markup-compatibility/2006">
              <mc:Choice xmlns:v="urn:schemas-microsoft-com:vml" Requires="v">
                <p:oleObj spid="_x0000_s185357" name="Equation" r:id="rId6" imgW="799753" imgH="203112" progId="Equation.DSMT4">
                  <p:embed/>
                </p:oleObj>
              </mc:Choice>
              <mc:Fallback>
                <p:oleObj name="Equation" r:id="rId6" imgW="799753" imgH="203112" progId="Equation.DSMT4">
                  <p:embed/>
                  <p:pic>
                    <p:nvPicPr>
                      <p:cNvPr id="47118" name="对象 14">
                        <a:extLst>
                          <a:ext uri="{FF2B5EF4-FFF2-40B4-BE49-F238E27FC236}">
                            <a16:creationId xmlns:a16="http://schemas.microsoft.com/office/drawing/2014/main" id="{27B52E6C-A5A2-47BF-94BD-173163AFF2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1287" y="4171256"/>
                        <a:ext cx="17653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对象 16">
            <a:extLst>
              <a:ext uri="{FF2B5EF4-FFF2-40B4-BE49-F238E27FC236}">
                <a16:creationId xmlns:a16="http://schemas.microsoft.com/office/drawing/2014/main" id="{1EE20C6F-8A21-4ECE-86D8-F12D7575DBEF}"/>
              </a:ext>
            </a:extLst>
          </p:cNvPr>
          <p:cNvGraphicFramePr>
            <a:graphicFrameLocks noChangeAspect="1"/>
          </p:cNvGraphicFramePr>
          <p:nvPr>
            <p:extLst>
              <p:ext uri="{D42A27DB-BD31-4B8C-83A1-F6EECF244321}">
                <p14:modId xmlns:p14="http://schemas.microsoft.com/office/powerpoint/2010/main" val="4108719851"/>
              </p:ext>
            </p:extLst>
          </p:nvPr>
        </p:nvGraphicFramePr>
        <p:xfrm>
          <a:off x="7761287" y="4701481"/>
          <a:ext cx="2439988" cy="431800"/>
        </p:xfrm>
        <a:graphic>
          <a:graphicData uri="http://schemas.openxmlformats.org/presentationml/2006/ole">
            <mc:AlternateContent xmlns:mc="http://schemas.openxmlformats.org/markup-compatibility/2006">
              <mc:Choice xmlns:v="urn:schemas-microsoft-com:vml" Requires="v">
                <p:oleObj spid="_x0000_s185358" name="Equation" r:id="rId8" imgW="1167893" imgH="203112" progId="Equation.DSMT4">
                  <p:embed/>
                </p:oleObj>
              </mc:Choice>
              <mc:Fallback>
                <p:oleObj name="Equation" r:id="rId8" imgW="1167893" imgH="203112" progId="Equation.DSMT4">
                  <p:embed/>
                  <p:pic>
                    <p:nvPicPr>
                      <p:cNvPr id="47120" name="对象 16">
                        <a:extLst>
                          <a:ext uri="{FF2B5EF4-FFF2-40B4-BE49-F238E27FC236}">
                            <a16:creationId xmlns:a16="http://schemas.microsoft.com/office/drawing/2014/main" id="{6284D98B-FE0C-469C-92A7-03151F4917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1287" y="4701481"/>
                        <a:ext cx="24399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18">
            <a:extLst>
              <a:ext uri="{FF2B5EF4-FFF2-40B4-BE49-F238E27FC236}">
                <a16:creationId xmlns:a16="http://schemas.microsoft.com/office/drawing/2014/main" id="{31168635-C9AF-4CA2-8BED-738785861E83}"/>
              </a:ext>
            </a:extLst>
          </p:cNvPr>
          <p:cNvGraphicFramePr>
            <a:graphicFrameLocks noChangeAspect="1"/>
          </p:cNvGraphicFramePr>
          <p:nvPr>
            <p:extLst>
              <p:ext uri="{D42A27DB-BD31-4B8C-83A1-F6EECF244321}">
                <p14:modId xmlns:p14="http://schemas.microsoft.com/office/powerpoint/2010/main" val="517638239"/>
              </p:ext>
            </p:extLst>
          </p:nvPr>
        </p:nvGraphicFramePr>
        <p:xfrm>
          <a:off x="10353675" y="4687194"/>
          <a:ext cx="1201737" cy="420687"/>
        </p:xfrm>
        <a:graphic>
          <a:graphicData uri="http://schemas.openxmlformats.org/presentationml/2006/ole">
            <mc:AlternateContent xmlns:mc="http://schemas.openxmlformats.org/markup-compatibility/2006">
              <mc:Choice xmlns:v="urn:schemas-microsoft-com:vml" Requires="v">
                <p:oleObj spid="_x0000_s185359" name="Equation" r:id="rId10" imgW="482391" imgH="165028" progId="Equation.DSMT4">
                  <p:embed/>
                </p:oleObj>
              </mc:Choice>
              <mc:Fallback>
                <p:oleObj name="Equation" r:id="rId10" imgW="482391" imgH="165028" progId="Equation.DSMT4">
                  <p:embed/>
                  <p:pic>
                    <p:nvPicPr>
                      <p:cNvPr id="47122" name="对象 18">
                        <a:extLst>
                          <a:ext uri="{FF2B5EF4-FFF2-40B4-BE49-F238E27FC236}">
                            <a16:creationId xmlns:a16="http://schemas.microsoft.com/office/drawing/2014/main" id="{75DD8B5F-A406-4F0D-A39D-0650E7CB7F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53675" y="4687194"/>
                        <a:ext cx="120173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20">
            <a:extLst>
              <a:ext uri="{FF2B5EF4-FFF2-40B4-BE49-F238E27FC236}">
                <a16:creationId xmlns:a16="http://schemas.microsoft.com/office/drawing/2014/main" id="{79AA7668-CC7E-4F5A-BBF2-DA10346BCFD6}"/>
              </a:ext>
            </a:extLst>
          </p:cNvPr>
          <p:cNvGraphicFramePr>
            <a:graphicFrameLocks noChangeAspect="1"/>
          </p:cNvGraphicFramePr>
          <p:nvPr>
            <p:extLst>
              <p:ext uri="{D42A27DB-BD31-4B8C-83A1-F6EECF244321}">
                <p14:modId xmlns:p14="http://schemas.microsoft.com/office/powerpoint/2010/main" val="3937176390"/>
              </p:ext>
            </p:extLst>
          </p:nvPr>
        </p:nvGraphicFramePr>
        <p:xfrm>
          <a:off x="7761287" y="5172969"/>
          <a:ext cx="1622425" cy="427037"/>
        </p:xfrm>
        <a:graphic>
          <a:graphicData uri="http://schemas.openxmlformats.org/presentationml/2006/ole">
            <mc:AlternateContent xmlns:mc="http://schemas.openxmlformats.org/markup-compatibility/2006">
              <mc:Choice xmlns:v="urn:schemas-microsoft-com:vml" Requires="v">
                <p:oleObj spid="_x0000_s185360" name="Equation" r:id="rId12" imgW="787058" imgH="203112" progId="Equation.DSMT4">
                  <p:embed/>
                </p:oleObj>
              </mc:Choice>
              <mc:Fallback>
                <p:oleObj name="Equation" r:id="rId12" imgW="787058" imgH="203112" progId="Equation.DSMT4">
                  <p:embed/>
                  <p:pic>
                    <p:nvPicPr>
                      <p:cNvPr id="47124" name="对象 20">
                        <a:extLst>
                          <a:ext uri="{FF2B5EF4-FFF2-40B4-BE49-F238E27FC236}">
                            <a16:creationId xmlns:a16="http://schemas.microsoft.com/office/drawing/2014/main" id="{922A9C8B-FBCB-4D24-BD24-82BA829E04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1287" y="5172969"/>
                        <a:ext cx="16224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2D559-F304-4CE5-8E21-446006AC300E}"/>
              </a:ext>
            </a:extLst>
          </p:cNvPr>
          <p:cNvSpPr>
            <a:spLocks noGrp="1"/>
          </p:cNvSpPr>
          <p:nvPr>
            <p:ph type="title"/>
          </p:nvPr>
        </p:nvSpPr>
        <p:spPr/>
        <p:txBody>
          <a:bodyPr/>
          <a:lstStyle/>
          <a:p>
            <a:r>
              <a:rPr lang="zh-CN" altLang="en-US" sz="3600" dirty="0">
                <a:latin typeface="+mn-ea"/>
                <a:ea typeface="+mn-ea"/>
              </a:rPr>
              <a:t>迭代型哈希函数的一般结构</a:t>
            </a:r>
            <a:endParaRPr lang="zh-CN" altLang="en-US" dirty="0"/>
          </a:p>
        </p:txBody>
      </p:sp>
      <p:sp>
        <p:nvSpPr>
          <p:cNvPr id="3" name="内容占位符 2">
            <a:extLst>
              <a:ext uri="{FF2B5EF4-FFF2-40B4-BE49-F238E27FC236}">
                <a16:creationId xmlns:a16="http://schemas.microsoft.com/office/drawing/2014/main" id="{55B228C1-106B-4E25-9244-509C31F8D334}"/>
              </a:ext>
            </a:extLst>
          </p:cNvPr>
          <p:cNvSpPr>
            <a:spLocks noGrp="1"/>
          </p:cNvSpPr>
          <p:nvPr>
            <p:ph idx="1"/>
          </p:nvPr>
        </p:nvSpPr>
        <p:spPr>
          <a:xfrm>
            <a:off x="406400" y="1219200"/>
            <a:ext cx="11176000" cy="2819400"/>
          </a:xfrm>
        </p:spPr>
        <p:txBody>
          <a:bodyPr/>
          <a:lstStyle/>
          <a:p>
            <a:pPr>
              <a:defRPr/>
            </a:pPr>
            <a:r>
              <a:rPr lang="zh-CN" altLang="en-US" sz="2800" b="0" dirty="0">
                <a:latin typeface="宋体" panose="02010600030101010101" pitchFamily="2" charset="-122"/>
                <a:ea typeface="宋体" panose="02010600030101010101" pitchFamily="2" charset="-122"/>
              </a:rPr>
              <a:t>算法的核心技术是设计无碰撞的压缩函数</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，而敌手对算法的攻击重点是</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的内部结构，由于</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和分组密码一样是由若干轮处理过程组成，所以对</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的攻击需通过对各轮之间的位模式的分析来进行，分析过程常常需要先找出</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的碰撞。由于</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是压缩函数，其碰撞是不可避免的，因此在设计 </a:t>
            </a:r>
            <a:r>
              <a:rPr lang="en-US" altLang="zh-CN" sz="2800" b="0" dirty="0">
                <a:latin typeface="宋体" panose="02010600030101010101" pitchFamily="2" charset="-122"/>
                <a:ea typeface="宋体" panose="02010600030101010101" pitchFamily="2" charset="-122"/>
              </a:rPr>
              <a:t> </a:t>
            </a:r>
            <a:r>
              <a:rPr lang="zh-CN" altLang="en-US" sz="2800" b="0" dirty="0">
                <a:latin typeface="宋体" panose="02010600030101010101" pitchFamily="2" charset="-122"/>
                <a:ea typeface="宋体" panose="02010600030101010101" pitchFamily="2" charset="-122"/>
              </a:rPr>
              <a:t>时就应保证找出其碰撞在计算上是不可行的。</a:t>
            </a:r>
          </a:p>
          <a:p>
            <a:endParaRPr lang="zh-CN" altLang="en-US" dirty="0"/>
          </a:p>
        </p:txBody>
      </p:sp>
      <p:sp>
        <p:nvSpPr>
          <p:cNvPr id="4" name="日期占位符 3">
            <a:extLst>
              <a:ext uri="{FF2B5EF4-FFF2-40B4-BE49-F238E27FC236}">
                <a16:creationId xmlns:a16="http://schemas.microsoft.com/office/drawing/2014/main" id="{454BC79F-6F1A-462B-95AD-6DEEBCC3D9D6}"/>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E1E94773-1CF8-4C92-A4FB-E45B4655BB57}"/>
              </a:ext>
            </a:extLst>
          </p:cNvPr>
          <p:cNvSpPr>
            <a:spLocks noGrp="1"/>
          </p:cNvSpPr>
          <p:nvPr>
            <p:ph type="sldNum" sz="quarter" idx="11"/>
          </p:nvPr>
        </p:nvSpPr>
        <p:spPr/>
        <p:txBody>
          <a:bodyPr/>
          <a:lstStyle/>
          <a:p>
            <a:fld id="{D06FDECE-D84C-4BFC-AAC6-9399481B1547}" type="slidenum">
              <a:rPr lang="en-US" altLang="zh-CN" smtClean="0"/>
              <a:pPr/>
              <a:t>39</a:t>
            </a:fld>
            <a:endParaRPr lang="en-US" altLang="zh-CN"/>
          </a:p>
        </p:txBody>
      </p:sp>
      <p:graphicFrame>
        <p:nvGraphicFramePr>
          <p:cNvPr id="6" name="对象 5">
            <a:extLst>
              <a:ext uri="{FF2B5EF4-FFF2-40B4-BE49-F238E27FC236}">
                <a16:creationId xmlns:a16="http://schemas.microsoft.com/office/drawing/2014/main" id="{59EF14A5-022F-4329-8929-7FFC1A118875}"/>
              </a:ext>
            </a:extLst>
          </p:cNvPr>
          <p:cNvGraphicFramePr>
            <a:graphicFrameLocks noChangeAspect="1"/>
          </p:cNvGraphicFramePr>
          <p:nvPr>
            <p:extLst>
              <p:ext uri="{D42A27DB-BD31-4B8C-83A1-F6EECF244321}">
                <p14:modId xmlns:p14="http://schemas.microsoft.com/office/powerpoint/2010/main" val="3472969128"/>
              </p:ext>
            </p:extLst>
          </p:nvPr>
        </p:nvGraphicFramePr>
        <p:xfrm>
          <a:off x="7162800" y="1371600"/>
          <a:ext cx="300037" cy="398463"/>
        </p:xfrm>
        <a:graphic>
          <a:graphicData uri="http://schemas.openxmlformats.org/presentationml/2006/ole">
            <mc:AlternateContent xmlns:mc="http://schemas.openxmlformats.org/markup-compatibility/2006">
              <mc:Choice xmlns:v="urn:schemas-microsoft-com:vml" Requires="v">
                <p:oleObj spid="_x0000_s186388" name="Equation" r:id="rId3" imgW="300262" imgH="399254" progId="Equation.DSMT4">
                  <p:embed/>
                </p:oleObj>
              </mc:Choice>
              <mc:Fallback>
                <p:oleObj name="Equation" r:id="rId3" imgW="300262" imgH="399254" progId="Equation.DSMT4">
                  <p:embed/>
                  <p:pic>
                    <p:nvPicPr>
                      <p:cNvPr id="0" name=""/>
                      <p:cNvPicPr/>
                      <p:nvPr/>
                    </p:nvPicPr>
                    <p:blipFill>
                      <a:blip r:embed="rId4"/>
                      <a:stretch>
                        <a:fillRect/>
                      </a:stretch>
                    </p:blipFill>
                    <p:spPr>
                      <a:xfrm>
                        <a:off x="7162800" y="1371600"/>
                        <a:ext cx="300037" cy="39846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9DF7901-1488-4864-8C4C-D99DC3501481}"/>
              </a:ext>
            </a:extLst>
          </p:cNvPr>
          <p:cNvGraphicFramePr>
            <a:graphicFrameLocks noChangeAspect="1"/>
          </p:cNvGraphicFramePr>
          <p:nvPr>
            <p:extLst>
              <p:ext uri="{D42A27DB-BD31-4B8C-83A1-F6EECF244321}">
                <p14:modId xmlns:p14="http://schemas.microsoft.com/office/powerpoint/2010/main" val="3722352499"/>
              </p:ext>
            </p:extLst>
          </p:nvPr>
        </p:nvGraphicFramePr>
        <p:xfrm>
          <a:off x="1600200" y="1770063"/>
          <a:ext cx="300037" cy="398463"/>
        </p:xfrm>
        <a:graphic>
          <a:graphicData uri="http://schemas.openxmlformats.org/presentationml/2006/ole">
            <mc:AlternateContent xmlns:mc="http://schemas.openxmlformats.org/markup-compatibility/2006">
              <mc:Choice xmlns:v="urn:schemas-microsoft-com:vml" Requires="v">
                <p:oleObj spid="_x0000_s186389" name="Equation" r:id="rId5" imgW="300262" imgH="399254" progId="Equation.DSMT4">
                  <p:embed/>
                </p:oleObj>
              </mc:Choice>
              <mc:Fallback>
                <p:oleObj name="Equation" r:id="rId5" imgW="300262" imgH="399254" progId="Equation.DSMT4">
                  <p:embed/>
                  <p:pic>
                    <p:nvPicPr>
                      <p:cNvPr id="0" name=""/>
                      <p:cNvPicPr/>
                      <p:nvPr/>
                    </p:nvPicPr>
                    <p:blipFill>
                      <a:blip r:embed="rId6"/>
                      <a:stretch>
                        <a:fillRect/>
                      </a:stretch>
                    </p:blipFill>
                    <p:spPr>
                      <a:xfrm>
                        <a:off x="1600200" y="1770063"/>
                        <a:ext cx="300037" cy="39846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AE1C7EE5-E4A8-40FB-B27D-2A3D29A6F355}"/>
              </a:ext>
            </a:extLst>
          </p:cNvPr>
          <p:cNvGraphicFramePr>
            <a:graphicFrameLocks noChangeAspect="1"/>
          </p:cNvGraphicFramePr>
          <p:nvPr>
            <p:extLst>
              <p:ext uri="{D42A27DB-BD31-4B8C-83A1-F6EECF244321}">
                <p14:modId xmlns:p14="http://schemas.microsoft.com/office/powerpoint/2010/main" val="582571680"/>
              </p:ext>
            </p:extLst>
          </p:nvPr>
        </p:nvGraphicFramePr>
        <p:xfrm>
          <a:off x="4724400" y="1765299"/>
          <a:ext cx="300037" cy="398463"/>
        </p:xfrm>
        <a:graphic>
          <a:graphicData uri="http://schemas.openxmlformats.org/presentationml/2006/ole">
            <mc:AlternateContent xmlns:mc="http://schemas.openxmlformats.org/markup-compatibility/2006">
              <mc:Choice xmlns:v="urn:schemas-microsoft-com:vml" Requires="v">
                <p:oleObj spid="_x0000_s186390" name="Equation" r:id="rId7" imgW="300262" imgH="399254" progId="Equation.DSMT4">
                  <p:embed/>
                </p:oleObj>
              </mc:Choice>
              <mc:Fallback>
                <p:oleObj name="Equation" r:id="rId7" imgW="300262" imgH="399254" progId="Equation.DSMT4">
                  <p:embed/>
                  <p:pic>
                    <p:nvPicPr>
                      <p:cNvPr id="0" name=""/>
                      <p:cNvPicPr/>
                      <p:nvPr/>
                    </p:nvPicPr>
                    <p:blipFill>
                      <a:blip r:embed="rId8"/>
                      <a:stretch>
                        <a:fillRect/>
                      </a:stretch>
                    </p:blipFill>
                    <p:spPr>
                      <a:xfrm>
                        <a:off x="4724400" y="1765299"/>
                        <a:ext cx="300037" cy="39846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22E72BA-4F02-428C-A9BC-B38EC3C376AE}"/>
              </a:ext>
            </a:extLst>
          </p:cNvPr>
          <p:cNvGraphicFramePr>
            <a:graphicFrameLocks noChangeAspect="1"/>
          </p:cNvGraphicFramePr>
          <p:nvPr>
            <p:extLst>
              <p:ext uri="{D42A27DB-BD31-4B8C-83A1-F6EECF244321}">
                <p14:modId xmlns:p14="http://schemas.microsoft.com/office/powerpoint/2010/main" val="1516090982"/>
              </p:ext>
            </p:extLst>
          </p:nvPr>
        </p:nvGraphicFramePr>
        <p:xfrm>
          <a:off x="2286000" y="2198175"/>
          <a:ext cx="300037" cy="398463"/>
        </p:xfrm>
        <a:graphic>
          <a:graphicData uri="http://schemas.openxmlformats.org/presentationml/2006/ole">
            <mc:AlternateContent xmlns:mc="http://schemas.openxmlformats.org/markup-compatibility/2006">
              <mc:Choice xmlns:v="urn:schemas-microsoft-com:vml" Requires="v">
                <p:oleObj spid="_x0000_s186391" name="Equation" r:id="rId9" imgW="300262" imgH="399254" progId="Equation.DSMT4">
                  <p:embed/>
                </p:oleObj>
              </mc:Choice>
              <mc:Fallback>
                <p:oleObj name="Equation" r:id="rId9" imgW="300262" imgH="399254" progId="Equation.DSMT4">
                  <p:embed/>
                  <p:pic>
                    <p:nvPicPr>
                      <p:cNvPr id="0" name=""/>
                      <p:cNvPicPr/>
                      <p:nvPr/>
                    </p:nvPicPr>
                    <p:blipFill>
                      <a:blip r:embed="rId10"/>
                      <a:stretch>
                        <a:fillRect/>
                      </a:stretch>
                    </p:blipFill>
                    <p:spPr>
                      <a:xfrm>
                        <a:off x="2286000" y="2198175"/>
                        <a:ext cx="300037" cy="39846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0D1D07A-79F5-46DF-88F5-E4729E3B0DB2}"/>
              </a:ext>
            </a:extLst>
          </p:cNvPr>
          <p:cNvGraphicFramePr>
            <a:graphicFrameLocks noChangeAspect="1"/>
          </p:cNvGraphicFramePr>
          <p:nvPr>
            <p:extLst>
              <p:ext uri="{D42A27DB-BD31-4B8C-83A1-F6EECF244321}">
                <p14:modId xmlns:p14="http://schemas.microsoft.com/office/powerpoint/2010/main" val="2084048246"/>
              </p:ext>
            </p:extLst>
          </p:nvPr>
        </p:nvGraphicFramePr>
        <p:xfrm>
          <a:off x="6758781" y="2617635"/>
          <a:ext cx="300037" cy="398463"/>
        </p:xfrm>
        <a:graphic>
          <a:graphicData uri="http://schemas.openxmlformats.org/presentationml/2006/ole">
            <mc:AlternateContent xmlns:mc="http://schemas.openxmlformats.org/markup-compatibility/2006">
              <mc:Choice xmlns:v="urn:schemas-microsoft-com:vml" Requires="v">
                <p:oleObj spid="_x0000_s186392" name="Equation" r:id="rId11" imgW="300262" imgH="399254" progId="Equation.DSMT4">
                  <p:embed/>
                </p:oleObj>
              </mc:Choice>
              <mc:Fallback>
                <p:oleObj name="Equation" r:id="rId11" imgW="300262" imgH="399254" progId="Equation.DSMT4">
                  <p:embed/>
                  <p:pic>
                    <p:nvPicPr>
                      <p:cNvPr id="0" name=""/>
                      <p:cNvPicPr/>
                      <p:nvPr/>
                    </p:nvPicPr>
                    <p:blipFill>
                      <a:blip r:embed="rId12"/>
                      <a:stretch>
                        <a:fillRect/>
                      </a:stretch>
                    </p:blipFill>
                    <p:spPr>
                      <a:xfrm>
                        <a:off x="6758781" y="2617635"/>
                        <a:ext cx="300037" cy="39846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1172AA2-7164-4247-9D02-31062F10331C}"/>
              </a:ext>
            </a:extLst>
          </p:cNvPr>
          <p:cNvGraphicFramePr>
            <a:graphicFrameLocks noChangeAspect="1"/>
          </p:cNvGraphicFramePr>
          <p:nvPr>
            <p:extLst>
              <p:ext uri="{D42A27DB-BD31-4B8C-83A1-F6EECF244321}">
                <p14:modId xmlns:p14="http://schemas.microsoft.com/office/powerpoint/2010/main" val="3207703138"/>
              </p:ext>
            </p:extLst>
          </p:nvPr>
        </p:nvGraphicFramePr>
        <p:xfrm>
          <a:off x="4165600" y="2628900"/>
          <a:ext cx="300037" cy="398463"/>
        </p:xfrm>
        <a:graphic>
          <a:graphicData uri="http://schemas.openxmlformats.org/presentationml/2006/ole">
            <mc:AlternateContent xmlns:mc="http://schemas.openxmlformats.org/markup-compatibility/2006">
              <mc:Choice xmlns:v="urn:schemas-microsoft-com:vml" Requires="v">
                <p:oleObj spid="_x0000_s186393" name="Equation" r:id="rId13" imgW="300262" imgH="399254" progId="Equation.DSMT4">
                  <p:embed/>
                </p:oleObj>
              </mc:Choice>
              <mc:Fallback>
                <p:oleObj name="Equation" r:id="rId13" imgW="300262" imgH="399254" progId="Equation.DSMT4">
                  <p:embed/>
                  <p:pic>
                    <p:nvPicPr>
                      <p:cNvPr id="0" name=""/>
                      <p:cNvPicPr/>
                      <p:nvPr/>
                    </p:nvPicPr>
                    <p:blipFill>
                      <a:blip r:embed="rId14"/>
                      <a:stretch>
                        <a:fillRect/>
                      </a:stretch>
                    </p:blipFill>
                    <p:spPr>
                      <a:xfrm>
                        <a:off x="4165600" y="2628900"/>
                        <a:ext cx="300037" cy="3984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2717CE0-7AC3-4F13-AF1F-83E2BCE176AA}"/>
              </a:ext>
            </a:extLst>
          </p:cNvPr>
          <p:cNvGraphicFramePr>
            <a:graphicFrameLocks noChangeAspect="1"/>
          </p:cNvGraphicFramePr>
          <p:nvPr>
            <p:extLst>
              <p:ext uri="{D42A27DB-BD31-4B8C-83A1-F6EECF244321}">
                <p14:modId xmlns:p14="http://schemas.microsoft.com/office/powerpoint/2010/main" val="3959057993"/>
              </p:ext>
            </p:extLst>
          </p:nvPr>
        </p:nvGraphicFramePr>
        <p:xfrm>
          <a:off x="4015581" y="3027363"/>
          <a:ext cx="300037" cy="398463"/>
        </p:xfrm>
        <a:graphic>
          <a:graphicData uri="http://schemas.openxmlformats.org/presentationml/2006/ole">
            <mc:AlternateContent xmlns:mc="http://schemas.openxmlformats.org/markup-compatibility/2006">
              <mc:Choice xmlns:v="urn:schemas-microsoft-com:vml" Requires="v">
                <p:oleObj spid="_x0000_s186394" name="Equation" r:id="rId15" imgW="300262" imgH="399254" progId="Equation.DSMT4">
                  <p:embed/>
                </p:oleObj>
              </mc:Choice>
              <mc:Fallback>
                <p:oleObj name="Equation" r:id="rId15" imgW="300262" imgH="399254" progId="Equation.DSMT4">
                  <p:embed/>
                  <p:pic>
                    <p:nvPicPr>
                      <p:cNvPr id="0" name=""/>
                      <p:cNvPicPr/>
                      <p:nvPr/>
                    </p:nvPicPr>
                    <p:blipFill>
                      <a:blip r:embed="rId16"/>
                      <a:stretch>
                        <a:fillRect/>
                      </a:stretch>
                    </p:blipFill>
                    <p:spPr>
                      <a:xfrm>
                        <a:off x="4015581" y="3027363"/>
                        <a:ext cx="300037" cy="398463"/>
                      </a:xfrm>
                      <a:prstGeom prst="rect">
                        <a:avLst/>
                      </a:prstGeom>
                    </p:spPr>
                  </p:pic>
                </p:oleObj>
              </mc:Fallback>
            </mc:AlternateContent>
          </a:graphicData>
        </a:graphic>
      </p:graphicFrame>
    </p:spTree>
    <p:extLst>
      <p:ext uri="{BB962C8B-B14F-4D97-AF65-F5344CB8AC3E}">
        <p14:creationId xmlns:p14="http://schemas.microsoft.com/office/powerpoint/2010/main" val="28648625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ea typeface="宋体" panose="02010600030101010101" pitchFamily="2" charset="-122"/>
                <a:sym typeface="Wingdings" panose="05000000000000000000" pitchFamily="2" charset="2"/>
              </a:rPr>
              <a:t>对认证的要求</a:t>
            </a:r>
          </a:p>
        </p:txBody>
      </p:sp>
      <p:sp>
        <p:nvSpPr>
          <p:cNvPr id="173059" name="Rectangle 3"/>
          <p:cNvSpPr>
            <a:spLocks noGrp="1" noChangeArrowheads="1"/>
          </p:cNvSpPr>
          <p:nvPr>
            <p:ph idx="1"/>
          </p:nvPr>
        </p:nvSpPr>
        <p:spPr>
          <a:xfrm>
            <a:off x="1992312" y="1341439"/>
            <a:ext cx="9209087" cy="4754561"/>
          </a:xfrm>
        </p:spPr>
        <p:txBody>
          <a:bodyPr/>
          <a:lstStyle/>
          <a:p>
            <a:pPr eaLnBrk="1" hangingPunct="1">
              <a:lnSpc>
                <a:spcPct val="80000"/>
              </a:lnSpc>
            </a:pPr>
            <a:r>
              <a:rPr lang="zh-CN" altLang="en-US" dirty="0">
                <a:ea typeface="宋体" panose="02010600030101010101" pitchFamily="2" charset="-122"/>
              </a:rPr>
              <a:t>在网络通信中，攻击方法</a:t>
            </a:r>
          </a:p>
          <a:p>
            <a:pPr eaLnBrk="1" hangingPunct="1">
              <a:lnSpc>
                <a:spcPct val="80000"/>
              </a:lnSpc>
              <a:buFont typeface="Wingdings" panose="05000000000000000000" pitchFamily="2" charset="2"/>
              <a:buNone/>
            </a:pPr>
            <a:endParaRPr lang="zh-CN" altLang="en-US" dirty="0">
              <a:ea typeface="宋体" panose="02010600030101010101" pitchFamily="2" charset="-122"/>
            </a:endParaRPr>
          </a:p>
          <a:p>
            <a:pPr lvl="1" eaLnBrk="1" hangingPunct="1">
              <a:lnSpc>
                <a:spcPct val="80000"/>
              </a:lnSpc>
              <a:buFont typeface="Wingdings" panose="05000000000000000000" pitchFamily="2" charset="2"/>
              <a:buChar char="n"/>
            </a:pPr>
            <a:r>
              <a:rPr lang="zh-CN" altLang="en-US" dirty="0">
                <a:solidFill>
                  <a:srgbClr val="0070C0"/>
                </a:solidFill>
                <a:ea typeface="宋体" panose="02010600030101010101" pitchFamily="2" charset="-122"/>
              </a:rPr>
              <a:t>泄密：透露消息给没有密钥的实体</a:t>
            </a:r>
          </a:p>
          <a:p>
            <a:pPr lvl="1" eaLnBrk="1" hangingPunct="1">
              <a:lnSpc>
                <a:spcPct val="80000"/>
              </a:lnSpc>
              <a:buFont typeface="Wingdings" panose="05000000000000000000" pitchFamily="2" charset="2"/>
              <a:buChar char="n"/>
            </a:pPr>
            <a:r>
              <a:rPr lang="zh-CN" altLang="en-US" dirty="0">
                <a:solidFill>
                  <a:srgbClr val="0070C0"/>
                </a:solidFill>
                <a:ea typeface="宋体" panose="02010600030101010101" pitchFamily="2" charset="-122"/>
              </a:rPr>
              <a:t>传输分析：分析通信模式，连接频率、时间，消息的数量和大小</a:t>
            </a:r>
          </a:p>
          <a:p>
            <a:pPr lvl="1" eaLnBrk="1" hangingPunct="1">
              <a:lnSpc>
                <a:spcPct val="80000"/>
              </a:lnSpc>
              <a:buFont typeface="Wingdings" panose="05000000000000000000" pitchFamily="2" charset="2"/>
              <a:buChar char="n"/>
            </a:pPr>
            <a:r>
              <a:rPr lang="zh-CN" altLang="en-US" dirty="0">
                <a:solidFill>
                  <a:srgbClr val="C00000"/>
                </a:solidFill>
                <a:ea typeface="宋体" panose="02010600030101010101" pitchFamily="2" charset="-122"/>
              </a:rPr>
              <a:t>伪装：欺诈消息，伪装发送或应答</a:t>
            </a:r>
          </a:p>
          <a:p>
            <a:pPr lvl="1" eaLnBrk="1" hangingPunct="1">
              <a:lnSpc>
                <a:spcPct val="80000"/>
              </a:lnSpc>
              <a:buFont typeface="Wingdings" panose="05000000000000000000" pitchFamily="2" charset="2"/>
              <a:buChar char="n"/>
            </a:pPr>
            <a:r>
              <a:rPr lang="zh-CN" altLang="en-US" dirty="0">
                <a:solidFill>
                  <a:srgbClr val="C00000"/>
                </a:solidFill>
                <a:ea typeface="宋体" panose="02010600030101010101" pitchFamily="2" charset="-122"/>
              </a:rPr>
              <a:t>内容修改</a:t>
            </a:r>
          </a:p>
          <a:p>
            <a:pPr lvl="1" eaLnBrk="1" hangingPunct="1">
              <a:lnSpc>
                <a:spcPct val="80000"/>
              </a:lnSpc>
              <a:buFont typeface="Wingdings" panose="05000000000000000000" pitchFamily="2" charset="2"/>
              <a:buChar char="n"/>
            </a:pPr>
            <a:r>
              <a:rPr lang="zh-CN" altLang="en-US" dirty="0">
                <a:solidFill>
                  <a:srgbClr val="C00000"/>
                </a:solidFill>
                <a:ea typeface="宋体" panose="02010600030101010101" pitchFamily="2" charset="-122"/>
              </a:rPr>
              <a:t>顺序修改</a:t>
            </a:r>
          </a:p>
          <a:p>
            <a:pPr lvl="1" eaLnBrk="1" hangingPunct="1">
              <a:lnSpc>
                <a:spcPct val="80000"/>
              </a:lnSpc>
              <a:buFont typeface="Wingdings" panose="05000000000000000000" pitchFamily="2" charset="2"/>
              <a:buChar char="n"/>
            </a:pPr>
            <a:r>
              <a:rPr lang="zh-CN" altLang="en-US" dirty="0">
                <a:solidFill>
                  <a:srgbClr val="C00000"/>
                </a:solidFill>
                <a:ea typeface="宋体" panose="02010600030101010101" pitchFamily="2" charset="-122"/>
              </a:rPr>
              <a:t>计时修改：消息重放或者延迟</a:t>
            </a:r>
          </a:p>
          <a:p>
            <a:pPr lvl="1" eaLnBrk="1" hangingPunct="1">
              <a:lnSpc>
                <a:spcPct val="80000"/>
              </a:lnSpc>
              <a:buFont typeface="Wingdings" panose="05000000000000000000" pitchFamily="2" charset="2"/>
              <a:buChar char="n"/>
            </a:pPr>
            <a:r>
              <a:rPr lang="zh-CN" altLang="en-US" dirty="0">
                <a:ea typeface="宋体" panose="02010600030101010101" pitchFamily="2" charset="-122"/>
              </a:rPr>
              <a:t>发送方否认</a:t>
            </a:r>
          </a:p>
          <a:p>
            <a:pPr lvl="1" eaLnBrk="1" hangingPunct="1">
              <a:lnSpc>
                <a:spcPct val="80000"/>
              </a:lnSpc>
              <a:buFont typeface="Wingdings" panose="05000000000000000000" pitchFamily="2" charset="2"/>
              <a:buChar char="n"/>
            </a:pPr>
            <a:r>
              <a:rPr lang="zh-CN" altLang="en-US" dirty="0">
                <a:ea typeface="宋体" panose="02010600030101010101" pitchFamily="2" charset="-122"/>
              </a:rPr>
              <a:t>接收方否认</a:t>
            </a:r>
          </a:p>
        </p:txBody>
      </p:sp>
      <p:sp>
        <p:nvSpPr>
          <p:cNvPr id="2355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C7773B9-E89F-49C0-899F-AA09A11C4F4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355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7CDB5F3-73C7-4D7E-B7B2-8C811E54CFBE}"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3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305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7305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7305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73059">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305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305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3059">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730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本讲内容</a:t>
            </a:r>
          </a:p>
        </p:txBody>
      </p:sp>
      <p:sp>
        <p:nvSpPr>
          <p:cNvPr id="46083"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8A2E04A-46EB-4251-9888-C6AC2704FE8E}"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6084"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49B0B9A-B605-4888-A989-73F493B641C3}"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40</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6086"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6087" name="Text Box 5"/>
          <p:cNvSpPr txBox="1">
            <a:spLocks noChangeArrowheads="1"/>
          </p:cNvSpPr>
          <p:nvPr/>
        </p:nvSpPr>
        <p:spPr bwMode="gray">
          <a:xfrm>
            <a:off x="4267200" y="2209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消息认证码</a:t>
            </a:r>
          </a:p>
        </p:txBody>
      </p:sp>
      <p:sp>
        <p:nvSpPr>
          <p:cNvPr id="46088"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6090"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6091" name="Text Box 9"/>
          <p:cNvSpPr txBox="1">
            <a:spLocks noChangeArrowheads="1"/>
          </p:cNvSpPr>
          <p:nvPr/>
        </p:nvSpPr>
        <p:spPr bwMode="gray">
          <a:xfrm>
            <a:off x="42672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散列函数</a:t>
            </a:r>
          </a:p>
        </p:txBody>
      </p:sp>
      <p:sp>
        <p:nvSpPr>
          <p:cNvPr id="46092"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6094"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6095"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常见的散列算法</a:t>
            </a:r>
          </a:p>
        </p:txBody>
      </p:sp>
      <p:sp>
        <p:nvSpPr>
          <p:cNvPr id="46096"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6098"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6099"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数字签名</a:t>
            </a:r>
          </a:p>
        </p:txBody>
      </p:sp>
      <p:sp>
        <p:nvSpPr>
          <p:cNvPr id="46100"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MD5 </a:t>
            </a:r>
            <a:r>
              <a:rPr lang="zh-CN" altLang="en-US" dirty="0">
                <a:ea typeface="宋体" panose="02010600030101010101" pitchFamily="2" charset="-122"/>
              </a:rPr>
              <a:t>算法</a:t>
            </a:r>
          </a:p>
        </p:txBody>
      </p:sp>
      <p:sp>
        <p:nvSpPr>
          <p:cNvPr id="47107" name="Rectangle 3"/>
          <p:cNvSpPr>
            <a:spLocks noGrp="1" noChangeArrowheads="1"/>
          </p:cNvSpPr>
          <p:nvPr>
            <p:ph idx="1"/>
          </p:nvPr>
        </p:nvSpPr>
        <p:spPr>
          <a:xfrm>
            <a:off x="1941513" y="1414463"/>
            <a:ext cx="8240712" cy="3236912"/>
          </a:xfrm>
        </p:spPr>
        <p:txBody>
          <a:bodyPr/>
          <a:lstStyle/>
          <a:p>
            <a:pPr eaLnBrk="1" hangingPunct="1"/>
            <a:r>
              <a:rPr lang="zh-CN" altLang="en-US" dirty="0">
                <a:ea typeface="宋体" panose="02010600030101010101" pitchFamily="2" charset="-122"/>
              </a:rPr>
              <a:t>作者：</a:t>
            </a:r>
            <a:r>
              <a:rPr lang="en-US" altLang="zh-CN" dirty="0">
                <a:ea typeface="宋体" panose="02010600030101010101" pitchFamily="2" charset="-122"/>
              </a:rPr>
              <a:t>Ron Rivest</a:t>
            </a:r>
          </a:p>
          <a:p>
            <a:pPr eaLnBrk="1" hangingPunct="1"/>
            <a:r>
              <a:rPr lang="zh-CN" altLang="en-US" dirty="0">
                <a:ea typeface="宋体" panose="02010600030101010101" pitchFamily="2" charset="-122"/>
              </a:rPr>
              <a:t>算法</a:t>
            </a:r>
          </a:p>
          <a:p>
            <a:pPr lvl="1" eaLnBrk="1" hangingPunct="1"/>
            <a:r>
              <a:rPr lang="zh-CN" altLang="en-US" dirty="0">
                <a:ea typeface="宋体" panose="02010600030101010101" pitchFamily="2" charset="-122"/>
              </a:rPr>
              <a:t>输入：任意长度的消息</a:t>
            </a:r>
          </a:p>
          <a:p>
            <a:pPr lvl="1" eaLnBrk="1" hangingPunct="1"/>
            <a:r>
              <a:rPr lang="zh-CN" altLang="en-US" dirty="0">
                <a:ea typeface="宋体" panose="02010600030101010101" pitchFamily="2" charset="-122"/>
              </a:rPr>
              <a:t>输出：</a:t>
            </a:r>
            <a:r>
              <a:rPr lang="en-US" altLang="zh-CN" dirty="0">
                <a:ea typeface="宋体" panose="02010600030101010101" pitchFamily="2" charset="-122"/>
              </a:rPr>
              <a:t>128</a:t>
            </a:r>
            <a:r>
              <a:rPr lang="zh-CN" altLang="en-US" dirty="0">
                <a:ea typeface="宋体" panose="02010600030101010101" pitchFamily="2" charset="-122"/>
              </a:rPr>
              <a:t>位消息摘要</a:t>
            </a:r>
          </a:p>
          <a:p>
            <a:pPr lvl="1" eaLnBrk="1" hangingPunct="1"/>
            <a:r>
              <a:rPr lang="zh-CN" altLang="en-US" dirty="0">
                <a:ea typeface="宋体" panose="02010600030101010101" pitchFamily="2" charset="-122"/>
              </a:rPr>
              <a:t>处理：以</a:t>
            </a:r>
            <a:r>
              <a:rPr lang="en-US" altLang="zh-CN" dirty="0">
                <a:ea typeface="宋体" panose="02010600030101010101" pitchFamily="2" charset="-122"/>
              </a:rPr>
              <a:t>512</a:t>
            </a:r>
            <a:r>
              <a:rPr lang="zh-CN" altLang="en-US" dirty="0">
                <a:ea typeface="宋体" panose="02010600030101010101" pitchFamily="2" charset="-122"/>
              </a:rPr>
              <a:t>位输入数据块为单位</a:t>
            </a:r>
          </a:p>
          <a:p>
            <a:pPr lvl="1" eaLnBrk="1" hangingPunct="1"/>
            <a:r>
              <a:rPr lang="zh-CN" altLang="en-US" dirty="0">
                <a:ea typeface="宋体" panose="02010600030101010101" pitchFamily="2" charset="-122"/>
              </a:rPr>
              <a:t>采纳位标准：</a:t>
            </a:r>
            <a:r>
              <a:rPr lang="en-US" altLang="zh-CN" dirty="0">
                <a:ea typeface="宋体" panose="02010600030101010101" pitchFamily="2" charset="-122"/>
              </a:rPr>
              <a:t>RFC1321</a:t>
            </a:r>
          </a:p>
          <a:p>
            <a:pPr eaLnBrk="1" hangingPunct="1"/>
            <a:endParaRPr lang="en-US" altLang="zh-CN" dirty="0">
              <a:ea typeface="宋体" panose="02010600030101010101" pitchFamily="2" charset="-122"/>
            </a:endParaRPr>
          </a:p>
        </p:txBody>
      </p:sp>
      <p:sp>
        <p:nvSpPr>
          <p:cNvPr id="4710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49CDD8A-55E7-4AA7-963B-5352C0AE645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710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367505F-DFF7-4261-8818-E61EFCD13BD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41</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ea typeface="宋体" panose="02010600030101010101" pitchFamily="2" charset="-122"/>
              </a:rPr>
              <a:t>MD5: </a:t>
            </a:r>
            <a:r>
              <a:rPr lang="zh-CN" altLang="en-US">
                <a:ea typeface="宋体" panose="02010600030101010101" pitchFamily="2" charset="-122"/>
              </a:rPr>
              <a:t>示意图</a:t>
            </a:r>
          </a:p>
        </p:txBody>
      </p:sp>
      <p:sp>
        <p:nvSpPr>
          <p:cNvPr id="48131"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92BFCD6-FBF1-494A-A366-6CE038F99FF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813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7AD907B-4AB1-4CE3-B621-F81DC2794071}"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42</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55E4233A-8FA2-4EBD-BEBF-24B0D7C45EF3}"/>
              </a:ext>
            </a:extLst>
          </p:cNvPr>
          <p:cNvSpPr txBox="1"/>
          <p:nvPr/>
        </p:nvSpPr>
        <p:spPr>
          <a:xfrm>
            <a:off x="685800" y="1112839"/>
            <a:ext cx="1100065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sz="2400" b="0" dirty="0">
                <a:latin typeface="宋体" panose="02010600030101010101" pitchFamily="2" charset="-122"/>
              </a:rPr>
              <a:t>MD5</a:t>
            </a:r>
            <a:r>
              <a:rPr lang="zh-CN" altLang="en-US" sz="2400" b="0" dirty="0">
                <a:latin typeface="宋体" panose="02010600030101010101" pitchFamily="2" charset="-122"/>
              </a:rPr>
              <a:t>算法采用迭代型哈希函数的一般结构，如图所示。算法的输入为任意长的消息（图中为</a:t>
            </a:r>
            <a:r>
              <a:rPr lang="en-US" altLang="zh-CN" sz="2400" b="0" dirty="0">
                <a:latin typeface="宋体" panose="02010600030101010101" pitchFamily="2" charset="-122"/>
              </a:rPr>
              <a:t>K</a:t>
            </a:r>
            <a:r>
              <a:rPr lang="zh-CN" altLang="en-US" sz="2400" b="0" dirty="0">
                <a:latin typeface="宋体" panose="02010600030101010101" pitchFamily="2" charset="-122"/>
              </a:rPr>
              <a:t>比特），分为</a:t>
            </a:r>
            <a:r>
              <a:rPr lang="en-US" altLang="zh-CN" sz="2400" b="0" dirty="0">
                <a:latin typeface="宋体" panose="02010600030101010101" pitchFamily="2" charset="-122"/>
              </a:rPr>
              <a:t>512</a:t>
            </a:r>
            <a:r>
              <a:rPr lang="zh-CN" altLang="en-US" sz="2400" b="0" dirty="0">
                <a:latin typeface="宋体" panose="02010600030101010101" pitchFamily="2" charset="-122"/>
              </a:rPr>
              <a:t>比特长的分组，输出为</a:t>
            </a:r>
            <a:r>
              <a:rPr lang="en-US" altLang="zh-CN" sz="2400" b="0" dirty="0">
                <a:latin typeface="宋体" panose="02010600030101010101" pitchFamily="2" charset="-122"/>
              </a:rPr>
              <a:t>128</a:t>
            </a:r>
            <a:r>
              <a:rPr lang="zh-CN" altLang="en-US" sz="2400" b="0" dirty="0">
                <a:latin typeface="宋体" panose="02010600030101010101" pitchFamily="2" charset="-122"/>
              </a:rPr>
              <a:t>比特的消息摘要。</a:t>
            </a:r>
          </a:p>
        </p:txBody>
      </p:sp>
      <p:graphicFrame>
        <p:nvGraphicFramePr>
          <p:cNvPr id="33" name="对象 5">
            <a:extLst>
              <a:ext uri="{FF2B5EF4-FFF2-40B4-BE49-F238E27FC236}">
                <a16:creationId xmlns:a16="http://schemas.microsoft.com/office/drawing/2014/main" id="{22343933-994D-40B4-85D5-AD4AB28F1EA9}"/>
              </a:ext>
            </a:extLst>
          </p:cNvPr>
          <p:cNvGraphicFramePr>
            <a:graphicFrameLocks noChangeAspect="1"/>
          </p:cNvGraphicFramePr>
          <p:nvPr>
            <p:extLst>
              <p:ext uri="{D42A27DB-BD31-4B8C-83A1-F6EECF244321}">
                <p14:modId xmlns:p14="http://schemas.microsoft.com/office/powerpoint/2010/main" val="3453769963"/>
              </p:ext>
            </p:extLst>
          </p:nvPr>
        </p:nvGraphicFramePr>
        <p:xfrm>
          <a:off x="1447800" y="2068362"/>
          <a:ext cx="8395346" cy="4235909"/>
        </p:xfrm>
        <a:graphic>
          <a:graphicData uri="http://schemas.openxmlformats.org/presentationml/2006/ole">
            <mc:AlternateContent xmlns:mc="http://schemas.openxmlformats.org/markup-compatibility/2006">
              <mc:Choice xmlns:v="urn:schemas-microsoft-com:vml" Requires="v">
                <p:oleObj spid="_x0000_s187396" name="Visio" r:id="rId4" imgW="5562428" imgH="2819285" progId="Visio.Drawing.11">
                  <p:embed/>
                </p:oleObj>
              </mc:Choice>
              <mc:Fallback>
                <p:oleObj name="Visio" r:id="rId4" imgW="5562428" imgH="2819285" progId="Visio.Drawing.11">
                  <p:embed/>
                  <p:pic>
                    <p:nvPicPr>
                      <p:cNvPr id="50182" name="对象 5">
                        <a:extLst>
                          <a:ext uri="{FF2B5EF4-FFF2-40B4-BE49-F238E27FC236}">
                            <a16:creationId xmlns:a16="http://schemas.microsoft.com/office/drawing/2014/main" id="{885C867A-D67C-4BE1-B1FC-B6BFB81AFF04}"/>
                          </a:ext>
                        </a:extLst>
                      </p:cNvPr>
                      <p:cNvPicPr>
                        <a:picLocks noChangeAspect="1" noChangeArrowheads="1"/>
                      </p:cNvPicPr>
                      <p:nvPr/>
                    </p:nvPicPr>
                    <p:blipFill>
                      <a:blip r:embed="rId5"/>
                      <a:srcRect/>
                      <a:stretch>
                        <a:fillRect/>
                      </a:stretch>
                    </p:blipFill>
                    <p:spPr bwMode="auto">
                      <a:xfrm>
                        <a:off x="1447800" y="2068362"/>
                        <a:ext cx="8395346" cy="4235909"/>
                      </a:xfrm>
                      <a:prstGeom prst="rect">
                        <a:avLst/>
                      </a:prstGeom>
                      <a:noFill/>
                      <a:ln>
                        <a:noFill/>
                      </a:ln>
                    </p:spPr>
                  </p:pic>
                </p:oleObj>
              </mc:Fallback>
            </mc:AlternateContent>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303214"/>
            <a:ext cx="8305800" cy="636587"/>
          </a:xfrm>
        </p:spPr>
        <p:txBody>
          <a:bodyPr/>
          <a:lstStyle/>
          <a:p>
            <a:pPr eaLnBrk="1" hangingPunct="1"/>
            <a:r>
              <a:rPr lang="en-US" altLang="zh-CN">
                <a:ea typeface="宋体" panose="02010600030101010101" pitchFamily="2" charset="-122"/>
              </a:rPr>
              <a:t>MD5</a:t>
            </a:r>
            <a:r>
              <a:rPr lang="zh-CN" altLang="en-US">
                <a:ea typeface="宋体" panose="02010600030101010101" pitchFamily="2" charset="-122"/>
              </a:rPr>
              <a:t>步骤</a:t>
            </a:r>
          </a:p>
        </p:txBody>
      </p:sp>
      <p:sp>
        <p:nvSpPr>
          <p:cNvPr id="49155" name="Rectangle 3"/>
          <p:cNvSpPr>
            <a:spLocks noGrp="1" noChangeArrowheads="1"/>
          </p:cNvSpPr>
          <p:nvPr>
            <p:ph idx="1"/>
          </p:nvPr>
        </p:nvSpPr>
        <p:spPr>
          <a:xfrm>
            <a:off x="533400" y="1140618"/>
            <a:ext cx="11125200" cy="5260182"/>
          </a:xfrm>
        </p:spPr>
        <p:txBody>
          <a:bodyPr/>
          <a:lstStyle/>
          <a:p>
            <a:pPr eaLnBrk="1" hangingPunct="1"/>
            <a:r>
              <a:rPr lang="zh-CN" altLang="en-US" sz="2400" dirty="0">
                <a:ea typeface="宋体" panose="02010600030101010101" pitchFamily="2" charset="-122"/>
              </a:rPr>
              <a:t>第一步：</a:t>
            </a:r>
            <a:r>
              <a:rPr lang="en-US" altLang="zh-CN" sz="2400" dirty="0">
                <a:ea typeface="宋体" panose="02010600030101010101" pitchFamily="2" charset="-122"/>
              </a:rPr>
              <a:t>padding</a:t>
            </a:r>
          </a:p>
          <a:p>
            <a:pPr lvl="1" eaLnBrk="1" hangingPunct="1"/>
            <a:r>
              <a:rPr lang="zh-CN" altLang="en-US" sz="2000" dirty="0">
                <a:ea typeface="宋体" panose="02010600030101010101" pitchFamily="2" charset="-122"/>
              </a:rPr>
              <a:t>补长到</a:t>
            </a:r>
            <a:r>
              <a:rPr lang="en-US" altLang="zh-CN" sz="2000" dirty="0">
                <a:ea typeface="宋体" panose="02010600030101010101" pitchFamily="2" charset="-122"/>
              </a:rPr>
              <a:t>512</a:t>
            </a:r>
            <a:r>
              <a:rPr lang="zh-CN" altLang="en-US" sz="2000" dirty="0">
                <a:ea typeface="宋体" panose="02010600030101010101" pitchFamily="2" charset="-122"/>
              </a:rPr>
              <a:t>的倍数</a:t>
            </a:r>
            <a:r>
              <a:rPr lang="en-US" altLang="zh-CN" sz="2000" dirty="0">
                <a:ea typeface="宋体" panose="02010600030101010101" pitchFamily="2" charset="-122"/>
              </a:rPr>
              <a:t>,</a:t>
            </a:r>
            <a:r>
              <a:rPr lang="zh-CN" altLang="en-US" sz="2000" dirty="0">
                <a:latin typeface="+mn-ea"/>
                <a:ea typeface="+mn-ea"/>
              </a:rPr>
              <a:t>使得其比特长在模</a:t>
            </a:r>
            <a:r>
              <a:rPr lang="en-US" altLang="zh-CN" sz="2000" dirty="0">
                <a:latin typeface="+mn-ea"/>
                <a:ea typeface="+mn-ea"/>
              </a:rPr>
              <a:t>512</a:t>
            </a:r>
            <a:r>
              <a:rPr lang="zh-CN" altLang="en-US" sz="2000" dirty="0">
                <a:latin typeface="+mn-ea"/>
                <a:ea typeface="+mn-ea"/>
              </a:rPr>
              <a:t>下为</a:t>
            </a:r>
            <a:r>
              <a:rPr lang="en-US" altLang="zh-CN" sz="2000" dirty="0">
                <a:latin typeface="+mn-ea"/>
                <a:ea typeface="+mn-ea"/>
              </a:rPr>
              <a:t>448,</a:t>
            </a:r>
            <a:r>
              <a:rPr lang="zh-CN" altLang="en-US" sz="2000" dirty="0">
                <a:latin typeface="+mn-ea"/>
                <a:ea typeface="+mn-ea"/>
              </a:rPr>
              <a:t>留出的</a:t>
            </a:r>
            <a:r>
              <a:rPr lang="en-US" altLang="zh-CN" sz="2000" dirty="0">
                <a:latin typeface="+mn-ea"/>
                <a:ea typeface="+mn-ea"/>
              </a:rPr>
              <a:t>64</a:t>
            </a:r>
            <a:r>
              <a:rPr lang="zh-CN" altLang="en-US" sz="2000" dirty="0">
                <a:latin typeface="+mn-ea"/>
                <a:ea typeface="+mn-ea"/>
              </a:rPr>
              <a:t>比特备第</a:t>
            </a:r>
            <a:r>
              <a:rPr lang="en-US" altLang="zh-CN" sz="2000" dirty="0">
                <a:latin typeface="+mn-ea"/>
                <a:ea typeface="+mn-ea"/>
              </a:rPr>
              <a:t>2</a:t>
            </a:r>
            <a:r>
              <a:rPr lang="zh-CN" altLang="en-US" sz="2000" dirty="0">
                <a:latin typeface="+mn-ea"/>
                <a:ea typeface="+mn-ea"/>
              </a:rPr>
              <a:t>步使用</a:t>
            </a:r>
            <a:endParaRPr lang="zh-CN" altLang="en-US" sz="2000" dirty="0">
              <a:ea typeface="宋体" panose="02010600030101010101" pitchFamily="2" charset="-122"/>
            </a:endParaRPr>
          </a:p>
          <a:p>
            <a:pPr lvl="1" eaLnBrk="1" hangingPunct="1"/>
            <a:r>
              <a:rPr lang="zh-CN" altLang="en-US" sz="2000" dirty="0">
                <a:ea typeface="宋体" panose="02010600030101010101" pitchFamily="2" charset="-122"/>
              </a:rPr>
              <a:t>最后</a:t>
            </a:r>
            <a:r>
              <a:rPr lang="en-US" altLang="zh-CN" sz="2000" dirty="0">
                <a:ea typeface="宋体" panose="02010600030101010101" pitchFamily="2" charset="-122"/>
              </a:rPr>
              <a:t>64</a:t>
            </a:r>
            <a:r>
              <a:rPr lang="zh-CN" altLang="en-US" sz="2000" dirty="0">
                <a:ea typeface="宋体" panose="02010600030101010101" pitchFamily="2" charset="-122"/>
              </a:rPr>
              <a:t>位为消息长度的低</a:t>
            </a:r>
            <a:r>
              <a:rPr lang="en-US" altLang="zh-CN" sz="2000" dirty="0">
                <a:ea typeface="宋体" panose="02010600030101010101" pitchFamily="2" charset="-122"/>
              </a:rPr>
              <a:t>64</a:t>
            </a:r>
            <a:r>
              <a:rPr lang="zh-CN" altLang="en-US" sz="2000" dirty="0">
                <a:ea typeface="宋体" panose="02010600030101010101" pitchFamily="2" charset="-122"/>
              </a:rPr>
              <a:t>位</a:t>
            </a:r>
          </a:p>
          <a:p>
            <a:pPr lvl="1" eaLnBrk="1" hangingPunct="1"/>
            <a:r>
              <a:rPr lang="zh-CN" altLang="en-US" sz="2000" dirty="0">
                <a:ea typeface="宋体" panose="02010600030101010101" pitchFamily="2" charset="-122"/>
              </a:rPr>
              <a:t>一定要补长</a:t>
            </a:r>
            <a:r>
              <a:rPr lang="en-US" altLang="zh-CN" sz="2000" dirty="0">
                <a:ea typeface="宋体" panose="02010600030101010101" pitchFamily="2" charset="-122"/>
              </a:rPr>
              <a:t>(64+1--64+512)</a:t>
            </a:r>
            <a:r>
              <a:rPr lang="zh-CN" altLang="en-US" sz="2000" dirty="0">
                <a:ea typeface="宋体" panose="02010600030101010101" pitchFamily="2" charset="-122"/>
              </a:rPr>
              <a:t>，内容为</a:t>
            </a:r>
            <a:r>
              <a:rPr lang="en-US" altLang="zh-CN" sz="2000" b="1" dirty="0">
                <a:solidFill>
                  <a:srgbClr val="FF0000"/>
                </a:solidFill>
                <a:ea typeface="宋体" panose="02010600030101010101" pitchFamily="2" charset="-122"/>
              </a:rPr>
              <a:t>1</a:t>
            </a:r>
            <a:r>
              <a:rPr lang="en-US" altLang="zh-CN" sz="2000" b="1" dirty="0">
                <a:solidFill>
                  <a:srgbClr val="002060"/>
                </a:solidFill>
                <a:ea typeface="宋体" panose="02010600030101010101" pitchFamily="2" charset="-122"/>
              </a:rPr>
              <a:t>00</a:t>
            </a:r>
            <a:r>
              <a:rPr lang="en-US" altLang="zh-CN" sz="2000" b="1" dirty="0">
                <a:solidFill>
                  <a:srgbClr val="002060"/>
                </a:solidFill>
                <a:latin typeface="Verdana" panose="020B0604030504040204" pitchFamily="34" charset="0"/>
                <a:ea typeface="宋体" panose="02010600030101010101" pitchFamily="2" charset="-122"/>
              </a:rPr>
              <a:t>…</a:t>
            </a:r>
            <a:r>
              <a:rPr lang="en-US" altLang="zh-CN" sz="2000" b="1" dirty="0">
                <a:solidFill>
                  <a:srgbClr val="002060"/>
                </a:solidFill>
                <a:ea typeface="宋体" panose="02010600030101010101" pitchFamily="2" charset="-122"/>
              </a:rPr>
              <a:t>0</a:t>
            </a:r>
          </a:p>
          <a:p>
            <a:pPr marL="0" lvl="1" indent="0" eaLnBrk="1" hangingPunct="1">
              <a:buNone/>
            </a:pPr>
            <a:r>
              <a:rPr lang="zh-CN" altLang="en-US" sz="2000" dirty="0">
                <a:latin typeface="+mn-ea"/>
                <a:ea typeface="+mn-ea"/>
              </a:rPr>
              <a:t>步骤</a:t>
            </a:r>
            <a:r>
              <a:rPr lang="en-US" altLang="zh-CN" sz="2000" dirty="0">
                <a:latin typeface="+mn-ea"/>
                <a:ea typeface="+mn-ea"/>
              </a:rPr>
              <a:t>1</a:t>
            </a:r>
            <a:r>
              <a:rPr lang="zh-CN" altLang="en-US" sz="2000" dirty="0">
                <a:latin typeface="+mn-ea"/>
                <a:ea typeface="+mn-ea"/>
              </a:rPr>
              <a:t>是必需的，即使消息长度已满足要求，仍需填充。例如，消息长为</a:t>
            </a:r>
            <a:r>
              <a:rPr lang="en-US" altLang="zh-CN" sz="2000" dirty="0">
                <a:latin typeface="+mn-ea"/>
                <a:ea typeface="+mn-ea"/>
              </a:rPr>
              <a:t>448</a:t>
            </a:r>
            <a:r>
              <a:rPr lang="zh-CN" altLang="en-US" sz="2000" dirty="0">
                <a:latin typeface="+mn-ea"/>
                <a:ea typeface="+mn-ea"/>
              </a:rPr>
              <a:t>比特，则需填充</a:t>
            </a:r>
            <a:r>
              <a:rPr lang="en-US" altLang="zh-CN" sz="2000" dirty="0">
                <a:latin typeface="+mn-ea"/>
                <a:ea typeface="+mn-ea"/>
              </a:rPr>
              <a:t>512</a:t>
            </a:r>
            <a:r>
              <a:rPr lang="zh-CN" altLang="en-US" sz="2000" dirty="0">
                <a:latin typeface="+mn-ea"/>
                <a:ea typeface="+mn-ea"/>
              </a:rPr>
              <a:t>比特，使其长度变为</a:t>
            </a:r>
            <a:r>
              <a:rPr lang="en-US" altLang="zh-CN" sz="2000" dirty="0">
                <a:latin typeface="+mn-ea"/>
                <a:ea typeface="+mn-ea"/>
              </a:rPr>
              <a:t>960</a:t>
            </a:r>
            <a:r>
              <a:rPr lang="zh-CN" altLang="en-US" sz="2000" dirty="0">
                <a:latin typeface="+mn-ea"/>
                <a:ea typeface="+mn-ea"/>
              </a:rPr>
              <a:t>，因此填充的比特数大于等于</a:t>
            </a:r>
            <a:r>
              <a:rPr lang="en-US" altLang="zh-CN" sz="2000" dirty="0">
                <a:latin typeface="+mn-ea"/>
                <a:ea typeface="+mn-ea"/>
              </a:rPr>
              <a:t>1</a:t>
            </a:r>
            <a:r>
              <a:rPr lang="zh-CN" altLang="en-US" sz="2000" dirty="0">
                <a:latin typeface="+mn-ea"/>
                <a:ea typeface="+mn-ea"/>
              </a:rPr>
              <a:t>而小于等于</a:t>
            </a:r>
            <a:r>
              <a:rPr lang="en-US" altLang="zh-CN" sz="2000" dirty="0">
                <a:latin typeface="+mn-ea"/>
                <a:ea typeface="+mn-ea"/>
              </a:rPr>
              <a:t>512</a:t>
            </a:r>
            <a:r>
              <a:rPr lang="zh-CN" altLang="en-US" sz="2000" dirty="0">
                <a:latin typeface="+mn-ea"/>
                <a:ea typeface="+mn-ea"/>
              </a:rPr>
              <a:t>。</a:t>
            </a:r>
            <a:endParaRPr lang="en-US" altLang="zh-CN" sz="2000" dirty="0">
              <a:ea typeface="宋体" panose="02010600030101010101" pitchFamily="2" charset="-122"/>
            </a:endParaRPr>
          </a:p>
          <a:p>
            <a:pPr eaLnBrk="1" hangingPunct="1"/>
            <a:r>
              <a:rPr lang="zh-CN" altLang="en-US" sz="2400" dirty="0">
                <a:ea typeface="宋体" panose="02010600030101010101" pitchFamily="2" charset="-122"/>
              </a:rPr>
              <a:t>第二步</a:t>
            </a:r>
          </a:p>
          <a:p>
            <a:pPr lvl="1" eaLnBrk="1" hangingPunct="1"/>
            <a:r>
              <a:rPr lang="zh-CN" altLang="en-US" sz="2000" dirty="0">
                <a:ea typeface="宋体" panose="02010600030101010101" pitchFamily="2" charset="-122"/>
              </a:rPr>
              <a:t>把结果分割为</a:t>
            </a:r>
            <a:r>
              <a:rPr lang="en-US" altLang="zh-CN" sz="2000" dirty="0">
                <a:ea typeface="宋体" panose="02010600030101010101" pitchFamily="2" charset="-122"/>
              </a:rPr>
              <a:t>512</a:t>
            </a:r>
            <a:r>
              <a:rPr lang="zh-CN" altLang="en-US" sz="2000" dirty="0">
                <a:ea typeface="宋体" panose="02010600030101010101" pitchFamily="2" charset="-122"/>
              </a:rPr>
              <a:t>位的块：</a:t>
            </a:r>
            <a:r>
              <a:rPr lang="en-US" altLang="zh-CN" sz="2000" dirty="0">
                <a:ea typeface="宋体" panose="02010600030101010101" pitchFamily="2" charset="-122"/>
              </a:rPr>
              <a:t>Y</a:t>
            </a:r>
            <a:r>
              <a:rPr lang="en-US" altLang="zh-CN" sz="2000" baseline="-25000" dirty="0">
                <a:ea typeface="宋体" panose="02010600030101010101" pitchFamily="2" charset="-122"/>
              </a:rPr>
              <a:t>0</a:t>
            </a:r>
            <a:r>
              <a:rPr lang="en-US" altLang="zh-CN" sz="2000" dirty="0">
                <a:ea typeface="宋体" panose="02010600030101010101" pitchFamily="2" charset="-122"/>
              </a:rPr>
              <a:t>,Y</a:t>
            </a:r>
            <a:r>
              <a:rPr lang="en-US" altLang="zh-CN" sz="2000" baseline="-25000" dirty="0">
                <a:ea typeface="宋体" panose="02010600030101010101" pitchFamily="2" charset="-122"/>
              </a:rPr>
              <a:t>1</a:t>
            </a:r>
            <a:r>
              <a:rPr lang="en-US" altLang="zh-CN" sz="2000" dirty="0">
                <a:ea typeface="宋体" panose="02010600030101010101" pitchFamily="2" charset="-122"/>
              </a:rPr>
              <a:t>,</a:t>
            </a:r>
            <a:r>
              <a:rPr lang="en-US" altLang="zh-CN" sz="2000" dirty="0">
                <a:latin typeface="Verdana" panose="020B0604030504040204" pitchFamily="34" charset="0"/>
                <a:ea typeface="宋体" panose="02010600030101010101" pitchFamily="2" charset="-122"/>
              </a:rPr>
              <a:t>…</a:t>
            </a:r>
            <a:r>
              <a:rPr lang="en-US" altLang="zh-CN" sz="2000" dirty="0">
                <a:ea typeface="宋体" panose="02010600030101010101" pitchFamily="2" charset="-122"/>
              </a:rPr>
              <a:t>Y</a:t>
            </a:r>
            <a:r>
              <a:rPr lang="en-US" altLang="zh-CN" sz="2000" baseline="-25000" dirty="0">
                <a:ea typeface="宋体" panose="02010600030101010101" pitchFamily="2" charset="-122"/>
              </a:rPr>
              <a:t>L-1  ,</a:t>
            </a:r>
            <a:r>
              <a:rPr lang="zh-CN" altLang="en-US" sz="2000" dirty="0">
                <a:latin typeface="+mn-ea"/>
                <a:ea typeface="+mn-ea"/>
              </a:rPr>
              <a:t>而每一分组又可表示为</a:t>
            </a:r>
            <a:r>
              <a:rPr lang="en-US" altLang="zh-CN" sz="2000" dirty="0">
                <a:latin typeface="+mn-ea"/>
                <a:ea typeface="+mn-ea"/>
              </a:rPr>
              <a:t>16</a:t>
            </a:r>
            <a:r>
              <a:rPr lang="zh-CN" altLang="en-US" sz="2000" dirty="0">
                <a:latin typeface="+mn-ea"/>
                <a:ea typeface="+mn-ea"/>
              </a:rPr>
              <a:t>个</a:t>
            </a:r>
            <a:r>
              <a:rPr lang="en-US" altLang="zh-CN" sz="2000" dirty="0">
                <a:latin typeface="+mn-ea"/>
                <a:ea typeface="+mn-ea"/>
              </a:rPr>
              <a:t>32</a:t>
            </a:r>
            <a:r>
              <a:rPr lang="zh-CN" altLang="en-US" sz="2000" dirty="0">
                <a:latin typeface="+mn-ea"/>
                <a:ea typeface="+mn-ea"/>
              </a:rPr>
              <a:t>比特长的字，则消息中的总字数为        ，因此消息又可按字表示为 </a:t>
            </a:r>
            <a:endParaRPr lang="en-US" altLang="zh-CN" sz="2000" baseline="-25000" dirty="0">
              <a:ea typeface="宋体" panose="02010600030101010101" pitchFamily="2" charset="-122"/>
            </a:endParaRPr>
          </a:p>
          <a:p>
            <a:pPr eaLnBrk="1" hangingPunct="1"/>
            <a:r>
              <a:rPr lang="zh-CN" altLang="en-US" sz="2400" dirty="0">
                <a:ea typeface="宋体" panose="02010600030101010101" pitchFamily="2" charset="-122"/>
              </a:rPr>
              <a:t>第三步</a:t>
            </a:r>
          </a:p>
          <a:p>
            <a:pPr lvl="1" eaLnBrk="1" hangingPunct="1"/>
            <a:r>
              <a:rPr lang="zh-CN" altLang="en-US" sz="2000" dirty="0">
                <a:ea typeface="宋体" panose="02010600030101010101" pitchFamily="2" charset="-122"/>
              </a:rPr>
              <a:t>初始化</a:t>
            </a:r>
            <a:r>
              <a:rPr lang="en-US" altLang="zh-CN" sz="2000" dirty="0">
                <a:ea typeface="宋体" panose="02010600030101010101" pitchFamily="2" charset="-122"/>
              </a:rPr>
              <a:t>MD buffer</a:t>
            </a:r>
            <a:r>
              <a:rPr lang="zh-CN" altLang="en-US" sz="2000" dirty="0">
                <a:ea typeface="宋体" panose="02010600030101010101" pitchFamily="2" charset="-122"/>
              </a:rPr>
              <a:t>，</a:t>
            </a:r>
            <a:r>
              <a:rPr lang="en-US" altLang="zh-CN" sz="2000" dirty="0">
                <a:ea typeface="宋体" panose="02010600030101010101" pitchFamily="2" charset="-122"/>
              </a:rPr>
              <a:t>128</a:t>
            </a:r>
            <a:r>
              <a:rPr lang="zh-CN" altLang="en-US" sz="2000" dirty="0">
                <a:ea typeface="宋体" panose="02010600030101010101" pitchFamily="2" charset="-122"/>
              </a:rPr>
              <a:t>位常量</a:t>
            </a:r>
            <a:r>
              <a:rPr lang="en-US" altLang="zh-CN" sz="2000" dirty="0">
                <a:ea typeface="宋体" panose="02010600030101010101" pitchFamily="2" charset="-122"/>
              </a:rPr>
              <a:t>(4</a:t>
            </a:r>
            <a:r>
              <a:rPr lang="zh-CN" altLang="en-US" sz="2000" dirty="0">
                <a:ea typeface="宋体" panose="02010600030101010101" pitchFamily="2" charset="-122"/>
              </a:rPr>
              <a:t>个字</a:t>
            </a:r>
            <a:r>
              <a:rPr lang="en-US" altLang="zh-CN" sz="2000" dirty="0">
                <a:ea typeface="宋体" panose="02010600030101010101" pitchFamily="2" charset="-122"/>
              </a:rPr>
              <a:t>)</a:t>
            </a:r>
            <a:r>
              <a:rPr lang="zh-CN" altLang="en-US" sz="2000" dirty="0">
                <a:ea typeface="宋体" panose="02010600030101010101" pitchFamily="2" charset="-122"/>
              </a:rPr>
              <a:t>，进入循环迭代，共</a:t>
            </a:r>
            <a:r>
              <a:rPr lang="en-US" altLang="zh-CN" sz="2000" dirty="0">
                <a:ea typeface="宋体" panose="02010600030101010101" pitchFamily="2" charset="-122"/>
              </a:rPr>
              <a:t>L</a:t>
            </a:r>
            <a:r>
              <a:rPr lang="zh-CN" altLang="en-US" sz="2000" dirty="0">
                <a:ea typeface="宋体" panose="02010600030101010101" pitchFamily="2" charset="-122"/>
              </a:rPr>
              <a:t>次</a:t>
            </a:r>
          </a:p>
          <a:p>
            <a:pPr lvl="1" eaLnBrk="1" hangingPunct="1"/>
            <a:r>
              <a:rPr lang="zh-CN" altLang="en-US" sz="2000" dirty="0">
                <a:ea typeface="宋体" panose="02010600030101010101" pitchFamily="2" charset="-122"/>
              </a:rPr>
              <a:t>每次：一个输入</a:t>
            </a:r>
            <a:r>
              <a:rPr lang="en-US" altLang="zh-CN" sz="2000" dirty="0">
                <a:ea typeface="宋体" panose="02010600030101010101" pitchFamily="2" charset="-122"/>
              </a:rPr>
              <a:t>128</a:t>
            </a:r>
            <a:r>
              <a:rPr lang="zh-CN" altLang="en-US" sz="2000" dirty="0">
                <a:ea typeface="宋体" panose="02010600030101010101" pitchFamily="2" charset="-122"/>
              </a:rPr>
              <a:t>位，另一个输入</a:t>
            </a:r>
            <a:r>
              <a:rPr lang="en-US" altLang="zh-CN" sz="2000" dirty="0">
                <a:ea typeface="宋体" panose="02010600030101010101" pitchFamily="2" charset="-122"/>
              </a:rPr>
              <a:t>512</a:t>
            </a:r>
            <a:r>
              <a:rPr lang="zh-CN" altLang="en-US" sz="2000" dirty="0">
                <a:ea typeface="宋体" panose="02010600030101010101" pitchFamily="2" charset="-122"/>
              </a:rPr>
              <a:t>位，结果输出</a:t>
            </a:r>
            <a:r>
              <a:rPr lang="en-US" altLang="zh-CN" sz="2000" dirty="0">
                <a:ea typeface="宋体" panose="02010600030101010101" pitchFamily="2" charset="-122"/>
              </a:rPr>
              <a:t>128</a:t>
            </a:r>
            <a:r>
              <a:rPr lang="zh-CN" altLang="en-US" sz="2000" dirty="0">
                <a:ea typeface="宋体" panose="02010600030101010101" pitchFamily="2" charset="-122"/>
              </a:rPr>
              <a:t>位，用于下一轮输入</a:t>
            </a:r>
          </a:p>
          <a:p>
            <a:pPr eaLnBrk="1" hangingPunct="1"/>
            <a:r>
              <a:rPr lang="zh-CN" altLang="en-US" sz="2400" dirty="0">
                <a:ea typeface="宋体" panose="02010600030101010101" pitchFamily="2" charset="-122"/>
              </a:rPr>
              <a:t>第四步</a:t>
            </a:r>
          </a:p>
          <a:p>
            <a:pPr lvl="1" eaLnBrk="1" hangingPunct="1"/>
            <a:r>
              <a:rPr lang="zh-CN" altLang="en-US" sz="2000" dirty="0">
                <a:ea typeface="宋体" panose="02010600030101010101" pitchFamily="2" charset="-122"/>
              </a:rPr>
              <a:t>最后一步的输出即为散列结果</a:t>
            </a:r>
            <a:r>
              <a:rPr lang="en-US" altLang="zh-CN" sz="2000" dirty="0">
                <a:ea typeface="宋体" panose="02010600030101010101" pitchFamily="2" charset="-122"/>
              </a:rPr>
              <a:t>128</a:t>
            </a:r>
            <a:r>
              <a:rPr lang="zh-CN" altLang="en-US" sz="2000" dirty="0">
                <a:ea typeface="宋体" panose="02010600030101010101" pitchFamily="2" charset="-122"/>
              </a:rPr>
              <a:t>位</a:t>
            </a:r>
          </a:p>
        </p:txBody>
      </p:sp>
      <p:sp>
        <p:nvSpPr>
          <p:cNvPr id="4915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0BC8B8D-CF8A-41F8-BD51-B08A3E75ABC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915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3FBF11F-2A08-480A-B249-58386E50C80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43</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2" name="对象 1">
            <a:extLst>
              <a:ext uri="{FF2B5EF4-FFF2-40B4-BE49-F238E27FC236}">
                <a16:creationId xmlns:a16="http://schemas.microsoft.com/office/drawing/2014/main" id="{BC75A3F4-DA88-4608-8951-807CCCE2AAEA}"/>
              </a:ext>
            </a:extLst>
          </p:cNvPr>
          <p:cNvGraphicFramePr>
            <a:graphicFrameLocks noChangeAspect="1"/>
          </p:cNvGraphicFramePr>
          <p:nvPr>
            <p:extLst>
              <p:ext uri="{D42A27DB-BD31-4B8C-83A1-F6EECF244321}">
                <p14:modId xmlns:p14="http://schemas.microsoft.com/office/powerpoint/2010/main" val="4265446309"/>
              </p:ext>
            </p:extLst>
          </p:nvPr>
        </p:nvGraphicFramePr>
        <p:xfrm>
          <a:off x="2971801" y="4191000"/>
          <a:ext cx="961204" cy="255587"/>
        </p:xfrm>
        <a:graphic>
          <a:graphicData uri="http://schemas.openxmlformats.org/presentationml/2006/ole">
            <mc:AlternateContent xmlns:mc="http://schemas.openxmlformats.org/markup-compatibility/2006">
              <mc:Choice xmlns:v="urn:schemas-microsoft-com:vml" Requires="v">
                <p:oleObj spid="_x0000_s188422" name="Equation" r:id="rId4" imgW="1248213" imgH="332292" progId="Equation.DSMT4">
                  <p:embed/>
                </p:oleObj>
              </mc:Choice>
              <mc:Fallback>
                <p:oleObj name="Equation" r:id="rId4" imgW="1248213" imgH="332292" progId="Equation.DSMT4">
                  <p:embed/>
                  <p:pic>
                    <p:nvPicPr>
                      <p:cNvPr id="0" name=""/>
                      <p:cNvPicPr/>
                      <p:nvPr/>
                    </p:nvPicPr>
                    <p:blipFill>
                      <a:blip r:embed="rId5"/>
                      <a:stretch>
                        <a:fillRect/>
                      </a:stretch>
                    </p:blipFill>
                    <p:spPr>
                      <a:xfrm>
                        <a:off x="2971801" y="4191000"/>
                        <a:ext cx="961204" cy="25558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B29AB658-65F2-45E9-BE62-095F8CB38DFF}"/>
              </a:ext>
            </a:extLst>
          </p:cNvPr>
          <p:cNvGraphicFramePr>
            <a:graphicFrameLocks noChangeAspect="1"/>
          </p:cNvGraphicFramePr>
          <p:nvPr>
            <p:extLst>
              <p:ext uri="{D42A27DB-BD31-4B8C-83A1-F6EECF244321}">
                <p14:modId xmlns:p14="http://schemas.microsoft.com/office/powerpoint/2010/main" val="3562615985"/>
              </p:ext>
            </p:extLst>
          </p:nvPr>
        </p:nvGraphicFramePr>
        <p:xfrm>
          <a:off x="7067934" y="4114800"/>
          <a:ext cx="1455737" cy="331787"/>
        </p:xfrm>
        <a:graphic>
          <a:graphicData uri="http://schemas.openxmlformats.org/presentationml/2006/ole">
            <mc:AlternateContent xmlns:mc="http://schemas.openxmlformats.org/markup-compatibility/2006">
              <mc:Choice xmlns:v="urn:schemas-microsoft-com:vml" Requires="v">
                <p:oleObj spid="_x0000_s188423" name="Equation" r:id="rId6" imgW="1455589" imgH="332292" progId="Equation.DSMT4">
                  <p:embed/>
                </p:oleObj>
              </mc:Choice>
              <mc:Fallback>
                <p:oleObj name="Equation" r:id="rId6" imgW="1455589" imgH="332292" progId="Equation.DSMT4">
                  <p:embed/>
                  <p:pic>
                    <p:nvPicPr>
                      <p:cNvPr id="0" name=""/>
                      <p:cNvPicPr/>
                      <p:nvPr/>
                    </p:nvPicPr>
                    <p:blipFill>
                      <a:blip r:embed="rId7"/>
                      <a:stretch>
                        <a:fillRect/>
                      </a:stretch>
                    </p:blipFill>
                    <p:spPr>
                      <a:xfrm>
                        <a:off x="7067934" y="4114800"/>
                        <a:ext cx="1455737" cy="331787"/>
                      </a:xfrm>
                      <a:prstGeom prst="rect">
                        <a:avLst/>
                      </a:prstGeom>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81200" y="303214"/>
            <a:ext cx="8305800" cy="636587"/>
          </a:xfrm>
        </p:spPr>
        <p:txBody>
          <a:bodyPr/>
          <a:lstStyle/>
          <a:p>
            <a:pPr eaLnBrk="1" hangingPunct="1"/>
            <a:r>
              <a:rPr lang="en-US" altLang="zh-CN">
                <a:ea typeface="宋体" panose="02010600030101010101" pitchFamily="2" charset="-122"/>
              </a:rPr>
              <a:t>MD5</a:t>
            </a:r>
            <a:r>
              <a:rPr lang="zh-CN" altLang="en-US">
                <a:ea typeface="宋体" panose="02010600030101010101" pitchFamily="2" charset="-122"/>
              </a:rPr>
              <a:t>的每一步运算示意图</a:t>
            </a:r>
          </a:p>
        </p:txBody>
      </p:sp>
      <p:sp>
        <p:nvSpPr>
          <p:cNvPr id="5017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C6D4099-425D-4E24-B56D-3BEFCE36327F}"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dirty="0">
              <a:solidFill>
                <a:schemeClr val="bg1"/>
              </a:solidFill>
              <a:latin typeface="Verdana" panose="020B0604030504040204" pitchFamily="34" charset="0"/>
              <a:ea typeface="宋体" panose="02010600030101010101" pitchFamily="2" charset="-122"/>
            </a:endParaRPr>
          </a:p>
        </p:txBody>
      </p:sp>
      <p:sp>
        <p:nvSpPr>
          <p:cNvPr id="5018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AD65628-C7CB-4F6D-AB2F-38B76AE74EFB}"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44</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7" name="对象 4">
            <a:extLst>
              <a:ext uri="{FF2B5EF4-FFF2-40B4-BE49-F238E27FC236}">
                <a16:creationId xmlns:a16="http://schemas.microsoft.com/office/drawing/2014/main" id="{8786A01D-A81C-46F1-8200-01543C233612}"/>
              </a:ext>
            </a:extLst>
          </p:cNvPr>
          <p:cNvGraphicFramePr>
            <a:graphicFrameLocks noChangeAspect="1"/>
          </p:cNvGraphicFramePr>
          <p:nvPr>
            <p:extLst>
              <p:ext uri="{D42A27DB-BD31-4B8C-83A1-F6EECF244321}">
                <p14:modId xmlns:p14="http://schemas.microsoft.com/office/powerpoint/2010/main" val="1593653461"/>
              </p:ext>
            </p:extLst>
          </p:nvPr>
        </p:nvGraphicFramePr>
        <p:xfrm>
          <a:off x="68262" y="1132682"/>
          <a:ext cx="6840538" cy="5211762"/>
        </p:xfrm>
        <a:graphic>
          <a:graphicData uri="http://schemas.openxmlformats.org/presentationml/2006/ole">
            <mc:AlternateContent xmlns:mc="http://schemas.openxmlformats.org/markup-compatibility/2006">
              <mc:Choice xmlns:v="urn:schemas-microsoft-com:vml" Requires="v">
                <p:oleObj spid="_x0000_s189445" name="Visio" r:id="rId4" imgW="4400335" imgH="3590810" progId="Visio.Drawing.11">
                  <p:embed/>
                </p:oleObj>
              </mc:Choice>
              <mc:Fallback>
                <p:oleObj name="Visio" r:id="rId4" imgW="4400335" imgH="3590810" progId="Visio.Drawing.11">
                  <p:embed/>
                  <p:pic>
                    <p:nvPicPr>
                      <p:cNvPr id="54277" name="对象 4">
                        <a:extLst>
                          <a:ext uri="{FF2B5EF4-FFF2-40B4-BE49-F238E27FC236}">
                            <a16:creationId xmlns:a16="http://schemas.microsoft.com/office/drawing/2014/main" id="{6DAF2A94-BA46-4A2D-A751-2EF303CAD6C2}"/>
                          </a:ext>
                        </a:extLst>
                      </p:cNvPr>
                      <p:cNvPicPr>
                        <a:picLocks noChangeAspect="1" noChangeArrowheads="1"/>
                      </p:cNvPicPr>
                      <p:nvPr/>
                    </p:nvPicPr>
                    <p:blipFill>
                      <a:blip r:embed="rId5"/>
                      <a:srcRect/>
                      <a:stretch>
                        <a:fillRect/>
                      </a:stretch>
                    </p:blipFill>
                    <p:spPr bwMode="auto">
                      <a:xfrm>
                        <a:off x="68262" y="1132682"/>
                        <a:ext cx="6840538"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a:extLst>
              <a:ext uri="{FF2B5EF4-FFF2-40B4-BE49-F238E27FC236}">
                <a16:creationId xmlns:a16="http://schemas.microsoft.com/office/drawing/2014/main" id="{F7F5453D-3684-4FA0-914C-67F37A4DE8DD}"/>
              </a:ext>
            </a:extLst>
          </p:cNvPr>
          <p:cNvSpPr txBox="1"/>
          <p:nvPr/>
        </p:nvSpPr>
        <p:spPr>
          <a:xfrm>
            <a:off x="6908800" y="1559257"/>
            <a:ext cx="4892368" cy="1869743"/>
          </a:xfrm>
          <a:prstGeom prst="rect">
            <a:avLst/>
          </a:prstGeom>
          <a:noFill/>
        </p:spPr>
        <p:txBody>
          <a:bodyPr wrap="square">
            <a:spAutoFit/>
          </a:bodyPr>
          <a:lstStyle/>
          <a:p>
            <a:pPr marL="313055" indent="-300355">
              <a:lnSpc>
                <a:spcPct val="100000"/>
              </a:lnSpc>
              <a:spcBef>
                <a:spcPts val="890"/>
              </a:spcBef>
              <a:buClr>
                <a:srgbClr val="FF0000"/>
              </a:buClr>
              <a:buSzPct val="54761"/>
              <a:buFont typeface="Wingdings"/>
              <a:buChar char=""/>
              <a:tabLst>
                <a:tab pos="313055" algn="l"/>
                <a:tab pos="313690" algn="l"/>
              </a:tabLst>
            </a:pPr>
            <a:r>
              <a:rPr lang="zh-CN" altLang="en-US" sz="1800" spc="-10" dirty="0">
                <a:latin typeface="仿宋"/>
                <a:cs typeface="仿宋"/>
              </a:rPr>
              <a:t>使用</a:t>
            </a:r>
            <a:r>
              <a:rPr lang="en-US" altLang="zh-CN" sz="1800" spc="-10" dirty="0">
                <a:latin typeface="仿宋"/>
                <a:cs typeface="仿宋"/>
              </a:rPr>
              <a:t>160</a:t>
            </a:r>
            <a:r>
              <a:rPr lang="zh-CN" altLang="en-US" sz="1800" spc="-10" dirty="0">
                <a:latin typeface="仿宋"/>
                <a:cs typeface="仿宋"/>
              </a:rPr>
              <a:t>比特长的缓冲区存储中间结果和最终杂凑值。</a:t>
            </a:r>
          </a:p>
          <a:p>
            <a:pPr marL="313055" indent="-300355">
              <a:lnSpc>
                <a:spcPct val="100000"/>
              </a:lnSpc>
              <a:spcBef>
                <a:spcPts val="890"/>
              </a:spcBef>
              <a:buClr>
                <a:srgbClr val="FF0000"/>
              </a:buClr>
              <a:buSzPct val="54761"/>
              <a:buFont typeface="Wingdings"/>
              <a:buChar char=""/>
              <a:tabLst>
                <a:tab pos="313055" algn="l"/>
                <a:tab pos="313690" algn="l"/>
              </a:tabLst>
            </a:pPr>
            <a:r>
              <a:rPr lang="zh-CN" altLang="en-US" sz="1800" spc="-10" dirty="0">
                <a:latin typeface="仿宋"/>
                <a:cs typeface="仿宋"/>
              </a:rPr>
              <a:t>缓冲区为</a:t>
            </a:r>
            <a:r>
              <a:rPr lang="en-US" altLang="zh-CN" sz="1800" spc="-10" dirty="0">
                <a:latin typeface="仿宋"/>
                <a:cs typeface="仿宋"/>
              </a:rPr>
              <a:t>5</a:t>
            </a:r>
            <a:r>
              <a:rPr lang="zh-CN" altLang="en-US" sz="1800" spc="-10" dirty="0">
                <a:latin typeface="仿宋"/>
                <a:cs typeface="仿宋"/>
              </a:rPr>
              <a:t>个</a:t>
            </a:r>
            <a:r>
              <a:rPr lang="en-US" altLang="zh-CN" sz="1800" spc="-10" dirty="0">
                <a:latin typeface="仿宋"/>
                <a:cs typeface="仿宋"/>
              </a:rPr>
              <a:t>32</a:t>
            </a:r>
            <a:r>
              <a:rPr lang="zh-CN" altLang="en-US" sz="1800" spc="-10" dirty="0">
                <a:latin typeface="仿宋"/>
                <a:cs typeface="仿宋"/>
              </a:rPr>
              <a:t>比特以</a:t>
            </a:r>
            <a:r>
              <a:rPr lang="en-US" altLang="zh-CN" sz="1800" spc="-10" dirty="0">
                <a:latin typeface="仿宋"/>
                <a:cs typeface="仿宋"/>
              </a:rPr>
              <a:t>big-endian</a:t>
            </a:r>
            <a:r>
              <a:rPr lang="zh-CN" altLang="en-US" sz="1800" spc="-10" dirty="0">
                <a:latin typeface="仿宋"/>
                <a:cs typeface="仿宋"/>
              </a:rPr>
              <a:t>方式存储数据的寄存器 </a:t>
            </a:r>
            <a:r>
              <a:rPr lang="en-US" altLang="zh-CN" sz="1800" spc="-10" dirty="0">
                <a:latin typeface="仿宋"/>
                <a:cs typeface="仿宋"/>
              </a:rPr>
              <a:t>(A, B, C, D, E)</a:t>
            </a:r>
            <a:r>
              <a:rPr lang="zh-CN" altLang="en-US" sz="1800" spc="-10" dirty="0">
                <a:latin typeface="仿宋"/>
                <a:cs typeface="仿宋"/>
              </a:rPr>
              <a:t>，初始值分别为</a:t>
            </a:r>
            <a:r>
              <a:rPr lang="en-US" altLang="zh-CN" sz="1800" spc="-10" dirty="0">
                <a:latin typeface="仿宋"/>
                <a:cs typeface="仿宋"/>
              </a:rPr>
              <a:t>A=67452301</a:t>
            </a:r>
            <a:r>
              <a:rPr lang="zh-CN" altLang="en-US" sz="1800" spc="-10" dirty="0">
                <a:latin typeface="仿宋"/>
                <a:cs typeface="仿宋"/>
              </a:rPr>
              <a:t>，</a:t>
            </a:r>
            <a:r>
              <a:rPr lang="en-US" altLang="zh-CN" sz="1800" spc="-10" dirty="0">
                <a:latin typeface="仿宋"/>
                <a:cs typeface="仿宋"/>
              </a:rPr>
              <a:t>B=EFCDAB89</a:t>
            </a:r>
            <a:r>
              <a:rPr lang="zh-CN" altLang="en-US" sz="1800" spc="-10" dirty="0">
                <a:latin typeface="仿宋"/>
                <a:cs typeface="仿宋"/>
              </a:rPr>
              <a:t>， </a:t>
            </a:r>
            <a:r>
              <a:rPr lang="en-US" altLang="zh-CN" sz="1800" spc="-10" dirty="0">
                <a:latin typeface="仿宋"/>
                <a:cs typeface="仿宋"/>
              </a:rPr>
              <a:t>C=98BADCFB</a:t>
            </a:r>
            <a:r>
              <a:rPr lang="zh-CN" altLang="en-US" sz="1800" spc="-10" dirty="0">
                <a:latin typeface="仿宋"/>
                <a:cs typeface="仿宋"/>
              </a:rPr>
              <a:t>， </a:t>
            </a:r>
            <a:r>
              <a:rPr lang="en-US" altLang="zh-CN" sz="1800" spc="-10" dirty="0">
                <a:latin typeface="仿宋"/>
                <a:cs typeface="仿宋"/>
              </a:rPr>
              <a:t>D=10325476</a:t>
            </a:r>
            <a:r>
              <a:rPr lang="zh-CN" altLang="en-US" sz="1800" spc="-10" dirty="0">
                <a:latin typeface="仿宋"/>
                <a:cs typeface="仿宋"/>
              </a:rPr>
              <a:t>， </a:t>
            </a:r>
            <a:r>
              <a:rPr lang="en-US" altLang="zh-CN" sz="1800" spc="-10" dirty="0">
                <a:latin typeface="仿宋"/>
                <a:cs typeface="仿宋"/>
              </a:rPr>
              <a:t>E=C3D2E1F0</a:t>
            </a:r>
            <a:r>
              <a:rPr lang="zh-CN" altLang="en-US" sz="1800" spc="-10" dirty="0">
                <a:latin typeface="仿宋"/>
                <a:cs typeface="仿宋"/>
              </a:rPr>
              <a:t>。</a:t>
            </a:r>
            <a:endParaRPr lang="zh-CN" altLang="en-US" sz="1800" dirty="0">
              <a:latin typeface="仿宋"/>
              <a:cs typeface="仿宋"/>
            </a:endParaRPr>
          </a:p>
        </p:txBody>
      </p:sp>
      <p:sp>
        <p:nvSpPr>
          <p:cNvPr id="12" name="object 5">
            <a:extLst>
              <a:ext uri="{FF2B5EF4-FFF2-40B4-BE49-F238E27FC236}">
                <a16:creationId xmlns:a16="http://schemas.microsoft.com/office/drawing/2014/main" id="{E78DD9C7-6181-4190-B199-58A35BDB205A}"/>
              </a:ext>
            </a:extLst>
          </p:cNvPr>
          <p:cNvSpPr txBox="1"/>
          <p:nvPr/>
        </p:nvSpPr>
        <p:spPr>
          <a:xfrm>
            <a:off x="6908800" y="3375099"/>
            <a:ext cx="4892369" cy="3406702"/>
          </a:xfrm>
          <a:prstGeom prst="rect">
            <a:avLst/>
          </a:prstGeom>
          <a:noFill/>
        </p:spPr>
        <p:txBody>
          <a:bodyPr wrap="square">
            <a:spAutoFit/>
          </a:bodyPr>
          <a:lstStyle>
            <a:defPPr>
              <a:defRPr lang="zh-CN"/>
            </a:defPPr>
            <a:lvl1pPr marL="313055" indent="-300355">
              <a:lnSpc>
                <a:spcPct val="100000"/>
              </a:lnSpc>
              <a:spcBef>
                <a:spcPts val="890"/>
              </a:spcBef>
              <a:buClr>
                <a:srgbClr val="FF0000"/>
              </a:buClr>
              <a:buSzPct val="54761"/>
              <a:buFont typeface="Wingdings"/>
              <a:buChar char=""/>
              <a:tabLst>
                <a:tab pos="313055" algn="l"/>
                <a:tab pos="313690" algn="l"/>
              </a:tabLst>
              <a:defRPr sz="1800" spc="-10">
                <a:latin typeface="仿宋"/>
                <a:cs typeface="仿宋"/>
              </a:defRPr>
            </a:lvl1pPr>
          </a:lstStyle>
          <a:p>
            <a:r>
              <a:rPr dirty="0"/>
              <a:t>	每一分组Yq都经一压缩函数处理，压缩函数由4轮处理过程（如图所示）构成，每一轮又由20步迭代组成。</a:t>
            </a:r>
          </a:p>
          <a:p>
            <a:r>
              <a:rPr dirty="0"/>
              <a:t>	第4轮的输出（即第80步迭代的输出）再与第1轮的输入CVq相加，以产生CV</a:t>
            </a:r>
            <a:r>
              <a:rPr baseline="-25000" dirty="0"/>
              <a:t>q+1</a:t>
            </a:r>
            <a:r>
              <a:rPr dirty="0"/>
              <a:t>，其中加法是缓冲区5个字中的每一个字与CVq中相应的字模2</a:t>
            </a:r>
            <a:r>
              <a:rPr baseline="30000" dirty="0"/>
              <a:t>32</a:t>
            </a:r>
            <a:r>
              <a:rPr dirty="0"/>
              <a:t>相加。</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08843" y="47158"/>
            <a:ext cx="8240713" cy="641350"/>
          </a:xfrm>
        </p:spPr>
        <p:txBody>
          <a:bodyPr/>
          <a:lstStyle/>
          <a:p>
            <a:pPr eaLnBrk="1" hangingPunct="1"/>
            <a:r>
              <a:rPr lang="zh-CN" altLang="en-US" sz="2800" dirty="0">
                <a:ea typeface="宋体" panose="02010600030101010101" pitchFamily="2" charset="-122"/>
              </a:rPr>
              <a:t>每一轮中</a:t>
            </a:r>
            <a:r>
              <a:rPr lang="en-US" altLang="zh-CN" sz="2800" dirty="0">
                <a:ea typeface="宋体" panose="02010600030101010101" pitchFamily="2" charset="-122"/>
              </a:rPr>
              <a:t>16</a:t>
            </a:r>
            <a:r>
              <a:rPr lang="zh-CN" altLang="en-US" sz="2800" dirty="0">
                <a:ea typeface="宋体" panose="02010600030101010101" pitchFamily="2" charset="-122"/>
              </a:rPr>
              <a:t>步的每一步运算结构</a:t>
            </a:r>
          </a:p>
        </p:txBody>
      </p:sp>
      <p:graphicFrame>
        <p:nvGraphicFramePr>
          <p:cNvPr id="49" name="对象 10">
            <a:extLst>
              <a:ext uri="{FF2B5EF4-FFF2-40B4-BE49-F238E27FC236}">
                <a16:creationId xmlns:a16="http://schemas.microsoft.com/office/drawing/2014/main" id="{FD0D2CB6-0747-4E3B-AF0E-B03F04427B28}"/>
              </a:ext>
            </a:extLst>
          </p:cNvPr>
          <p:cNvGraphicFramePr>
            <a:graphicFrameLocks noChangeAspect="1"/>
          </p:cNvGraphicFramePr>
          <p:nvPr>
            <p:extLst>
              <p:ext uri="{D42A27DB-BD31-4B8C-83A1-F6EECF244321}">
                <p14:modId xmlns:p14="http://schemas.microsoft.com/office/powerpoint/2010/main" val="3489944434"/>
              </p:ext>
            </p:extLst>
          </p:nvPr>
        </p:nvGraphicFramePr>
        <p:xfrm>
          <a:off x="249874" y="1143000"/>
          <a:ext cx="4638315" cy="4419600"/>
        </p:xfrm>
        <a:graphic>
          <a:graphicData uri="http://schemas.openxmlformats.org/presentationml/2006/ole">
            <mc:AlternateContent xmlns:mc="http://schemas.openxmlformats.org/markup-compatibility/2006">
              <mc:Choice xmlns:v="urn:schemas-microsoft-com:vml" Requires="v">
                <p:oleObj spid="_x0000_s190475" name="Visio" r:id="rId4" imgW="2438400" imgH="2323870" progId="Visio.Drawing.11">
                  <p:embed/>
                </p:oleObj>
              </mc:Choice>
              <mc:Fallback>
                <p:oleObj name="Visio" r:id="rId4" imgW="2438400" imgH="2323870" progId="Visio.Drawing.11">
                  <p:embed/>
                  <p:pic>
                    <p:nvPicPr>
                      <p:cNvPr id="58376" name="对象 10">
                        <a:extLst>
                          <a:ext uri="{FF2B5EF4-FFF2-40B4-BE49-F238E27FC236}">
                            <a16:creationId xmlns:a16="http://schemas.microsoft.com/office/drawing/2014/main" id="{FBD02D73-0F1B-47BB-A92D-AA196CBF6825}"/>
                          </a:ext>
                        </a:extLst>
                      </p:cNvPr>
                      <p:cNvPicPr>
                        <a:picLocks noChangeAspect="1" noChangeArrowheads="1"/>
                      </p:cNvPicPr>
                      <p:nvPr/>
                    </p:nvPicPr>
                    <p:blipFill>
                      <a:blip r:embed="rId5"/>
                      <a:srcRect/>
                      <a:stretch>
                        <a:fillRect/>
                      </a:stretch>
                    </p:blipFill>
                    <p:spPr bwMode="auto">
                      <a:xfrm>
                        <a:off x="249874" y="1143000"/>
                        <a:ext cx="4638315" cy="4419600"/>
                      </a:xfrm>
                      <a:prstGeom prst="rect">
                        <a:avLst/>
                      </a:prstGeom>
                      <a:noFill/>
                      <a:ln>
                        <a:noFill/>
                      </a:ln>
                    </p:spPr>
                  </p:pic>
                </p:oleObj>
              </mc:Fallback>
            </mc:AlternateContent>
          </a:graphicData>
        </a:graphic>
      </p:graphicFrame>
      <p:sp>
        <p:nvSpPr>
          <p:cNvPr id="51" name="文本框 50">
            <a:extLst>
              <a:ext uri="{FF2B5EF4-FFF2-40B4-BE49-F238E27FC236}">
                <a16:creationId xmlns:a16="http://schemas.microsoft.com/office/drawing/2014/main" id="{02336CAE-AAB7-44F1-A45F-3D9F02E99C67}"/>
              </a:ext>
            </a:extLst>
          </p:cNvPr>
          <p:cNvSpPr txBox="1"/>
          <p:nvPr/>
        </p:nvSpPr>
        <p:spPr>
          <a:xfrm>
            <a:off x="5181600" y="938243"/>
            <a:ext cx="6760526" cy="646331"/>
          </a:xfrm>
          <a:prstGeom prst="rect">
            <a:avLst/>
          </a:prstGeom>
          <a:noFill/>
        </p:spPr>
        <p:txBody>
          <a:bodyPr wrap="square">
            <a:spAutoFit/>
          </a:bodyPr>
          <a:lstStyle/>
          <a:p>
            <a:r>
              <a:rPr lang="zh-CN" altLang="en-US" sz="1800" dirty="0">
                <a:latin typeface="+mn-ea"/>
                <a:ea typeface="+mn-ea"/>
              </a:rPr>
              <a:t>压缩函数      中有</a:t>
            </a:r>
            <a:r>
              <a:rPr lang="en-US" altLang="zh-CN" sz="1800" dirty="0">
                <a:latin typeface="+mn-ea"/>
                <a:ea typeface="+mn-ea"/>
              </a:rPr>
              <a:t>4</a:t>
            </a:r>
            <a:r>
              <a:rPr lang="zh-CN" altLang="en-US" sz="1800" dirty="0">
                <a:latin typeface="+mn-ea"/>
                <a:ea typeface="+mn-ea"/>
              </a:rPr>
              <a:t>轮处理过程，每轮又对缓冲区</a:t>
            </a:r>
            <a:r>
              <a:rPr lang="en-US" altLang="zh-CN" sz="1800" dirty="0">
                <a:latin typeface="+mn-ea"/>
                <a:ea typeface="+mn-ea"/>
              </a:rPr>
              <a:t>ABCD</a:t>
            </a:r>
            <a:r>
              <a:rPr lang="zh-CN" altLang="en-US" sz="1800" dirty="0">
                <a:latin typeface="+mn-ea"/>
                <a:ea typeface="+mn-ea"/>
              </a:rPr>
              <a:t>进行</a:t>
            </a:r>
            <a:r>
              <a:rPr lang="en-US" altLang="zh-CN" sz="1800" dirty="0">
                <a:latin typeface="+mn-ea"/>
                <a:ea typeface="+mn-ea"/>
              </a:rPr>
              <a:t>16</a:t>
            </a:r>
            <a:r>
              <a:rPr lang="zh-CN" altLang="en-US" sz="1800" dirty="0">
                <a:latin typeface="+mn-ea"/>
                <a:ea typeface="+mn-ea"/>
              </a:rPr>
              <a:t>步迭代运算，每一步的运算形式为</a:t>
            </a:r>
            <a:endParaRPr lang="zh-CN" altLang="en-US" dirty="0"/>
          </a:p>
        </p:txBody>
      </p:sp>
      <p:graphicFrame>
        <p:nvGraphicFramePr>
          <p:cNvPr id="4" name="对象 3">
            <a:extLst>
              <a:ext uri="{FF2B5EF4-FFF2-40B4-BE49-F238E27FC236}">
                <a16:creationId xmlns:a16="http://schemas.microsoft.com/office/drawing/2014/main" id="{25BF40EC-6625-4257-AE69-4B3E2C998C51}"/>
              </a:ext>
            </a:extLst>
          </p:cNvPr>
          <p:cNvGraphicFramePr>
            <a:graphicFrameLocks noChangeAspect="1"/>
          </p:cNvGraphicFramePr>
          <p:nvPr>
            <p:extLst>
              <p:ext uri="{D42A27DB-BD31-4B8C-83A1-F6EECF244321}">
                <p14:modId xmlns:p14="http://schemas.microsoft.com/office/powerpoint/2010/main" val="1087025196"/>
              </p:ext>
            </p:extLst>
          </p:nvPr>
        </p:nvGraphicFramePr>
        <p:xfrm>
          <a:off x="6182437" y="938243"/>
          <a:ext cx="579437" cy="333375"/>
        </p:xfrm>
        <a:graphic>
          <a:graphicData uri="http://schemas.openxmlformats.org/presentationml/2006/ole">
            <mc:AlternateContent xmlns:mc="http://schemas.openxmlformats.org/markup-compatibility/2006">
              <mc:Choice xmlns:v="urn:schemas-microsoft-com:vml" Requires="v">
                <p:oleObj spid="_x0000_s190476" name="Equation" r:id="rId6" imgW="579283" imgH="333732" progId="Equation.DSMT4">
                  <p:embed/>
                </p:oleObj>
              </mc:Choice>
              <mc:Fallback>
                <p:oleObj name="Equation" r:id="rId6" imgW="579283" imgH="333732" progId="Equation.DSMT4">
                  <p:embed/>
                  <p:pic>
                    <p:nvPicPr>
                      <p:cNvPr id="0" name=""/>
                      <p:cNvPicPr/>
                      <p:nvPr/>
                    </p:nvPicPr>
                    <p:blipFill>
                      <a:blip r:embed="rId7"/>
                      <a:stretch>
                        <a:fillRect/>
                      </a:stretch>
                    </p:blipFill>
                    <p:spPr>
                      <a:xfrm>
                        <a:off x="6182437" y="938243"/>
                        <a:ext cx="579437" cy="3333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76894D5-56A6-4622-B1D5-BC947C099BE4}"/>
              </a:ext>
            </a:extLst>
          </p:cNvPr>
          <p:cNvGraphicFramePr>
            <a:graphicFrameLocks noChangeAspect="1"/>
          </p:cNvGraphicFramePr>
          <p:nvPr>
            <p:extLst>
              <p:ext uri="{D42A27DB-BD31-4B8C-83A1-F6EECF244321}">
                <p14:modId xmlns:p14="http://schemas.microsoft.com/office/powerpoint/2010/main" val="1997067714"/>
              </p:ext>
            </p:extLst>
          </p:nvPr>
        </p:nvGraphicFramePr>
        <p:xfrm>
          <a:off x="5058696" y="1752600"/>
          <a:ext cx="5708015" cy="565150"/>
        </p:xfrm>
        <a:graphic>
          <a:graphicData uri="http://schemas.openxmlformats.org/presentationml/2006/ole">
            <mc:AlternateContent xmlns:mc="http://schemas.openxmlformats.org/markup-compatibility/2006">
              <mc:Choice xmlns:v="urn:schemas-microsoft-com:vml" Requires="v">
                <p:oleObj spid="_x0000_s190477" name="Equation" r:id="rId8" imgW="2565360" imgH="253800" progId="Equation.DSMT4">
                  <p:embed/>
                </p:oleObj>
              </mc:Choice>
              <mc:Fallback>
                <p:oleObj name="Equation" r:id="rId8" imgW="2565360" imgH="253800" progId="Equation.DSMT4">
                  <p:embed/>
                  <p:pic>
                    <p:nvPicPr>
                      <p:cNvPr id="0" name=""/>
                      <p:cNvPicPr/>
                      <p:nvPr/>
                    </p:nvPicPr>
                    <p:blipFill>
                      <a:blip r:embed="rId9"/>
                      <a:stretch>
                        <a:fillRect/>
                      </a:stretch>
                    </p:blipFill>
                    <p:spPr>
                      <a:xfrm>
                        <a:off x="5058696" y="1752600"/>
                        <a:ext cx="5708015" cy="56515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3BE883F7-4992-475A-96AC-7DBFF05607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8471" y="2485776"/>
            <a:ext cx="5925377" cy="3515216"/>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ea typeface="宋体" panose="02010600030101010101" pitchFamily="2" charset="-122"/>
              </a:rPr>
              <a:t>关于</a:t>
            </a:r>
            <a:r>
              <a:rPr lang="en-US" altLang="zh-CN">
                <a:ea typeface="宋体" panose="02010600030101010101" pitchFamily="2" charset="-122"/>
              </a:rPr>
              <a:t>MD5</a:t>
            </a:r>
          </a:p>
        </p:txBody>
      </p:sp>
      <p:sp>
        <p:nvSpPr>
          <p:cNvPr id="52227" name="Rectangle 3"/>
          <p:cNvSpPr>
            <a:spLocks noGrp="1" noChangeArrowheads="1"/>
          </p:cNvSpPr>
          <p:nvPr>
            <p:ph idx="1"/>
          </p:nvPr>
        </p:nvSpPr>
        <p:spPr>
          <a:xfrm>
            <a:off x="762000" y="1414463"/>
            <a:ext cx="11582399" cy="3930650"/>
          </a:xfrm>
        </p:spPr>
        <p:txBody>
          <a:bodyPr/>
          <a:lstStyle/>
          <a:p>
            <a:pPr eaLnBrk="1" hangingPunct="1"/>
            <a:r>
              <a:rPr lang="en-US" altLang="zh-CN" dirty="0">
                <a:ea typeface="宋体" panose="02010600030101010101" pitchFamily="2" charset="-122"/>
                <a:sym typeface="Symbol" panose="05050102010706020507" pitchFamily="18" charset="2"/>
              </a:rPr>
              <a:t>MD5</a:t>
            </a:r>
            <a:r>
              <a:rPr lang="zh-CN" altLang="en-US" dirty="0">
                <a:ea typeface="宋体" panose="02010600030101010101" pitchFamily="2" charset="-122"/>
                <a:sym typeface="Symbol" panose="05050102010706020507" pitchFamily="18" charset="2"/>
              </a:rPr>
              <a:t>使用</a:t>
            </a:r>
            <a:r>
              <a:rPr lang="en-US" altLang="zh-CN" dirty="0">
                <a:ea typeface="宋体" panose="02010600030101010101" pitchFamily="2" charset="-122"/>
                <a:sym typeface="Symbol" panose="05050102010706020507" pitchFamily="18" charset="2"/>
              </a:rPr>
              <a:t>little-endian</a:t>
            </a:r>
          </a:p>
          <a:p>
            <a:pPr eaLnBrk="1" hangingPunct="1"/>
            <a:r>
              <a:rPr lang="zh-CN" altLang="en-US" dirty="0">
                <a:ea typeface="宋体" panose="02010600030101010101" pitchFamily="2" charset="-122"/>
                <a:sym typeface="Symbol" panose="05050102010706020507" pitchFamily="18" charset="2"/>
              </a:rPr>
              <a:t>生日攻击模式</a:t>
            </a:r>
            <a:r>
              <a:rPr lang="en-US" altLang="zh-CN" dirty="0">
                <a:ea typeface="宋体" panose="02010600030101010101" pitchFamily="2" charset="-122"/>
                <a:sym typeface="Symbol" panose="05050102010706020507" pitchFamily="18" charset="2"/>
              </a:rPr>
              <a:t>+64</a:t>
            </a:r>
            <a:r>
              <a:rPr lang="zh-CN" altLang="en-US" dirty="0">
                <a:ea typeface="宋体" panose="02010600030101010101" pitchFamily="2" charset="-122"/>
                <a:sym typeface="Symbol" panose="05050102010706020507" pitchFamily="18" charset="2"/>
              </a:rPr>
              <a:t>位可计算 </a:t>
            </a:r>
            <a:r>
              <a:rPr lang="zh-CN" altLang="en-US" dirty="0">
                <a:ea typeface="宋体" panose="02010600030101010101" pitchFamily="2" charset="-122"/>
                <a:sym typeface="Wingdings 3" panose="05040102010807070707" pitchFamily="18" charset="2"/>
              </a:rPr>
              <a:t></a:t>
            </a:r>
            <a:r>
              <a:rPr lang="zh-CN" altLang="en-US"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128</a:t>
            </a:r>
            <a:r>
              <a:rPr lang="zh-CN" altLang="en-US" dirty="0">
                <a:ea typeface="宋体" panose="02010600030101010101" pitchFamily="2" charset="-122"/>
                <a:sym typeface="Symbol" panose="05050102010706020507" pitchFamily="18" charset="2"/>
              </a:rPr>
              <a:t>位</a:t>
            </a:r>
            <a:r>
              <a:rPr lang="en-US" altLang="zh-CN" dirty="0">
                <a:ea typeface="宋体" panose="02010600030101010101" pitchFamily="2" charset="-122"/>
                <a:sym typeface="Symbol" panose="05050102010706020507" pitchFamily="18" charset="2"/>
              </a:rPr>
              <a:t>hash</a:t>
            </a:r>
            <a:r>
              <a:rPr lang="zh-CN" altLang="en-US" dirty="0">
                <a:ea typeface="宋体" panose="02010600030101010101" pitchFamily="2" charset="-122"/>
                <a:sym typeface="Symbol" panose="05050102010706020507" pitchFamily="18" charset="2"/>
              </a:rPr>
              <a:t>值太短</a:t>
            </a:r>
          </a:p>
          <a:p>
            <a:pPr eaLnBrk="1" hangingPunct="1"/>
            <a:r>
              <a:rPr lang="en-US" altLang="zh-CN" dirty="0">
                <a:ea typeface="宋体" panose="02010600030101010101" pitchFamily="2" charset="-122"/>
                <a:sym typeface="Symbol" panose="05050102010706020507" pitchFamily="18" charset="2"/>
              </a:rPr>
              <a:t>MD5</a:t>
            </a:r>
            <a:r>
              <a:rPr lang="zh-CN" altLang="en-US" dirty="0">
                <a:ea typeface="宋体" panose="02010600030101010101" pitchFamily="2" charset="-122"/>
                <a:sym typeface="Symbol" panose="05050102010706020507" pitchFamily="18" charset="2"/>
              </a:rPr>
              <a:t>不是足够安全的</a:t>
            </a:r>
          </a:p>
          <a:p>
            <a:pPr lvl="1" eaLnBrk="1" hangingPunct="1"/>
            <a:r>
              <a:rPr lang="en-US" altLang="zh-CN" dirty="0" err="1">
                <a:ea typeface="宋体" panose="02010600030101010101" pitchFamily="2" charset="-122"/>
                <a:sym typeface="Symbol" panose="05050102010706020507" pitchFamily="18" charset="2"/>
              </a:rPr>
              <a:t>Dobbertin</a:t>
            </a:r>
            <a:r>
              <a:rPr lang="zh-CN" altLang="en-US" dirty="0">
                <a:ea typeface="宋体" panose="02010600030101010101" pitchFamily="2" charset="-122"/>
                <a:sym typeface="Symbol" panose="05050102010706020507" pitchFamily="18" charset="2"/>
              </a:rPr>
              <a:t>在</a:t>
            </a:r>
            <a:r>
              <a:rPr lang="en-US" altLang="zh-CN" dirty="0">
                <a:ea typeface="宋体" panose="02010600030101010101" pitchFamily="2" charset="-122"/>
                <a:sym typeface="Symbol" panose="05050102010706020507" pitchFamily="18" charset="2"/>
              </a:rPr>
              <a:t>1996</a:t>
            </a:r>
            <a:r>
              <a:rPr lang="zh-CN" altLang="en-US" dirty="0">
                <a:ea typeface="宋体" panose="02010600030101010101" pitchFamily="2" charset="-122"/>
                <a:sym typeface="Symbol" panose="05050102010706020507" pitchFamily="18" charset="2"/>
              </a:rPr>
              <a:t>年找到了两个不同的</a:t>
            </a:r>
            <a:r>
              <a:rPr lang="en-US" altLang="zh-CN" dirty="0">
                <a:ea typeface="宋体" panose="02010600030101010101" pitchFamily="2" charset="-122"/>
                <a:sym typeface="Symbol" panose="05050102010706020507" pitchFamily="18" charset="2"/>
              </a:rPr>
              <a:t>512-bit</a:t>
            </a:r>
            <a:r>
              <a:rPr lang="zh-CN" altLang="en-US" dirty="0">
                <a:ea typeface="宋体" panose="02010600030101010101" pitchFamily="2" charset="-122"/>
                <a:sym typeface="Symbol" panose="05050102010706020507" pitchFamily="18" charset="2"/>
              </a:rPr>
              <a:t>块</a:t>
            </a:r>
            <a:r>
              <a:rPr lang="en-US" altLang="zh-CN" dirty="0">
                <a:ea typeface="宋体" panose="02010600030101010101" pitchFamily="2" charset="-122"/>
                <a:sym typeface="Symbol" panose="05050102010706020507" pitchFamily="18" charset="2"/>
              </a:rPr>
              <a:t>,</a:t>
            </a:r>
            <a:r>
              <a:rPr lang="zh-CN" altLang="en-US" dirty="0">
                <a:ea typeface="宋体" panose="02010600030101010101" pitchFamily="2" charset="-122"/>
                <a:sym typeface="Symbol" panose="05050102010706020507" pitchFamily="18" charset="2"/>
              </a:rPr>
              <a:t>它们在</a:t>
            </a:r>
            <a:r>
              <a:rPr lang="en-US" altLang="zh-CN" dirty="0">
                <a:ea typeface="宋体" panose="02010600030101010101" pitchFamily="2" charset="-122"/>
                <a:sym typeface="Symbol" panose="05050102010706020507" pitchFamily="18" charset="2"/>
              </a:rPr>
              <a:t>MD5</a:t>
            </a:r>
            <a:r>
              <a:rPr lang="zh-CN" altLang="en-US" dirty="0">
                <a:ea typeface="宋体" panose="02010600030101010101" pitchFamily="2" charset="-122"/>
                <a:sym typeface="Symbol" panose="05050102010706020507" pitchFamily="18" charset="2"/>
              </a:rPr>
              <a:t>计算下产生相同的</a:t>
            </a:r>
            <a:r>
              <a:rPr lang="en-US" altLang="zh-CN" dirty="0">
                <a:ea typeface="宋体" panose="02010600030101010101" pitchFamily="2" charset="-122"/>
                <a:sym typeface="Symbol" panose="05050102010706020507" pitchFamily="18" charset="2"/>
              </a:rPr>
              <a:t>hash</a:t>
            </a:r>
          </a:p>
          <a:p>
            <a:pPr lvl="1" eaLnBrk="1" hangingPunct="1"/>
            <a:r>
              <a:rPr lang="en-US" altLang="zh-CN" dirty="0">
                <a:ea typeface="宋体" panose="02010600030101010101" pitchFamily="2" charset="-122"/>
                <a:sym typeface="Symbol" panose="05050102010706020507" pitchFamily="18" charset="2"/>
              </a:rPr>
              <a:t>2004</a:t>
            </a:r>
            <a:r>
              <a:rPr lang="zh-CN" altLang="en-US" dirty="0">
                <a:ea typeface="宋体" panose="02010600030101010101" pitchFamily="2" charset="-122"/>
                <a:sym typeface="Symbol" panose="05050102010706020507" pitchFamily="18" charset="2"/>
              </a:rPr>
              <a:t>年</a:t>
            </a:r>
            <a:r>
              <a:rPr lang="en-US" altLang="zh-CN" dirty="0">
                <a:ea typeface="宋体" panose="02010600030101010101" pitchFamily="2" charset="-122"/>
                <a:sym typeface="Symbol" panose="05050102010706020507" pitchFamily="18" charset="2"/>
              </a:rPr>
              <a:t>8</a:t>
            </a:r>
            <a:r>
              <a:rPr lang="zh-CN" altLang="en-US" dirty="0">
                <a:ea typeface="宋体" panose="02010600030101010101" pitchFamily="2" charset="-122"/>
                <a:sym typeface="Symbol" panose="05050102010706020507" pitchFamily="18" charset="2"/>
              </a:rPr>
              <a:t>月</a:t>
            </a:r>
            <a:r>
              <a:rPr lang="en-US" altLang="zh-CN" dirty="0">
                <a:ea typeface="宋体" panose="02010600030101010101" pitchFamily="2" charset="-122"/>
                <a:sym typeface="Symbol" panose="05050102010706020507" pitchFamily="18" charset="2"/>
              </a:rPr>
              <a:t>17</a:t>
            </a:r>
            <a:r>
              <a:rPr lang="zh-CN" altLang="en-US" dirty="0">
                <a:ea typeface="宋体" panose="02010600030101010101" pitchFamily="2" charset="-122"/>
                <a:sym typeface="Symbol" panose="05050102010706020507" pitchFamily="18" charset="2"/>
              </a:rPr>
              <a:t>日在美国加州圣巴巴拉的国际密码学会议（</a:t>
            </a:r>
            <a:r>
              <a:rPr lang="en-US" altLang="zh-CN" dirty="0">
                <a:ea typeface="宋体" panose="02010600030101010101" pitchFamily="2" charset="-122"/>
                <a:sym typeface="Symbol" panose="05050102010706020507" pitchFamily="18" charset="2"/>
              </a:rPr>
              <a:t>Crypto</a:t>
            </a:r>
            <a:r>
              <a:rPr lang="en-US" altLang="zh-CN" dirty="0">
                <a:latin typeface="Verdana" panose="020B0604030504040204" pitchFamily="34" charset="0"/>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2004</a:t>
            </a:r>
            <a:r>
              <a:rPr lang="zh-CN" altLang="en-US" dirty="0">
                <a:ea typeface="宋体" panose="02010600030101010101" pitchFamily="2" charset="-122"/>
                <a:sym typeface="Symbol" panose="05050102010706020507" pitchFamily="18" charset="2"/>
              </a:rPr>
              <a:t>），来自山东大学的王小云教授做了破译</a:t>
            </a:r>
            <a:r>
              <a:rPr lang="en-US" altLang="zh-CN" dirty="0">
                <a:ea typeface="宋体" panose="02010600030101010101" pitchFamily="2" charset="-122"/>
                <a:sym typeface="Symbol" panose="05050102010706020507" pitchFamily="18" charset="2"/>
              </a:rPr>
              <a:t>MD5</a:t>
            </a:r>
            <a:r>
              <a:rPr lang="zh-CN" altLang="en-US" dirty="0">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HAVAL-128</a:t>
            </a:r>
            <a:r>
              <a:rPr lang="zh-CN" altLang="en-US"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MD4</a:t>
            </a:r>
            <a:r>
              <a:rPr lang="zh-CN" altLang="en-US" dirty="0">
                <a:ea typeface="宋体" panose="02010600030101010101" pitchFamily="2" charset="-122"/>
                <a:sym typeface="Symbol" panose="05050102010706020507" pitchFamily="18" charset="2"/>
              </a:rPr>
              <a:t>和</a:t>
            </a:r>
            <a:r>
              <a:rPr lang="en-US" altLang="zh-CN" dirty="0">
                <a:ea typeface="宋体" panose="02010600030101010101" pitchFamily="2" charset="-122"/>
                <a:sym typeface="Symbol" panose="05050102010706020507" pitchFamily="18" charset="2"/>
              </a:rPr>
              <a:t>RIPEMD</a:t>
            </a:r>
            <a:r>
              <a:rPr lang="zh-CN" altLang="en-US" dirty="0">
                <a:ea typeface="宋体" panose="02010600030101010101" pitchFamily="2" charset="-122"/>
                <a:sym typeface="Symbol" panose="05050102010706020507" pitchFamily="18" charset="2"/>
              </a:rPr>
              <a:t>算法的报告。</a:t>
            </a:r>
          </a:p>
        </p:txBody>
      </p:sp>
      <p:sp>
        <p:nvSpPr>
          <p:cNvPr id="5222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1D754C0-C29D-49A1-8DA1-89D0B86143F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222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84BC70C-FAF1-449A-89D4-C5196387E6A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46</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ea typeface="宋体" panose="02010600030101010101" pitchFamily="2" charset="-122"/>
              </a:rPr>
              <a:t>Secure Hash Algorithm</a:t>
            </a:r>
            <a:r>
              <a:rPr lang="zh-CN" altLang="en-US">
                <a:ea typeface="宋体" panose="02010600030101010101" pitchFamily="2" charset="-122"/>
              </a:rPr>
              <a:t>简介</a:t>
            </a:r>
          </a:p>
        </p:txBody>
      </p:sp>
      <p:sp>
        <p:nvSpPr>
          <p:cNvPr id="53251" name="Rectangle 3"/>
          <p:cNvSpPr>
            <a:spLocks noGrp="1" noChangeArrowheads="1"/>
          </p:cNvSpPr>
          <p:nvPr>
            <p:ph idx="1"/>
          </p:nvPr>
        </p:nvSpPr>
        <p:spPr>
          <a:xfrm>
            <a:off x="1941513" y="1414464"/>
            <a:ext cx="8240712" cy="4035425"/>
          </a:xfrm>
        </p:spPr>
        <p:txBody>
          <a:bodyPr/>
          <a:lstStyle/>
          <a:p>
            <a:pPr eaLnBrk="1" hangingPunct="1"/>
            <a:r>
              <a:rPr lang="en-US" altLang="zh-CN" dirty="0">
                <a:ea typeface="宋体" panose="02010600030101010101" pitchFamily="2" charset="-122"/>
                <a:sym typeface="Symbol" panose="05050102010706020507" pitchFamily="18" charset="2"/>
              </a:rPr>
              <a:t>1992</a:t>
            </a:r>
            <a:r>
              <a:rPr lang="zh-CN" altLang="en-US" dirty="0">
                <a:ea typeface="宋体" panose="02010600030101010101" pitchFamily="2" charset="-122"/>
                <a:sym typeface="Symbol" panose="05050102010706020507" pitchFamily="18" charset="2"/>
              </a:rPr>
              <a:t>年</a:t>
            </a:r>
            <a:r>
              <a:rPr lang="en-US" altLang="zh-CN" dirty="0">
                <a:ea typeface="宋体" panose="02010600030101010101" pitchFamily="2" charset="-122"/>
                <a:sym typeface="Symbol" panose="05050102010706020507" pitchFamily="18" charset="2"/>
              </a:rPr>
              <a:t>NIST</a:t>
            </a:r>
            <a:r>
              <a:rPr lang="zh-CN" altLang="en-US" dirty="0">
                <a:ea typeface="宋体" panose="02010600030101010101" pitchFamily="2" charset="-122"/>
                <a:sym typeface="Symbol" panose="05050102010706020507" pitchFamily="18" charset="2"/>
              </a:rPr>
              <a:t>制定了</a:t>
            </a:r>
            <a:r>
              <a:rPr lang="en-US" altLang="zh-CN" dirty="0">
                <a:ea typeface="宋体" panose="02010600030101010101" pitchFamily="2" charset="-122"/>
                <a:sym typeface="Symbol" panose="05050102010706020507" pitchFamily="18" charset="2"/>
              </a:rPr>
              <a:t>SHA(128</a:t>
            </a:r>
            <a:r>
              <a:rPr lang="zh-CN" altLang="en-US" dirty="0">
                <a:ea typeface="宋体" panose="02010600030101010101" pitchFamily="2" charset="-122"/>
                <a:sym typeface="Symbol" panose="05050102010706020507" pitchFamily="18" charset="2"/>
              </a:rPr>
              <a:t>位</a:t>
            </a:r>
            <a:r>
              <a:rPr lang="en-US" altLang="zh-CN" dirty="0">
                <a:ea typeface="宋体" panose="02010600030101010101" pitchFamily="2" charset="-122"/>
                <a:sym typeface="Symbol" panose="05050102010706020507" pitchFamily="18" charset="2"/>
              </a:rPr>
              <a:t>)</a:t>
            </a:r>
          </a:p>
          <a:p>
            <a:pPr eaLnBrk="1" hangingPunct="1"/>
            <a:r>
              <a:rPr lang="en-US" altLang="zh-CN" dirty="0">
                <a:ea typeface="宋体" panose="02010600030101010101" pitchFamily="2" charset="-122"/>
                <a:sym typeface="Symbol" panose="05050102010706020507" pitchFamily="18" charset="2"/>
              </a:rPr>
              <a:t>1993</a:t>
            </a:r>
            <a:r>
              <a:rPr lang="zh-CN" altLang="en-US" dirty="0">
                <a:ea typeface="宋体" panose="02010600030101010101" pitchFamily="2" charset="-122"/>
                <a:sym typeface="Symbol" panose="05050102010706020507" pitchFamily="18" charset="2"/>
              </a:rPr>
              <a:t>年</a:t>
            </a:r>
            <a:r>
              <a:rPr lang="en-US" altLang="zh-CN" dirty="0">
                <a:ea typeface="宋体" panose="02010600030101010101" pitchFamily="2" charset="-122"/>
                <a:sym typeface="Symbol" panose="05050102010706020507" pitchFamily="18" charset="2"/>
              </a:rPr>
              <a:t>SHA</a:t>
            </a:r>
            <a:r>
              <a:rPr lang="zh-CN" altLang="en-US" dirty="0">
                <a:ea typeface="宋体" panose="02010600030101010101" pitchFamily="2" charset="-122"/>
                <a:sym typeface="Symbol" panose="05050102010706020507" pitchFamily="18" charset="2"/>
              </a:rPr>
              <a:t>成为标准</a:t>
            </a:r>
          </a:p>
          <a:p>
            <a:pPr eaLnBrk="1" hangingPunct="1"/>
            <a:r>
              <a:rPr lang="en-US" altLang="zh-CN" dirty="0">
                <a:ea typeface="宋体" panose="02010600030101010101" pitchFamily="2" charset="-122"/>
                <a:sym typeface="Symbol" panose="05050102010706020507" pitchFamily="18" charset="2"/>
              </a:rPr>
              <a:t>1994</a:t>
            </a:r>
            <a:r>
              <a:rPr lang="zh-CN" altLang="en-US" dirty="0">
                <a:ea typeface="宋体" panose="02010600030101010101" pitchFamily="2" charset="-122"/>
                <a:sym typeface="Symbol" panose="05050102010706020507" pitchFamily="18" charset="2"/>
              </a:rPr>
              <a:t>年修改产生</a:t>
            </a:r>
            <a:r>
              <a:rPr lang="en-US" altLang="zh-CN" dirty="0">
                <a:ea typeface="宋体" panose="02010600030101010101" pitchFamily="2" charset="-122"/>
                <a:sym typeface="Symbol" panose="05050102010706020507" pitchFamily="18" charset="2"/>
              </a:rPr>
              <a:t>SHA-1(160</a:t>
            </a:r>
            <a:r>
              <a:rPr lang="zh-CN" altLang="en-US" dirty="0">
                <a:ea typeface="宋体" panose="02010600030101010101" pitchFamily="2" charset="-122"/>
                <a:sym typeface="Symbol" panose="05050102010706020507" pitchFamily="18" charset="2"/>
              </a:rPr>
              <a:t>位</a:t>
            </a:r>
            <a:r>
              <a:rPr lang="en-US" altLang="zh-CN" dirty="0">
                <a:ea typeface="宋体" panose="02010600030101010101" pitchFamily="2" charset="-122"/>
                <a:sym typeface="Symbol" panose="05050102010706020507" pitchFamily="18" charset="2"/>
              </a:rPr>
              <a:t>)</a:t>
            </a:r>
          </a:p>
          <a:p>
            <a:pPr eaLnBrk="1" hangingPunct="1"/>
            <a:r>
              <a:rPr lang="en-US" altLang="zh-CN" dirty="0">
                <a:ea typeface="宋体" panose="02010600030101010101" pitchFamily="2" charset="-122"/>
                <a:sym typeface="Symbol" panose="05050102010706020507" pitchFamily="18" charset="2"/>
              </a:rPr>
              <a:t>1995</a:t>
            </a:r>
            <a:r>
              <a:rPr lang="zh-CN" altLang="en-US" dirty="0">
                <a:ea typeface="宋体" panose="02010600030101010101" pitchFamily="2" charset="-122"/>
                <a:sym typeface="Symbol" panose="05050102010706020507" pitchFamily="18" charset="2"/>
              </a:rPr>
              <a:t>年</a:t>
            </a:r>
            <a:r>
              <a:rPr lang="en-US" altLang="zh-CN" dirty="0">
                <a:ea typeface="宋体" panose="02010600030101010101" pitchFamily="2" charset="-122"/>
                <a:sym typeface="Symbol" panose="05050102010706020507" pitchFamily="18" charset="2"/>
              </a:rPr>
              <a:t>SHA-1</a:t>
            </a:r>
            <a:r>
              <a:rPr lang="zh-CN" altLang="en-US" dirty="0">
                <a:ea typeface="宋体" panose="02010600030101010101" pitchFamily="2" charset="-122"/>
                <a:sym typeface="Symbol" panose="05050102010706020507" pitchFamily="18" charset="2"/>
              </a:rPr>
              <a:t>成为新的标准</a:t>
            </a:r>
          </a:p>
          <a:p>
            <a:pPr eaLnBrk="1" hangingPunct="1"/>
            <a:r>
              <a:rPr lang="en-US" altLang="zh-CN" dirty="0">
                <a:ea typeface="宋体" panose="02010600030101010101" pitchFamily="2" charset="-122"/>
                <a:sym typeface="Symbol" panose="05050102010706020507" pitchFamily="18" charset="2"/>
              </a:rPr>
              <a:t>SHA-1</a:t>
            </a:r>
            <a:r>
              <a:rPr lang="zh-CN" altLang="en-US" dirty="0">
                <a:ea typeface="宋体" panose="02010600030101010101" pitchFamily="2" charset="-122"/>
                <a:sym typeface="Symbol" panose="05050102010706020507" pitchFamily="18" charset="2"/>
              </a:rPr>
              <a:t>要求输入消息长度</a:t>
            </a:r>
            <a:r>
              <a:rPr lang="en-US" altLang="zh-CN" dirty="0">
                <a:ea typeface="宋体" panose="02010600030101010101" pitchFamily="2" charset="-122"/>
                <a:sym typeface="Symbol" panose="05050102010706020507" pitchFamily="18" charset="2"/>
              </a:rPr>
              <a:t>&lt;2</a:t>
            </a:r>
            <a:r>
              <a:rPr lang="en-US" altLang="zh-CN" baseline="30000" dirty="0">
                <a:ea typeface="宋体" panose="02010600030101010101" pitchFamily="2" charset="-122"/>
                <a:sym typeface="Symbol" panose="05050102010706020507" pitchFamily="18" charset="2"/>
              </a:rPr>
              <a:t>64</a:t>
            </a:r>
          </a:p>
          <a:p>
            <a:pPr eaLnBrk="1" hangingPunct="1"/>
            <a:r>
              <a:rPr lang="en-US" altLang="zh-CN" dirty="0">
                <a:ea typeface="宋体" panose="02010600030101010101" pitchFamily="2" charset="-122"/>
                <a:sym typeface="Symbol" panose="05050102010706020507" pitchFamily="18" charset="2"/>
              </a:rPr>
              <a:t>SHA-1</a:t>
            </a:r>
            <a:r>
              <a:rPr lang="zh-CN" altLang="en-US" dirty="0">
                <a:ea typeface="宋体" panose="02010600030101010101" pitchFamily="2" charset="-122"/>
                <a:sym typeface="Symbol" panose="05050102010706020507" pitchFamily="18" charset="2"/>
              </a:rPr>
              <a:t>的摘要长度为</a:t>
            </a:r>
            <a:r>
              <a:rPr lang="en-US" altLang="zh-CN" dirty="0">
                <a:ea typeface="宋体" panose="02010600030101010101" pitchFamily="2" charset="-122"/>
                <a:sym typeface="Symbol" panose="05050102010706020507" pitchFamily="18" charset="2"/>
              </a:rPr>
              <a:t>160</a:t>
            </a:r>
            <a:r>
              <a:rPr lang="zh-CN" altLang="en-US" dirty="0">
                <a:ea typeface="宋体" panose="02010600030101010101" pitchFamily="2" charset="-122"/>
                <a:sym typeface="Symbol" panose="05050102010706020507" pitchFamily="18" charset="2"/>
              </a:rPr>
              <a:t>位</a:t>
            </a:r>
          </a:p>
          <a:p>
            <a:pPr eaLnBrk="1" hangingPunct="1"/>
            <a:r>
              <a:rPr lang="zh-CN" altLang="en-US" dirty="0">
                <a:ea typeface="宋体" panose="02010600030101010101" pitchFamily="2" charset="-122"/>
                <a:sym typeface="Symbol" panose="05050102010706020507" pitchFamily="18" charset="2"/>
              </a:rPr>
              <a:t>基础是</a:t>
            </a:r>
            <a:r>
              <a:rPr lang="en-US" altLang="zh-CN" dirty="0">
                <a:ea typeface="宋体" panose="02010600030101010101" pitchFamily="2" charset="-122"/>
                <a:sym typeface="Symbol" panose="05050102010706020507" pitchFamily="18" charset="2"/>
              </a:rPr>
              <a:t>MD4</a:t>
            </a:r>
          </a:p>
        </p:txBody>
      </p:sp>
      <p:sp>
        <p:nvSpPr>
          <p:cNvPr id="5325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1DD5D3B-4A85-4C1A-AB91-DF9A205DD19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325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09C2845-77EC-4F5A-87E4-70A0619A998F}"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47</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ea typeface="宋体" panose="02010600030101010101" pitchFamily="2" charset="-122"/>
              </a:rPr>
              <a:t>SHA-1</a:t>
            </a:r>
            <a:r>
              <a:rPr lang="zh-CN" altLang="en-US">
                <a:ea typeface="宋体" panose="02010600030101010101" pitchFamily="2" charset="-122"/>
              </a:rPr>
              <a:t>算法</a:t>
            </a:r>
          </a:p>
        </p:txBody>
      </p:sp>
      <p:sp>
        <p:nvSpPr>
          <p:cNvPr id="54275" name="Rectangle 3"/>
          <p:cNvSpPr>
            <a:spLocks noGrp="1" noChangeArrowheads="1"/>
          </p:cNvSpPr>
          <p:nvPr>
            <p:ph idx="1"/>
          </p:nvPr>
        </p:nvSpPr>
        <p:spPr>
          <a:xfrm>
            <a:off x="1981201" y="1225550"/>
            <a:ext cx="8240713" cy="4718050"/>
          </a:xfrm>
        </p:spPr>
        <p:txBody>
          <a:bodyPr/>
          <a:lstStyle/>
          <a:p>
            <a:pPr eaLnBrk="1" hangingPunct="1"/>
            <a:r>
              <a:rPr lang="zh-CN" altLang="en-US" dirty="0">
                <a:ea typeface="宋体" panose="02010600030101010101" pitchFamily="2" charset="-122"/>
              </a:rPr>
              <a:t>结构与</a:t>
            </a:r>
            <a:r>
              <a:rPr lang="en-US" altLang="zh-CN" dirty="0">
                <a:ea typeface="宋体" panose="02010600030101010101" pitchFamily="2" charset="-122"/>
              </a:rPr>
              <a:t>MD5</a:t>
            </a:r>
            <a:r>
              <a:rPr lang="zh-CN" altLang="en-US" dirty="0">
                <a:ea typeface="宋体" panose="02010600030101010101" pitchFamily="2" charset="-122"/>
              </a:rPr>
              <a:t>类似</a:t>
            </a:r>
          </a:p>
          <a:p>
            <a:pPr eaLnBrk="1" hangingPunct="1"/>
            <a:r>
              <a:rPr lang="zh-CN" altLang="en-US" dirty="0">
                <a:ea typeface="宋体" panose="02010600030101010101" pitchFamily="2" charset="-122"/>
              </a:rPr>
              <a:t>第一步：</a:t>
            </a:r>
            <a:r>
              <a:rPr lang="en-US" altLang="zh-CN" dirty="0" err="1">
                <a:ea typeface="宋体" panose="02010600030101010101" pitchFamily="2" charset="-122"/>
              </a:rPr>
              <a:t>pading</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与</a:t>
            </a:r>
            <a:r>
              <a:rPr lang="en-US" altLang="zh-CN" dirty="0">
                <a:ea typeface="宋体" panose="02010600030101010101" pitchFamily="2" charset="-122"/>
              </a:rPr>
              <a:t>MD5</a:t>
            </a:r>
            <a:r>
              <a:rPr lang="zh-CN" altLang="en-US" dirty="0">
                <a:ea typeface="宋体" panose="02010600030101010101" pitchFamily="2" charset="-122"/>
              </a:rPr>
              <a:t>相同，补齐到</a:t>
            </a:r>
            <a:r>
              <a:rPr lang="en-US" altLang="zh-CN" dirty="0">
                <a:ea typeface="宋体" panose="02010600030101010101" pitchFamily="2" charset="-122"/>
              </a:rPr>
              <a:t>512</a:t>
            </a:r>
            <a:r>
              <a:rPr lang="zh-CN" altLang="en-US" dirty="0">
                <a:ea typeface="宋体" panose="02010600030101010101" pitchFamily="2" charset="-122"/>
              </a:rPr>
              <a:t>的倍数</a:t>
            </a:r>
          </a:p>
          <a:p>
            <a:pPr eaLnBrk="1" hangingPunct="1"/>
            <a:r>
              <a:rPr lang="zh-CN" altLang="en-US" dirty="0">
                <a:ea typeface="宋体" panose="02010600030101010101" pitchFamily="2" charset="-122"/>
              </a:rPr>
              <a:t>第二步</a:t>
            </a:r>
          </a:p>
          <a:p>
            <a:pPr lvl="1" eaLnBrk="1" hangingPunct="1"/>
            <a:r>
              <a:rPr lang="zh-CN" altLang="en-US" dirty="0">
                <a:ea typeface="宋体" panose="02010600030101010101" pitchFamily="2" charset="-122"/>
              </a:rPr>
              <a:t>分块</a:t>
            </a:r>
          </a:p>
          <a:p>
            <a:pPr eaLnBrk="1" hangingPunct="1"/>
            <a:r>
              <a:rPr lang="zh-CN" altLang="en-US" dirty="0">
                <a:ea typeface="宋体" panose="02010600030101010101" pitchFamily="2" charset="-122"/>
              </a:rPr>
              <a:t>第三步</a:t>
            </a:r>
          </a:p>
          <a:p>
            <a:pPr lvl="1" eaLnBrk="1" hangingPunct="1"/>
            <a:r>
              <a:rPr lang="zh-CN" altLang="en-US" dirty="0">
                <a:ea typeface="宋体" panose="02010600030101010101" pitchFamily="2" charset="-122"/>
              </a:rPr>
              <a:t>初始化</a:t>
            </a:r>
            <a:r>
              <a:rPr lang="en-US" altLang="zh-CN" dirty="0">
                <a:ea typeface="宋体" panose="02010600030101010101" pitchFamily="2" charset="-122"/>
              </a:rPr>
              <a:t>MD buffer</a:t>
            </a:r>
            <a:r>
              <a:rPr lang="zh-CN" altLang="en-US" dirty="0">
                <a:ea typeface="宋体" panose="02010600030101010101" pitchFamily="2" charset="-122"/>
              </a:rPr>
              <a:t>，</a:t>
            </a:r>
            <a:r>
              <a:rPr lang="en-US" altLang="zh-CN" dirty="0">
                <a:ea typeface="宋体" panose="02010600030101010101" pitchFamily="2" charset="-122"/>
              </a:rPr>
              <a:t>160</a:t>
            </a:r>
            <a:r>
              <a:rPr lang="zh-CN" altLang="en-US" dirty="0">
                <a:ea typeface="宋体" panose="02010600030101010101" pitchFamily="2" charset="-122"/>
              </a:rPr>
              <a:t>位常量</a:t>
            </a:r>
            <a:r>
              <a:rPr lang="en-US" altLang="zh-CN" dirty="0">
                <a:ea typeface="宋体" panose="02010600030101010101" pitchFamily="2" charset="-122"/>
              </a:rPr>
              <a:t>(5</a:t>
            </a:r>
            <a:r>
              <a:rPr lang="zh-CN" altLang="en-US" dirty="0">
                <a:ea typeface="宋体" panose="02010600030101010101" pitchFamily="2" charset="-122"/>
              </a:rPr>
              <a:t>个字</a:t>
            </a:r>
            <a:r>
              <a:rPr lang="en-US" altLang="zh-CN" dirty="0">
                <a:ea typeface="宋体" panose="02010600030101010101" pitchFamily="2" charset="-122"/>
              </a:rPr>
              <a:t>)</a:t>
            </a:r>
          </a:p>
          <a:p>
            <a:pPr lvl="1" eaLnBrk="1" hangingPunct="1"/>
            <a:r>
              <a:rPr lang="zh-CN" altLang="en-US" dirty="0">
                <a:ea typeface="宋体" panose="02010600030101010101" pitchFamily="2" charset="-122"/>
              </a:rPr>
              <a:t>进入循环，</a:t>
            </a:r>
            <a:r>
              <a:rPr lang="en-US" altLang="zh-CN" dirty="0">
                <a:ea typeface="宋体" panose="02010600030101010101" pitchFamily="2" charset="-122"/>
              </a:rPr>
              <a:t>160</a:t>
            </a:r>
            <a:r>
              <a:rPr lang="zh-CN" altLang="en-US" dirty="0">
                <a:ea typeface="宋体" panose="02010600030101010101" pitchFamily="2" charset="-122"/>
              </a:rPr>
              <a:t>输入</a:t>
            </a:r>
            <a:r>
              <a:rPr lang="en-US" altLang="zh-CN" dirty="0">
                <a:ea typeface="宋体" panose="02010600030101010101" pitchFamily="2" charset="-122"/>
              </a:rPr>
              <a:t>+512</a:t>
            </a:r>
            <a:r>
              <a:rPr lang="zh-CN" altLang="en-US" dirty="0">
                <a:ea typeface="宋体" panose="02010600030101010101" pitchFamily="2" charset="-122"/>
              </a:rPr>
              <a:t>输入</a:t>
            </a:r>
            <a:r>
              <a:rPr lang="en-US" altLang="zh-CN" dirty="0">
                <a:ea typeface="宋体" panose="02010600030101010101" pitchFamily="2" charset="-122"/>
              </a:rPr>
              <a:t>-〉160</a:t>
            </a:r>
            <a:r>
              <a:rPr lang="zh-CN" altLang="en-US" dirty="0">
                <a:ea typeface="宋体" panose="02010600030101010101" pitchFamily="2" charset="-122"/>
              </a:rPr>
              <a:t>输出</a:t>
            </a:r>
          </a:p>
          <a:p>
            <a:pPr eaLnBrk="1" hangingPunct="1"/>
            <a:r>
              <a:rPr lang="zh-CN" altLang="en-US" dirty="0">
                <a:ea typeface="宋体" panose="02010600030101010101" pitchFamily="2" charset="-122"/>
              </a:rPr>
              <a:t>第四步</a:t>
            </a:r>
          </a:p>
          <a:p>
            <a:pPr lvl="1" eaLnBrk="1" hangingPunct="1"/>
            <a:r>
              <a:rPr lang="zh-CN" altLang="en-US" dirty="0">
                <a:ea typeface="宋体" panose="02010600030101010101" pitchFamily="2" charset="-122"/>
              </a:rPr>
              <a:t>最后的输出为</a:t>
            </a:r>
            <a:r>
              <a:rPr lang="en-US" altLang="zh-CN" dirty="0">
                <a:ea typeface="宋体" panose="02010600030101010101" pitchFamily="2" charset="-122"/>
              </a:rPr>
              <a:t>SHA-1</a:t>
            </a:r>
            <a:r>
              <a:rPr lang="zh-CN" altLang="en-US" dirty="0">
                <a:ea typeface="宋体" panose="02010600030101010101" pitchFamily="2" charset="-122"/>
              </a:rPr>
              <a:t>的结果</a:t>
            </a:r>
          </a:p>
        </p:txBody>
      </p:sp>
      <p:sp>
        <p:nvSpPr>
          <p:cNvPr id="5427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4D4A5BD-DA3F-4E73-8D05-9C1B38F2A6BF}"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427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F0BDD1E-06B7-46F7-B321-A518B1E7F224}"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48</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a:ea typeface="宋体" panose="02010600030101010101" pitchFamily="2" charset="-122"/>
              </a:rPr>
              <a:t>压缩函数</a:t>
            </a:r>
          </a:p>
        </p:txBody>
      </p:sp>
      <p:sp>
        <p:nvSpPr>
          <p:cNvPr id="5529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B28729B-C93F-4C0C-8B5E-25D01CE3159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530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64387D9-80B8-4FFD-AC4B-368EA97F61FB}"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49</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7" name="对象 4">
            <a:extLst>
              <a:ext uri="{FF2B5EF4-FFF2-40B4-BE49-F238E27FC236}">
                <a16:creationId xmlns:a16="http://schemas.microsoft.com/office/drawing/2014/main" id="{87D7E5C3-1A8E-4AA4-8DEC-C1C12783B13A}"/>
              </a:ext>
            </a:extLst>
          </p:cNvPr>
          <p:cNvGraphicFramePr>
            <a:graphicFrameLocks noChangeAspect="1"/>
          </p:cNvGraphicFramePr>
          <p:nvPr>
            <p:extLst>
              <p:ext uri="{D42A27DB-BD31-4B8C-83A1-F6EECF244321}">
                <p14:modId xmlns:p14="http://schemas.microsoft.com/office/powerpoint/2010/main" val="1809211912"/>
              </p:ext>
            </p:extLst>
          </p:nvPr>
        </p:nvGraphicFramePr>
        <p:xfrm>
          <a:off x="228600" y="990600"/>
          <a:ext cx="6086475" cy="5113338"/>
        </p:xfrm>
        <a:graphic>
          <a:graphicData uri="http://schemas.openxmlformats.org/presentationml/2006/ole">
            <mc:AlternateContent xmlns:mc="http://schemas.openxmlformats.org/markup-compatibility/2006">
              <mc:Choice xmlns:v="urn:schemas-microsoft-com:vml" Requires="v">
                <p:oleObj spid="_x0000_s192516" name="Visio" r:id="rId4" imgW="4180332" imgH="3509772" progId="Visio.Drawing.11">
                  <p:embed/>
                </p:oleObj>
              </mc:Choice>
              <mc:Fallback>
                <p:oleObj name="Visio" r:id="rId4" imgW="4180332" imgH="3509772" progId="Visio.Drawing.11">
                  <p:embed/>
                  <p:pic>
                    <p:nvPicPr>
                      <p:cNvPr id="69637" name="对象 4">
                        <a:extLst>
                          <a:ext uri="{FF2B5EF4-FFF2-40B4-BE49-F238E27FC236}">
                            <a16:creationId xmlns:a16="http://schemas.microsoft.com/office/drawing/2014/main" id="{A497E483-5FF5-4EE5-A919-95B30803F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990600"/>
                        <a:ext cx="6086475"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消息认证</a:t>
            </a:r>
            <a:endParaRPr lang="zh-CN" altLang="en-US" dirty="0">
              <a:ea typeface="宋体" panose="02010600030101010101" pitchFamily="2" charset="-122"/>
              <a:sym typeface="Wingdings" panose="05000000000000000000" pitchFamily="2" charset="2"/>
            </a:endParaRPr>
          </a:p>
        </p:txBody>
      </p:sp>
      <p:sp>
        <p:nvSpPr>
          <p:cNvPr id="24579" name="Rectangle 3"/>
          <p:cNvSpPr>
            <a:spLocks noGrp="1" noChangeArrowheads="1"/>
          </p:cNvSpPr>
          <p:nvPr>
            <p:ph idx="1"/>
          </p:nvPr>
        </p:nvSpPr>
        <p:spPr>
          <a:xfrm>
            <a:off x="419100" y="1066801"/>
            <a:ext cx="11049000" cy="3429000"/>
          </a:xfrm>
        </p:spPr>
        <p:txBody>
          <a:bodyPr/>
          <a:lstStyle/>
          <a:p>
            <a:pPr eaLnBrk="1" hangingPunct="1"/>
            <a:r>
              <a:rPr lang="zh-CN" altLang="en-US" dirty="0">
                <a:ea typeface="宋体" panose="02010600030101010101" pitchFamily="2" charset="-122"/>
              </a:rPr>
              <a:t>消息认证</a:t>
            </a:r>
            <a:r>
              <a:rPr lang="zh-CN" altLang="en-US" dirty="0">
                <a:ea typeface="宋体" panose="02010600030101010101" pitchFamily="2" charset="-122"/>
                <a:sym typeface="Wingdings" panose="05000000000000000000" pitchFamily="2" charset="2"/>
              </a:rPr>
              <a:t>（报文鉴别）</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对收到的消息进行验证，证明确实是来自声称的发送方，并且没有被修改过。</a:t>
            </a:r>
          </a:p>
          <a:p>
            <a:pPr lvl="1" eaLnBrk="1" hangingPunct="1"/>
            <a:r>
              <a:rPr lang="zh-CN" altLang="en-US" dirty="0">
                <a:ea typeface="宋体" panose="02010600030101010101" pitchFamily="2" charset="-122"/>
              </a:rPr>
              <a:t>如果在消息中加入时间及顺序信息，则可以完成对时间和顺序的认证</a:t>
            </a:r>
          </a:p>
          <a:p>
            <a:pPr lvl="1" eaLnBrk="1" hangingPunct="1"/>
            <a:r>
              <a:rPr lang="zh-CN" altLang="en-US" dirty="0">
                <a:ea typeface="宋体" panose="02010600030101010101" pitchFamily="2" charset="-122"/>
              </a:rPr>
              <a:t>数字签名是一种认证手段，其中的一些方法可以用来抵抗发送方的否认攻击。</a:t>
            </a:r>
          </a:p>
        </p:txBody>
      </p:sp>
      <p:sp>
        <p:nvSpPr>
          <p:cNvPr id="2458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FD53345-3DE1-412D-9360-D405EDC8E8A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458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556305E-0F97-4F80-95C3-1F87F878FD41}"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303214"/>
            <a:ext cx="8305800" cy="587375"/>
          </a:xfrm>
        </p:spPr>
        <p:txBody>
          <a:bodyPr/>
          <a:lstStyle/>
          <a:p>
            <a:pPr eaLnBrk="1" hangingPunct="1"/>
            <a:r>
              <a:rPr lang="zh-CN" altLang="en-US" sz="2800">
                <a:ea typeface="宋体" panose="02010600030101010101" pitchFamily="2" charset="-122"/>
              </a:rPr>
              <a:t>每一轮中</a:t>
            </a:r>
            <a:r>
              <a:rPr lang="en-US" altLang="zh-CN" sz="2800">
                <a:ea typeface="宋体" panose="02010600030101010101" pitchFamily="2" charset="-122"/>
              </a:rPr>
              <a:t>20</a:t>
            </a:r>
            <a:r>
              <a:rPr lang="zh-CN" altLang="en-US" sz="2800">
                <a:ea typeface="宋体" panose="02010600030101010101" pitchFamily="2" charset="-122"/>
              </a:rPr>
              <a:t>步的每一步运算结构</a:t>
            </a:r>
          </a:p>
        </p:txBody>
      </p:sp>
      <p:sp>
        <p:nvSpPr>
          <p:cNvPr id="56323"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11A6AAE-7DC0-4637-924E-B7A59D141B0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6324"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AFEBDAF-E123-41E6-BFE3-68A92099C99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50</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2" name="对象 1">
            <a:extLst>
              <a:ext uri="{FF2B5EF4-FFF2-40B4-BE49-F238E27FC236}">
                <a16:creationId xmlns:a16="http://schemas.microsoft.com/office/drawing/2014/main" id="{5265B7D9-C54A-4294-B98D-105F80A8C8BE}"/>
              </a:ext>
            </a:extLst>
          </p:cNvPr>
          <p:cNvGraphicFramePr>
            <a:graphicFrameLocks noChangeAspect="1"/>
          </p:cNvGraphicFramePr>
          <p:nvPr>
            <p:extLst>
              <p:ext uri="{D42A27DB-BD31-4B8C-83A1-F6EECF244321}">
                <p14:modId xmlns:p14="http://schemas.microsoft.com/office/powerpoint/2010/main" val="2371867725"/>
              </p:ext>
            </p:extLst>
          </p:nvPr>
        </p:nvGraphicFramePr>
        <p:xfrm>
          <a:off x="762000" y="1260988"/>
          <a:ext cx="8008937" cy="390525"/>
        </p:xfrm>
        <a:graphic>
          <a:graphicData uri="http://schemas.openxmlformats.org/presentationml/2006/ole">
            <mc:AlternateContent xmlns:mc="http://schemas.openxmlformats.org/markup-compatibility/2006">
              <mc:Choice xmlns:v="urn:schemas-microsoft-com:vml" Requires="v">
                <p:oleObj spid="_x0000_s56341" name="Equation" r:id="rId4" imgW="8008797" imgH="390254" progId="Equation.DSMT4">
                  <p:embed/>
                </p:oleObj>
              </mc:Choice>
              <mc:Fallback>
                <p:oleObj name="Equation" r:id="rId4" imgW="8008797" imgH="390254" progId="Equation.DSMT4">
                  <p:embed/>
                  <p:pic>
                    <p:nvPicPr>
                      <p:cNvPr id="0" name=""/>
                      <p:cNvPicPr/>
                      <p:nvPr/>
                    </p:nvPicPr>
                    <p:blipFill>
                      <a:blip r:embed="rId5"/>
                      <a:stretch>
                        <a:fillRect/>
                      </a:stretch>
                    </p:blipFill>
                    <p:spPr>
                      <a:xfrm>
                        <a:off x="762000" y="1260988"/>
                        <a:ext cx="8008937" cy="390525"/>
                      </a:xfrm>
                      <a:prstGeom prst="rect">
                        <a:avLst/>
                      </a:prstGeom>
                    </p:spPr>
                  </p:pic>
                </p:oleObj>
              </mc:Fallback>
            </mc:AlternateContent>
          </a:graphicData>
        </a:graphic>
      </p:graphicFrame>
      <p:graphicFrame>
        <p:nvGraphicFramePr>
          <p:cNvPr id="12" name="对象 5">
            <a:extLst>
              <a:ext uri="{FF2B5EF4-FFF2-40B4-BE49-F238E27FC236}">
                <a16:creationId xmlns:a16="http://schemas.microsoft.com/office/drawing/2014/main" id="{4F32BB65-5652-4732-BA39-05CAF7EEB8E9}"/>
              </a:ext>
            </a:extLst>
          </p:cNvPr>
          <p:cNvGraphicFramePr>
            <a:graphicFrameLocks noChangeAspect="1"/>
          </p:cNvGraphicFramePr>
          <p:nvPr>
            <p:extLst>
              <p:ext uri="{D42A27DB-BD31-4B8C-83A1-F6EECF244321}">
                <p14:modId xmlns:p14="http://schemas.microsoft.com/office/powerpoint/2010/main" val="3002426006"/>
              </p:ext>
            </p:extLst>
          </p:nvPr>
        </p:nvGraphicFramePr>
        <p:xfrm>
          <a:off x="-152400" y="1881013"/>
          <a:ext cx="6438491" cy="4426813"/>
        </p:xfrm>
        <a:graphic>
          <a:graphicData uri="http://schemas.openxmlformats.org/presentationml/2006/ole">
            <mc:AlternateContent xmlns:mc="http://schemas.openxmlformats.org/markup-compatibility/2006">
              <mc:Choice xmlns:v="urn:schemas-microsoft-com:vml" Requires="v">
                <p:oleObj spid="_x0000_s56342" name="Visio" r:id="rId6" imgW="3049524" imgH="2098548" progId="Visio.Drawing.11">
                  <p:embed/>
                </p:oleObj>
              </mc:Choice>
              <mc:Fallback>
                <p:oleObj name="Visio" r:id="rId6" imgW="3049524" imgH="2098548" progId="Visio.Drawing.11">
                  <p:embed/>
                  <p:pic>
                    <p:nvPicPr>
                      <p:cNvPr id="73733" name="对象 5">
                        <a:extLst>
                          <a:ext uri="{FF2B5EF4-FFF2-40B4-BE49-F238E27FC236}">
                            <a16:creationId xmlns:a16="http://schemas.microsoft.com/office/drawing/2014/main" id="{9979BB68-2457-4B49-90B5-877CA87685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881013"/>
                        <a:ext cx="6438491" cy="4426813"/>
                      </a:xfrm>
                      <a:prstGeom prst="rect">
                        <a:avLst/>
                      </a:prstGeom>
                      <a:noFill/>
                      <a:ln>
                        <a:noFill/>
                      </a:ln>
                    </p:spPr>
                  </p:pic>
                </p:oleObj>
              </mc:Fallback>
            </mc:AlternateContent>
          </a:graphicData>
        </a:graphic>
      </p:graphicFrame>
      <p:graphicFrame>
        <p:nvGraphicFramePr>
          <p:cNvPr id="14" name="对象 3">
            <a:extLst>
              <a:ext uri="{FF2B5EF4-FFF2-40B4-BE49-F238E27FC236}">
                <a16:creationId xmlns:a16="http://schemas.microsoft.com/office/drawing/2014/main" id="{97D29826-BAA9-435B-84C9-07247999879D}"/>
              </a:ext>
            </a:extLst>
          </p:cNvPr>
          <p:cNvGraphicFramePr>
            <a:graphicFrameLocks noChangeAspect="1"/>
          </p:cNvGraphicFramePr>
          <p:nvPr>
            <p:extLst>
              <p:ext uri="{D42A27DB-BD31-4B8C-83A1-F6EECF244321}">
                <p14:modId xmlns:p14="http://schemas.microsoft.com/office/powerpoint/2010/main" val="2743941464"/>
              </p:ext>
            </p:extLst>
          </p:nvPr>
        </p:nvGraphicFramePr>
        <p:xfrm>
          <a:off x="4697252" y="2209800"/>
          <a:ext cx="7267896" cy="2209800"/>
        </p:xfrm>
        <a:graphic>
          <a:graphicData uri="http://schemas.openxmlformats.org/presentationml/2006/ole">
            <mc:AlternateContent xmlns:mc="http://schemas.openxmlformats.org/markup-compatibility/2006">
              <mc:Choice xmlns:v="urn:schemas-microsoft-com:vml" Requires="v">
                <p:oleObj spid="_x0000_s56343" name="文档" r:id="rId8" imgW="5048840" imgH="1289217" progId="Word.Document.12">
                  <p:embed/>
                </p:oleObj>
              </mc:Choice>
              <mc:Fallback>
                <p:oleObj name="文档" r:id="rId8" imgW="5048840" imgH="1289217" progId="Word.Document.12">
                  <p:embed/>
                  <p:pic>
                    <p:nvPicPr>
                      <p:cNvPr id="74756" name="对象 3">
                        <a:extLst>
                          <a:ext uri="{FF2B5EF4-FFF2-40B4-BE49-F238E27FC236}">
                            <a16:creationId xmlns:a16="http://schemas.microsoft.com/office/drawing/2014/main" id="{8751B75F-A1F9-49D7-BBB4-73BC1B3E52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7252" y="2209800"/>
                        <a:ext cx="7267896" cy="2209800"/>
                      </a:xfrm>
                      <a:prstGeom prst="rect">
                        <a:avLst/>
                      </a:prstGeom>
                      <a:noFill/>
                      <a:ln>
                        <a:noFill/>
                      </a:ln>
                    </p:spPr>
                  </p:pic>
                </p:oleObj>
              </mc:Fallback>
            </mc:AlternateContent>
          </a:graphicData>
        </a:graphic>
      </p:graphicFrame>
      <p:sp>
        <p:nvSpPr>
          <p:cNvPr id="15" name="矩形 14">
            <a:extLst>
              <a:ext uri="{FF2B5EF4-FFF2-40B4-BE49-F238E27FC236}">
                <a16:creationId xmlns:a16="http://schemas.microsoft.com/office/drawing/2014/main" id="{F7AA712F-CC52-46E7-8463-32979DFD6D44}"/>
              </a:ext>
            </a:extLst>
          </p:cNvPr>
          <p:cNvSpPr/>
          <p:nvPr/>
        </p:nvSpPr>
        <p:spPr>
          <a:xfrm>
            <a:off x="5486400" y="5323680"/>
            <a:ext cx="6019800" cy="830262"/>
          </a:xfrm>
          <a:prstGeom prst="rect">
            <a:avLst/>
          </a:prstGeom>
        </p:spPr>
        <p:txBody>
          <a:bodyPr wrap="square">
            <a:spAutoFit/>
          </a:bodyPr>
          <a:lstStyle/>
          <a:p>
            <a:pPr>
              <a:defRPr/>
            </a:pPr>
            <a:r>
              <a:rPr lang="zh-CN" altLang="en-US" sz="2400" dirty="0">
                <a:latin typeface="+mn-ea"/>
                <a:ea typeface="+mn-ea"/>
              </a:rPr>
              <a:t>    其中          分别是与、或、非、异或四个逻辑运算。</a:t>
            </a:r>
          </a:p>
        </p:txBody>
      </p:sp>
      <p:graphicFrame>
        <p:nvGraphicFramePr>
          <p:cNvPr id="16" name="对象 7">
            <a:extLst>
              <a:ext uri="{FF2B5EF4-FFF2-40B4-BE49-F238E27FC236}">
                <a16:creationId xmlns:a16="http://schemas.microsoft.com/office/drawing/2014/main" id="{2F996D6C-CB92-4833-8611-0613F5468F19}"/>
              </a:ext>
            </a:extLst>
          </p:cNvPr>
          <p:cNvGraphicFramePr>
            <a:graphicFrameLocks noChangeAspect="1"/>
          </p:cNvGraphicFramePr>
          <p:nvPr>
            <p:extLst>
              <p:ext uri="{D42A27DB-BD31-4B8C-83A1-F6EECF244321}">
                <p14:modId xmlns:p14="http://schemas.microsoft.com/office/powerpoint/2010/main" val="3819660096"/>
              </p:ext>
            </p:extLst>
          </p:nvPr>
        </p:nvGraphicFramePr>
        <p:xfrm>
          <a:off x="7010400" y="5346219"/>
          <a:ext cx="1146174" cy="501585"/>
        </p:xfrm>
        <a:graphic>
          <a:graphicData uri="http://schemas.openxmlformats.org/presentationml/2006/ole">
            <mc:AlternateContent xmlns:mc="http://schemas.openxmlformats.org/markup-compatibility/2006">
              <mc:Choice xmlns:v="urn:schemas-microsoft-com:vml" Requires="v">
                <p:oleObj spid="_x0000_s56344" name="Equation" r:id="rId10" imgW="622030" imgH="203112" progId="Equation.DSMT4">
                  <p:embed/>
                </p:oleObj>
              </mc:Choice>
              <mc:Fallback>
                <p:oleObj name="Equation" r:id="rId10" imgW="622030" imgH="203112" progId="Equation.DSMT4">
                  <p:embed/>
                  <p:pic>
                    <p:nvPicPr>
                      <p:cNvPr id="74760" name="对象 7">
                        <a:extLst>
                          <a:ext uri="{FF2B5EF4-FFF2-40B4-BE49-F238E27FC236}">
                            <a16:creationId xmlns:a16="http://schemas.microsoft.com/office/drawing/2014/main" id="{7000D66D-9E97-4AF8-A37F-7083FFBBEA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5346219"/>
                        <a:ext cx="1146174" cy="501585"/>
                      </a:xfrm>
                      <a:prstGeom prst="rect">
                        <a:avLst/>
                      </a:prstGeom>
                      <a:noFill/>
                      <a:ln>
                        <a:noFill/>
                      </a:ln>
                    </p:spPr>
                  </p:pic>
                </p:oleObj>
              </mc:Fallback>
            </mc:AlternateContent>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sz="3600" dirty="0">
                <a:latin typeface="+mn-ea"/>
                <a:ea typeface="+mn-ea"/>
              </a:rPr>
              <a:t>SHA</a:t>
            </a:r>
            <a:r>
              <a:rPr lang="zh-CN" altLang="en-US" sz="3600" dirty="0">
                <a:latin typeface="+mn-ea"/>
                <a:ea typeface="+mn-ea"/>
              </a:rPr>
              <a:t>与</a:t>
            </a:r>
            <a:r>
              <a:rPr lang="en-US" altLang="zh-CN" sz="3600" dirty="0">
                <a:latin typeface="+mn-ea"/>
                <a:ea typeface="+mn-ea"/>
              </a:rPr>
              <a:t>MD5</a:t>
            </a:r>
            <a:r>
              <a:rPr lang="zh-CN" altLang="en-US" sz="3600" dirty="0">
                <a:latin typeface="+mn-ea"/>
                <a:ea typeface="+mn-ea"/>
              </a:rPr>
              <a:t>的比较</a:t>
            </a:r>
            <a:endParaRPr lang="zh-CN" altLang="en-US" dirty="0">
              <a:ea typeface="宋体" panose="02010600030101010101" pitchFamily="2" charset="-122"/>
            </a:endParaRPr>
          </a:p>
        </p:txBody>
      </p:sp>
      <p:sp>
        <p:nvSpPr>
          <p:cNvPr id="57347" name="Rectangle 3"/>
          <p:cNvSpPr>
            <a:spLocks noGrp="1" noChangeArrowheads="1"/>
          </p:cNvSpPr>
          <p:nvPr>
            <p:ph idx="1"/>
          </p:nvPr>
        </p:nvSpPr>
        <p:spPr>
          <a:xfrm>
            <a:off x="228600" y="5562600"/>
            <a:ext cx="11176000" cy="746125"/>
          </a:xfrm>
        </p:spPr>
        <p:txBody>
          <a:bodyPr/>
          <a:lstStyle/>
          <a:p>
            <a:pPr eaLnBrk="1" hangingPunct="1"/>
            <a:endParaRPr lang="en-US" altLang="zh-CN" dirty="0">
              <a:ea typeface="宋体" panose="02010600030101010101" pitchFamily="2" charset="-122"/>
              <a:sym typeface="Symbol" panose="05050102010706020507" pitchFamily="18" charset="2"/>
            </a:endParaRPr>
          </a:p>
        </p:txBody>
      </p:sp>
      <p:sp>
        <p:nvSpPr>
          <p:cNvPr id="5734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09C2F1E-8275-4DC4-8860-00EBB7B65F9C}"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734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7C2AD6F-4738-482A-A872-19886A5571D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51</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 name="矩形 5">
            <a:extLst>
              <a:ext uri="{FF2B5EF4-FFF2-40B4-BE49-F238E27FC236}">
                <a16:creationId xmlns:a16="http://schemas.microsoft.com/office/drawing/2014/main" id="{37D538B3-6B3E-4930-9206-3063578CFD5F}"/>
              </a:ext>
            </a:extLst>
          </p:cNvPr>
          <p:cNvSpPr/>
          <p:nvPr/>
        </p:nvSpPr>
        <p:spPr>
          <a:xfrm>
            <a:off x="406400" y="1120775"/>
            <a:ext cx="11455400" cy="1384995"/>
          </a:xfrm>
          <a:prstGeom prst="rect">
            <a:avLst/>
          </a:prstGeom>
        </p:spPr>
        <p:txBody>
          <a:bodyPr wrap="square">
            <a:spAutoFit/>
          </a:bodyPr>
          <a:lstStyle/>
          <a:p>
            <a:pPr>
              <a:defRPr/>
            </a:pPr>
            <a:r>
              <a:rPr lang="zh-CN" altLang="en-US" sz="2400" dirty="0">
                <a:latin typeface="+mn-ea"/>
                <a:ea typeface="+mn-ea"/>
              </a:rPr>
              <a:t>（</a:t>
            </a:r>
            <a:r>
              <a:rPr lang="en-US" altLang="zh-CN" sz="2400" dirty="0">
                <a:latin typeface="+mn-ea"/>
                <a:ea typeface="+mn-ea"/>
              </a:rPr>
              <a:t>1</a:t>
            </a:r>
            <a:r>
              <a:rPr lang="zh-CN" altLang="en-US" sz="2000" dirty="0">
                <a:latin typeface="+mn-ea"/>
                <a:ea typeface="+mn-ea"/>
              </a:rPr>
              <a:t>）</a:t>
            </a:r>
            <a:r>
              <a:rPr lang="zh-CN" altLang="en-US" sz="2000" dirty="0">
                <a:latin typeface="宋体" panose="02010600030101010101" pitchFamily="2" charset="-122"/>
              </a:rPr>
              <a:t>抗穷搜索攻击的强度：由于</a:t>
            </a:r>
            <a:r>
              <a:rPr lang="en-US" altLang="zh-CN" sz="2000" dirty="0">
                <a:latin typeface="宋体" panose="02010600030101010101" pitchFamily="2" charset="-122"/>
              </a:rPr>
              <a:t>SHA</a:t>
            </a:r>
            <a:r>
              <a:rPr lang="zh-CN" altLang="en-US" sz="2000" dirty="0">
                <a:latin typeface="宋体" panose="02010600030101010101" pitchFamily="2" charset="-122"/>
              </a:rPr>
              <a:t>和</a:t>
            </a:r>
            <a:r>
              <a:rPr lang="en-US" altLang="zh-CN" sz="2000" dirty="0">
                <a:latin typeface="宋体" panose="02010600030101010101" pitchFamily="2" charset="-122"/>
              </a:rPr>
              <a:t>MD5</a:t>
            </a:r>
            <a:r>
              <a:rPr lang="zh-CN" altLang="en-US" sz="2000" dirty="0">
                <a:latin typeface="宋体" panose="02010600030101010101" pitchFamily="2" charset="-122"/>
              </a:rPr>
              <a:t>的消息摘要长度分别为</a:t>
            </a:r>
            <a:r>
              <a:rPr lang="en-US" altLang="zh-CN" sz="2000" dirty="0">
                <a:latin typeface="宋体" panose="02010600030101010101" pitchFamily="2" charset="-122"/>
              </a:rPr>
              <a:t>160</a:t>
            </a:r>
            <a:r>
              <a:rPr lang="zh-CN" altLang="en-US" sz="2000" dirty="0">
                <a:latin typeface="宋体" panose="02010600030101010101" pitchFamily="2" charset="-122"/>
              </a:rPr>
              <a:t>和</a:t>
            </a:r>
            <a:r>
              <a:rPr lang="en-US" altLang="zh-CN" sz="2000" dirty="0">
                <a:latin typeface="宋体" panose="02010600030101010101" pitchFamily="2" charset="-122"/>
              </a:rPr>
              <a:t>128</a:t>
            </a:r>
            <a:r>
              <a:rPr lang="zh-CN" altLang="en-US" sz="2000" dirty="0">
                <a:latin typeface="宋体" panose="02010600030101010101" pitchFamily="2" charset="-122"/>
              </a:rPr>
              <a:t>，所以用穷搜索攻击寻找具有给定消息摘要的消息分别需做      和     次运算，而用穷搜索攻击找出具有相同消息摘要的两个不同消息分别需做     和     次运算。因此</a:t>
            </a:r>
            <a:r>
              <a:rPr lang="en-US" altLang="zh-CN" sz="2000" dirty="0">
                <a:latin typeface="宋体" panose="02010600030101010101" pitchFamily="2" charset="-122"/>
              </a:rPr>
              <a:t>SHA</a:t>
            </a:r>
            <a:r>
              <a:rPr lang="zh-CN" altLang="en-US" sz="2000" dirty="0">
                <a:latin typeface="宋体" panose="02010600030101010101" pitchFamily="2" charset="-122"/>
              </a:rPr>
              <a:t>抗击穷搜索攻击的强度高于</a:t>
            </a:r>
            <a:r>
              <a:rPr lang="en-US" altLang="zh-CN" sz="2000" dirty="0">
                <a:latin typeface="宋体" panose="02010600030101010101" pitchFamily="2" charset="-122"/>
              </a:rPr>
              <a:t>MD5</a:t>
            </a:r>
            <a:r>
              <a:rPr lang="zh-CN" altLang="en-US" sz="2000" dirty="0">
                <a:latin typeface="宋体" panose="02010600030101010101" pitchFamily="2" charset="-122"/>
              </a:rPr>
              <a:t>抗击穷搜索攻击的强度。</a:t>
            </a:r>
          </a:p>
        </p:txBody>
      </p:sp>
      <p:graphicFrame>
        <p:nvGraphicFramePr>
          <p:cNvPr id="7" name="对象 6">
            <a:extLst>
              <a:ext uri="{FF2B5EF4-FFF2-40B4-BE49-F238E27FC236}">
                <a16:creationId xmlns:a16="http://schemas.microsoft.com/office/drawing/2014/main" id="{67C300F3-D7DE-42B8-B6E9-E747BCE99725}"/>
              </a:ext>
            </a:extLst>
          </p:cNvPr>
          <p:cNvGraphicFramePr>
            <a:graphicFrameLocks noChangeAspect="1"/>
          </p:cNvGraphicFramePr>
          <p:nvPr>
            <p:extLst>
              <p:ext uri="{D42A27DB-BD31-4B8C-83A1-F6EECF244321}">
                <p14:modId xmlns:p14="http://schemas.microsoft.com/office/powerpoint/2010/main" val="4067788862"/>
              </p:ext>
            </p:extLst>
          </p:nvPr>
        </p:nvGraphicFramePr>
        <p:xfrm>
          <a:off x="4287695" y="1500932"/>
          <a:ext cx="846138" cy="409575"/>
        </p:xfrm>
        <a:graphic>
          <a:graphicData uri="http://schemas.openxmlformats.org/presentationml/2006/ole">
            <mc:AlternateContent xmlns:mc="http://schemas.openxmlformats.org/markup-compatibility/2006">
              <mc:Choice xmlns:v="urn:schemas-microsoft-com:vml" Requires="v">
                <p:oleObj spid="_x0000_s191538" name="Equation" r:id="rId4" imgW="470308" imgH="228799" progId="Equation.DSMT4">
                  <p:embed/>
                </p:oleObj>
              </mc:Choice>
              <mc:Fallback>
                <p:oleObj name="Equation" r:id="rId4" imgW="470308" imgH="228799" progId="Equation.DSMT4">
                  <p:embed/>
                  <p:pic>
                    <p:nvPicPr>
                      <p:cNvPr id="77831" name="对象 6">
                        <a:extLst>
                          <a:ext uri="{FF2B5EF4-FFF2-40B4-BE49-F238E27FC236}">
                            <a16:creationId xmlns:a16="http://schemas.microsoft.com/office/drawing/2014/main" id="{5883C7A8-226A-4E42-8136-CA95ABE80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7695" y="1500932"/>
                        <a:ext cx="8461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8">
            <a:extLst>
              <a:ext uri="{FF2B5EF4-FFF2-40B4-BE49-F238E27FC236}">
                <a16:creationId xmlns:a16="http://schemas.microsoft.com/office/drawing/2014/main" id="{6B0C210A-A3F8-493C-86F0-6A987E49F9E1}"/>
              </a:ext>
            </a:extLst>
          </p:cNvPr>
          <p:cNvGraphicFramePr>
            <a:graphicFrameLocks noChangeAspect="1"/>
          </p:cNvGraphicFramePr>
          <p:nvPr>
            <p:extLst>
              <p:ext uri="{D42A27DB-BD31-4B8C-83A1-F6EECF244321}">
                <p14:modId xmlns:p14="http://schemas.microsoft.com/office/powerpoint/2010/main" val="1725510782"/>
              </p:ext>
            </p:extLst>
          </p:nvPr>
        </p:nvGraphicFramePr>
        <p:xfrm>
          <a:off x="5228198" y="1485852"/>
          <a:ext cx="769938" cy="404813"/>
        </p:xfrm>
        <a:graphic>
          <a:graphicData uri="http://schemas.openxmlformats.org/presentationml/2006/ole">
            <mc:AlternateContent xmlns:mc="http://schemas.openxmlformats.org/markup-compatibility/2006">
              <mc:Choice xmlns:v="urn:schemas-microsoft-com:vml" Requires="v">
                <p:oleObj spid="_x0000_s191539" name="Equation" r:id="rId6" imgW="431987" imgH="228699" progId="Equation.DSMT4">
                  <p:embed/>
                </p:oleObj>
              </mc:Choice>
              <mc:Fallback>
                <p:oleObj name="Equation" r:id="rId6" imgW="431987" imgH="228699" progId="Equation.DSMT4">
                  <p:embed/>
                  <p:pic>
                    <p:nvPicPr>
                      <p:cNvPr id="77833" name="对象 8">
                        <a:extLst>
                          <a:ext uri="{FF2B5EF4-FFF2-40B4-BE49-F238E27FC236}">
                            <a16:creationId xmlns:a16="http://schemas.microsoft.com/office/drawing/2014/main" id="{73F84493-4857-4C5B-A3BB-F22AA08B4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8198" y="1485852"/>
                        <a:ext cx="7699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0">
            <a:extLst>
              <a:ext uri="{FF2B5EF4-FFF2-40B4-BE49-F238E27FC236}">
                <a16:creationId xmlns:a16="http://schemas.microsoft.com/office/drawing/2014/main" id="{52FE33B8-82EE-49B7-826D-A561848CF39E}"/>
              </a:ext>
            </a:extLst>
          </p:cNvPr>
          <p:cNvGraphicFramePr>
            <a:graphicFrameLocks noChangeAspect="1"/>
          </p:cNvGraphicFramePr>
          <p:nvPr>
            <p:extLst>
              <p:ext uri="{D42A27DB-BD31-4B8C-83A1-F6EECF244321}">
                <p14:modId xmlns:p14="http://schemas.microsoft.com/office/powerpoint/2010/main" val="1497206747"/>
              </p:ext>
            </p:extLst>
          </p:nvPr>
        </p:nvGraphicFramePr>
        <p:xfrm>
          <a:off x="3002288" y="1854713"/>
          <a:ext cx="672856" cy="353769"/>
        </p:xfrm>
        <a:graphic>
          <a:graphicData uri="http://schemas.openxmlformats.org/presentationml/2006/ole">
            <mc:AlternateContent xmlns:mc="http://schemas.openxmlformats.org/markup-compatibility/2006">
              <mc:Choice xmlns:v="urn:schemas-microsoft-com:vml" Requires="v">
                <p:oleObj spid="_x0000_s191540" name="Equation" r:id="rId8" imgW="431987" imgH="228699" progId="Equation.DSMT4">
                  <p:embed/>
                </p:oleObj>
              </mc:Choice>
              <mc:Fallback>
                <p:oleObj name="Equation" r:id="rId8" imgW="431987" imgH="228699" progId="Equation.DSMT4">
                  <p:embed/>
                  <p:pic>
                    <p:nvPicPr>
                      <p:cNvPr id="77835" name="对象 10">
                        <a:extLst>
                          <a:ext uri="{FF2B5EF4-FFF2-40B4-BE49-F238E27FC236}">
                            <a16:creationId xmlns:a16="http://schemas.microsoft.com/office/drawing/2014/main" id="{3A5B02BC-88D5-4415-B8AB-8D7AFBBDB0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2288" y="1854713"/>
                        <a:ext cx="672856" cy="353769"/>
                      </a:xfrm>
                      <a:prstGeom prst="rect">
                        <a:avLst/>
                      </a:prstGeom>
                      <a:noFill/>
                      <a:ln>
                        <a:noFill/>
                      </a:ln>
                    </p:spPr>
                  </p:pic>
                </p:oleObj>
              </mc:Fallback>
            </mc:AlternateContent>
          </a:graphicData>
        </a:graphic>
      </p:graphicFrame>
      <p:graphicFrame>
        <p:nvGraphicFramePr>
          <p:cNvPr id="10" name="对象 12">
            <a:extLst>
              <a:ext uri="{FF2B5EF4-FFF2-40B4-BE49-F238E27FC236}">
                <a16:creationId xmlns:a16="http://schemas.microsoft.com/office/drawing/2014/main" id="{D07BC0F1-A708-46F4-9D72-EF3F7A2584C4}"/>
              </a:ext>
            </a:extLst>
          </p:cNvPr>
          <p:cNvGraphicFramePr>
            <a:graphicFrameLocks noChangeAspect="1"/>
          </p:cNvGraphicFramePr>
          <p:nvPr>
            <p:extLst>
              <p:ext uri="{D42A27DB-BD31-4B8C-83A1-F6EECF244321}">
                <p14:modId xmlns:p14="http://schemas.microsoft.com/office/powerpoint/2010/main" val="1051985738"/>
              </p:ext>
            </p:extLst>
          </p:nvPr>
        </p:nvGraphicFramePr>
        <p:xfrm>
          <a:off x="3967685" y="1809286"/>
          <a:ext cx="640019" cy="336042"/>
        </p:xfrm>
        <a:graphic>
          <a:graphicData uri="http://schemas.openxmlformats.org/presentationml/2006/ole">
            <mc:AlternateContent xmlns:mc="http://schemas.openxmlformats.org/markup-compatibility/2006">
              <mc:Choice xmlns:v="urn:schemas-microsoft-com:vml" Requires="v">
                <p:oleObj spid="_x0000_s191541" name="Equation" r:id="rId10" imgW="431987" imgH="228699" progId="Equation.DSMT4">
                  <p:embed/>
                </p:oleObj>
              </mc:Choice>
              <mc:Fallback>
                <p:oleObj name="Equation" r:id="rId10" imgW="431987" imgH="228699" progId="Equation.DSMT4">
                  <p:embed/>
                  <p:pic>
                    <p:nvPicPr>
                      <p:cNvPr id="77837" name="对象 12">
                        <a:extLst>
                          <a:ext uri="{FF2B5EF4-FFF2-40B4-BE49-F238E27FC236}">
                            <a16:creationId xmlns:a16="http://schemas.microsoft.com/office/drawing/2014/main" id="{30C1CD48-1B36-4226-97BD-78F951E98D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7685" y="1809286"/>
                        <a:ext cx="640019" cy="336042"/>
                      </a:xfrm>
                      <a:prstGeom prst="rect">
                        <a:avLst/>
                      </a:prstGeom>
                      <a:noFill/>
                      <a:ln>
                        <a:noFill/>
                      </a:ln>
                    </p:spPr>
                  </p:pic>
                </p:oleObj>
              </mc:Fallback>
            </mc:AlternateContent>
          </a:graphicData>
        </a:graphic>
      </p:graphicFrame>
      <p:sp>
        <p:nvSpPr>
          <p:cNvPr id="11" name="矩形 10">
            <a:extLst>
              <a:ext uri="{FF2B5EF4-FFF2-40B4-BE49-F238E27FC236}">
                <a16:creationId xmlns:a16="http://schemas.microsoft.com/office/drawing/2014/main" id="{5CE20025-F24B-4D2E-8472-27B3B7EA03DD}"/>
              </a:ext>
            </a:extLst>
          </p:cNvPr>
          <p:cNvSpPr/>
          <p:nvPr/>
        </p:nvSpPr>
        <p:spPr>
          <a:xfrm>
            <a:off x="406400" y="2452924"/>
            <a:ext cx="10972800" cy="707886"/>
          </a:xfrm>
          <a:prstGeom prst="rect">
            <a:avLst/>
          </a:prstGeom>
        </p:spPr>
        <p:txBody>
          <a:bodyPr wrap="square">
            <a:spAutoFit/>
          </a:bodyPr>
          <a:lstStyle/>
          <a:p>
            <a:pPr>
              <a:defRPr/>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r>
              <a:rPr lang="zh-CN" altLang="en-US" sz="2000" dirty="0">
                <a:latin typeface="宋体" panose="02010600030101010101" pitchFamily="2" charset="-122"/>
              </a:rPr>
              <a:t>抗击密码分析攻击的强度：由于</a:t>
            </a:r>
            <a:r>
              <a:rPr lang="en-US" altLang="zh-CN" sz="2000" dirty="0">
                <a:latin typeface="宋体" panose="02010600030101010101" pitchFamily="2" charset="-122"/>
              </a:rPr>
              <a:t>SHA</a:t>
            </a:r>
            <a:r>
              <a:rPr lang="zh-CN" altLang="en-US" sz="2000" dirty="0">
                <a:latin typeface="宋体" panose="02010600030101010101" pitchFamily="2" charset="-122"/>
              </a:rPr>
              <a:t>的设计准则未被公开，所以它抗击密码分析攻击的强度较难判断，似乎高于</a:t>
            </a:r>
            <a:r>
              <a:rPr lang="en-US" altLang="zh-CN" sz="2000" dirty="0">
                <a:latin typeface="宋体" panose="02010600030101010101" pitchFamily="2" charset="-122"/>
              </a:rPr>
              <a:t>MD5</a:t>
            </a:r>
            <a:r>
              <a:rPr lang="zh-CN" altLang="en-US" sz="2000" dirty="0">
                <a:latin typeface="宋体" panose="02010600030101010101" pitchFamily="2" charset="-122"/>
              </a:rPr>
              <a:t>的强度。</a:t>
            </a:r>
          </a:p>
        </p:txBody>
      </p:sp>
      <p:sp>
        <p:nvSpPr>
          <p:cNvPr id="12" name="矩形 11">
            <a:extLst>
              <a:ext uri="{FF2B5EF4-FFF2-40B4-BE49-F238E27FC236}">
                <a16:creationId xmlns:a16="http://schemas.microsoft.com/office/drawing/2014/main" id="{1BA26C98-8E39-4EB0-A137-8C9296FD713E}"/>
              </a:ext>
            </a:extLst>
          </p:cNvPr>
          <p:cNvSpPr/>
          <p:nvPr/>
        </p:nvSpPr>
        <p:spPr>
          <a:xfrm>
            <a:off x="228598" y="3103981"/>
            <a:ext cx="11633201" cy="1015663"/>
          </a:xfrm>
          <a:prstGeom prst="rect">
            <a:avLst/>
          </a:prstGeom>
        </p:spPr>
        <p:txBody>
          <a:bodyPr wrap="square">
            <a:spAutoFit/>
          </a:bodyPr>
          <a:lstStyle/>
          <a:p>
            <a:pPr>
              <a:defRPr/>
            </a:pPr>
            <a:r>
              <a:rPr lang="zh-CN" altLang="en-US" sz="2000" dirty="0">
                <a:latin typeface="宋体" panose="02010600030101010101" pitchFamily="2" charset="-122"/>
              </a:rPr>
              <a:t>（</a:t>
            </a:r>
            <a:r>
              <a:rPr lang="en-US" altLang="zh-CN" sz="2000" dirty="0">
                <a:latin typeface="宋体" panose="02010600030101010101" pitchFamily="2" charset="-122"/>
              </a:rPr>
              <a:t>3</a:t>
            </a:r>
            <a:r>
              <a:rPr lang="zh-CN" altLang="en-US" sz="2000" dirty="0">
                <a:latin typeface="宋体" panose="02010600030101010101" pitchFamily="2" charset="-122"/>
              </a:rPr>
              <a:t>）速度：由于两个算法的主要运算都是模 加法，因此都易于在</a:t>
            </a:r>
            <a:r>
              <a:rPr lang="en-US" altLang="zh-CN" sz="2000" dirty="0">
                <a:latin typeface="宋体" panose="02010600030101010101" pitchFamily="2" charset="-122"/>
              </a:rPr>
              <a:t>32</a:t>
            </a:r>
            <a:r>
              <a:rPr lang="zh-CN" altLang="en-US" sz="2000" dirty="0">
                <a:latin typeface="宋体" panose="02010600030101010101" pitchFamily="2" charset="-122"/>
              </a:rPr>
              <a:t>位结构上实现。但比较起来</a:t>
            </a:r>
            <a:r>
              <a:rPr lang="en-US" altLang="zh-CN" sz="2000" dirty="0">
                <a:latin typeface="宋体" panose="02010600030101010101" pitchFamily="2" charset="-122"/>
              </a:rPr>
              <a:t>SHA</a:t>
            </a:r>
            <a:r>
              <a:rPr lang="zh-CN" altLang="en-US" sz="2000" dirty="0">
                <a:latin typeface="宋体" panose="02010600030101010101" pitchFamily="2" charset="-122"/>
              </a:rPr>
              <a:t>的迭代步数</a:t>
            </a:r>
            <a:r>
              <a:rPr lang="en-US" altLang="zh-CN" sz="2000" dirty="0">
                <a:latin typeface="宋体" panose="02010600030101010101" pitchFamily="2" charset="-122"/>
              </a:rPr>
              <a:t>(80</a:t>
            </a:r>
            <a:r>
              <a:rPr lang="zh-CN" altLang="en-US" sz="2000" dirty="0">
                <a:latin typeface="宋体" panose="02010600030101010101" pitchFamily="2" charset="-122"/>
              </a:rPr>
              <a:t>步</a:t>
            </a:r>
            <a:r>
              <a:rPr lang="en-US" altLang="zh-CN" sz="2000" dirty="0">
                <a:latin typeface="宋体" panose="02010600030101010101" pitchFamily="2" charset="-122"/>
              </a:rPr>
              <a:t>)</a:t>
            </a:r>
            <a:r>
              <a:rPr lang="zh-CN" altLang="en-US" sz="2000" dirty="0">
                <a:latin typeface="宋体" panose="02010600030101010101" pitchFamily="2" charset="-122"/>
              </a:rPr>
              <a:t>多于</a:t>
            </a:r>
            <a:r>
              <a:rPr lang="en-US" altLang="zh-CN" sz="2000" dirty="0">
                <a:latin typeface="宋体" panose="02010600030101010101" pitchFamily="2" charset="-122"/>
              </a:rPr>
              <a:t>MD5</a:t>
            </a:r>
            <a:r>
              <a:rPr lang="zh-CN" altLang="en-US" sz="2000" dirty="0">
                <a:latin typeface="宋体" panose="02010600030101010101" pitchFamily="2" charset="-122"/>
              </a:rPr>
              <a:t>的迭代步数（</a:t>
            </a:r>
            <a:r>
              <a:rPr lang="en-US" altLang="zh-CN" sz="2000" dirty="0">
                <a:latin typeface="宋体" panose="02010600030101010101" pitchFamily="2" charset="-122"/>
              </a:rPr>
              <a:t>64</a:t>
            </a:r>
            <a:r>
              <a:rPr lang="zh-CN" altLang="en-US" sz="2000" dirty="0">
                <a:latin typeface="宋体" panose="02010600030101010101" pitchFamily="2" charset="-122"/>
              </a:rPr>
              <a:t>步），所用的缓冲区（</a:t>
            </a:r>
            <a:r>
              <a:rPr lang="en-US" altLang="zh-CN" sz="2000" dirty="0">
                <a:latin typeface="宋体" panose="02010600030101010101" pitchFamily="2" charset="-122"/>
              </a:rPr>
              <a:t>160</a:t>
            </a:r>
            <a:r>
              <a:rPr lang="zh-CN" altLang="en-US" sz="2000" dirty="0">
                <a:latin typeface="宋体" panose="02010600030101010101" pitchFamily="2" charset="-122"/>
              </a:rPr>
              <a:t>比特）大于</a:t>
            </a:r>
            <a:r>
              <a:rPr lang="en-US" altLang="zh-CN" sz="2000" dirty="0">
                <a:latin typeface="宋体" panose="02010600030101010101" pitchFamily="2" charset="-122"/>
              </a:rPr>
              <a:t>MD5</a:t>
            </a:r>
            <a:r>
              <a:rPr lang="zh-CN" altLang="en-US" sz="2000" dirty="0">
                <a:latin typeface="宋体" panose="02010600030101010101" pitchFamily="2" charset="-122"/>
              </a:rPr>
              <a:t>使用的缓冲区（</a:t>
            </a:r>
            <a:r>
              <a:rPr lang="en-US" altLang="zh-CN" sz="2000" dirty="0">
                <a:latin typeface="宋体" panose="02010600030101010101" pitchFamily="2" charset="-122"/>
              </a:rPr>
              <a:t>128</a:t>
            </a:r>
            <a:r>
              <a:rPr lang="zh-CN" altLang="en-US" sz="2000" dirty="0">
                <a:latin typeface="宋体" panose="02010600030101010101" pitchFamily="2" charset="-122"/>
              </a:rPr>
              <a:t>比特），因此在相同硬件上实现时，</a:t>
            </a:r>
            <a:r>
              <a:rPr lang="en-US" altLang="zh-CN" sz="2000" dirty="0">
                <a:latin typeface="宋体" panose="02010600030101010101" pitchFamily="2" charset="-122"/>
              </a:rPr>
              <a:t>SHA</a:t>
            </a:r>
            <a:r>
              <a:rPr lang="zh-CN" altLang="en-US" sz="2000" dirty="0">
                <a:latin typeface="宋体" panose="02010600030101010101" pitchFamily="2" charset="-122"/>
              </a:rPr>
              <a:t>的速度慢于</a:t>
            </a:r>
            <a:r>
              <a:rPr lang="en-US" altLang="zh-CN" sz="2000" dirty="0">
                <a:latin typeface="宋体" panose="02010600030101010101" pitchFamily="2" charset="-122"/>
              </a:rPr>
              <a:t>MD5</a:t>
            </a:r>
            <a:r>
              <a:rPr lang="zh-CN" altLang="en-US" sz="2000" dirty="0">
                <a:latin typeface="宋体" panose="02010600030101010101" pitchFamily="2" charset="-122"/>
              </a:rPr>
              <a:t>的速度。</a:t>
            </a:r>
          </a:p>
        </p:txBody>
      </p:sp>
      <p:sp>
        <p:nvSpPr>
          <p:cNvPr id="13" name="矩形 12">
            <a:extLst>
              <a:ext uri="{FF2B5EF4-FFF2-40B4-BE49-F238E27FC236}">
                <a16:creationId xmlns:a16="http://schemas.microsoft.com/office/drawing/2014/main" id="{5678D187-24A4-44FB-AF0E-EFD07205DF99}"/>
              </a:ext>
            </a:extLst>
          </p:cNvPr>
          <p:cNvSpPr/>
          <p:nvPr/>
        </p:nvSpPr>
        <p:spPr>
          <a:xfrm>
            <a:off x="203200" y="4180873"/>
            <a:ext cx="11807724" cy="400110"/>
          </a:xfrm>
          <a:prstGeom prst="rect">
            <a:avLst/>
          </a:prstGeom>
        </p:spPr>
        <p:txBody>
          <a:bodyPr wrap="square">
            <a:spAutoFit/>
          </a:bodyPr>
          <a:lstStyle/>
          <a:p>
            <a:pPr>
              <a:defRPr/>
            </a:pPr>
            <a:r>
              <a:rPr lang="zh-CN" altLang="en-US" sz="2000" dirty="0">
                <a:latin typeface="宋体" panose="02010600030101010101" pitchFamily="2" charset="-122"/>
              </a:rPr>
              <a:t>（</a:t>
            </a:r>
            <a:r>
              <a:rPr lang="en-US" altLang="zh-CN" sz="2000" dirty="0">
                <a:latin typeface="宋体" panose="02010600030101010101" pitchFamily="2" charset="-122"/>
              </a:rPr>
              <a:t>4</a:t>
            </a:r>
            <a:r>
              <a:rPr lang="zh-CN" altLang="en-US" sz="2000" dirty="0">
                <a:latin typeface="宋体" panose="02010600030101010101" pitchFamily="2" charset="-122"/>
              </a:rPr>
              <a:t>）简洁与紧致性：两个算法描述起来都较为简单，实现起来也较为简单，都不需要大的程序和代换表。</a:t>
            </a:r>
          </a:p>
        </p:txBody>
      </p:sp>
      <p:sp>
        <p:nvSpPr>
          <p:cNvPr id="14" name="矩形 13">
            <a:extLst>
              <a:ext uri="{FF2B5EF4-FFF2-40B4-BE49-F238E27FC236}">
                <a16:creationId xmlns:a16="http://schemas.microsoft.com/office/drawing/2014/main" id="{E5820E11-AB92-4E9A-8FC6-A7D0C045D219}"/>
              </a:ext>
            </a:extLst>
          </p:cNvPr>
          <p:cNvSpPr/>
          <p:nvPr/>
        </p:nvSpPr>
        <p:spPr>
          <a:xfrm>
            <a:off x="181076" y="4664262"/>
            <a:ext cx="11829848" cy="707886"/>
          </a:xfrm>
          <a:prstGeom prst="rect">
            <a:avLst/>
          </a:prstGeom>
        </p:spPr>
        <p:txBody>
          <a:bodyPr wrap="square">
            <a:spAutoFit/>
          </a:bodyPr>
          <a:lstStyle/>
          <a:p>
            <a:pPr>
              <a:defRPr/>
            </a:pPr>
            <a:r>
              <a:rPr lang="zh-CN" altLang="en-US" sz="2000" dirty="0">
                <a:latin typeface="宋体" panose="02010600030101010101" pitchFamily="2" charset="-122"/>
              </a:rPr>
              <a:t>（</a:t>
            </a:r>
            <a:r>
              <a:rPr lang="en-US" altLang="zh-CN" sz="2000" dirty="0">
                <a:latin typeface="宋体" panose="02010600030101010101" pitchFamily="2" charset="-122"/>
              </a:rPr>
              <a:t>5</a:t>
            </a:r>
            <a:r>
              <a:rPr lang="zh-CN" altLang="en-US" sz="2000" dirty="0">
                <a:latin typeface="宋体" panose="02010600030101010101" pitchFamily="2" charset="-122"/>
              </a:rPr>
              <a:t>）数据的存储方式：</a:t>
            </a:r>
            <a:r>
              <a:rPr lang="en-US" altLang="zh-CN" sz="2000" dirty="0">
                <a:latin typeface="宋体" panose="02010600030101010101" pitchFamily="2" charset="-122"/>
              </a:rPr>
              <a:t>MD5</a:t>
            </a:r>
            <a:r>
              <a:rPr lang="zh-CN" altLang="en-US" sz="2000" dirty="0">
                <a:latin typeface="宋体" panose="02010600030101010101" pitchFamily="2" charset="-122"/>
              </a:rPr>
              <a:t>使用小端方式，</a:t>
            </a:r>
            <a:r>
              <a:rPr lang="en-US" altLang="zh-CN" sz="2000" dirty="0">
                <a:latin typeface="宋体" panose="02010600030101010101" pitchFamily="2" charset="-122"/>
              </a:rPr>
              <a:t>SHA</a:t>
            </a:r>
            <a:r>
              <a:rPr lang="zh-CN" altLang="en-US" sz="2000" dirty="0">
                <a:latin typeface="宋体" panose="02010600030101010101" pitchFamily="2" charset="-122"/>
              </a:rPr>
              <a:t>使用大端方式。两种方式相比看不出哪个更具优势，之所以使用两种不同的存储方式是因为设计者最初实现各自的算法时，使用的机器的存储方式不同。</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ea typeface="宋体" panose="02010600030101010101" pitchFamily="2" charset="-122"/>
              </a:rPr>
              <a:t>RIPEMD-160</a:t>
            </a:r>
            <a:r>
              <a:rPr lang="zh-CN" altLang="en-US">
                <a:ea typeface="宋体" panose="02010600030101010101" pitchFamily="2" charset="-122"/>
              </a:rPr>
              <a:t>简介</a:t>
            </a:r>
          </a:p>
        </p:txBody>
      </p:sp>
      <p:sp>
        <p:nvSpPr>
          <p:cNvPr id="58371" name="Rectangle 3"/>
          <p:cNvSpPr>
            <a:spLocks noGrp="1" noChangeArrowheads="1"/>
          </p:cNvSpPr>
          <p:nvPr>
            <p:ph idx="1"/>
          </p:nvPr>
        </p:nvSpPr>
        <p:spPr/>
        <p:txBody>
          <a:bodyPr/>
          <a:lstStyle/>
          <a:p>
            <a:pPr eaLnBrk="1" hangingPunct="1"/>
            <a:r>
              <a:rPr lang="zh-CN" altLang="en-US">
                <a:ea typeface="宋体" panose="02010600030101010101" pitchFamily="2" charset="-122"/>
                <a:sym typeface="Symbol" panose="05050102010706020507" pitchFamily="18" charset="2"/>
              </a:rPr>
              <a:t>欧洲</a:t>
            </a:r>
            <a:r>
              <a:rPr lang="en-US" altLang="zh-CN">
                <a:ea typeface="宋体" panose="02010600030101010101" pitchFamily="2" charset="-122"/>
                <a:sym typeface="Symbol" panose="05050102010706020507" pitchFamily="18" charset="2"/>
              </a:rPr>
              <a:t>RIPE</a:t>
            </a:r>
            <a:r>
              <a:rPr lang="zh-CN" altLang="en-US">
                <a:ea typeface="宋体" panose="02010600030101010101" pitchFamily="2" charset="-122"/>
                <a:sym typeface="Symbol" panose="05050102010706020507" pitchFamily="18" charset="2"/>
              </a:rPr>
              <a:t>项目的结果</a:t>
            </a:r>
          </a:p>
          <a:p>
            <a:pPr eaLnBrk="1" hangingPunct="1"/>
            <a:r>
              <a:rPr lang="en-US" altLang="zh-CN">
                <a:ea typeface="宋体" panose="02010600030101010101" pitchFamily="2" charset="-122"/>
                <a:sym typeface="Symbol" panose="05050102010706020507" pitchFamily="18" charset="2"/>
              </a:rPr>
              <a:t>RIPEMD</a:t>
            </a:r>
            <a:r>
              <a:rPr lang="zh-CN" altLang="en-US">
                <a:ea typeface="宋体" panose="02010600030101010101" pitchFamily="2" charset="-122"/>
                <a:sym typeface="Symbol" panose="05050102010706020507" pitchFamily="18" charset="2"/>
              </a:rPr>
              <a:t>为</a:t>
            </a:r>
            <a:r>
              <a:rPr lang="en-US" altLang="zh-CN">
                <a:ea typeface="宋体" panose="02010600030101010101" pitchFamily="2" charset="-122"/>
                <a:sym typeface="Symbol" panose="05050102010706020507" pitchFamily="18" charset="2"/>
              </a:rPr>
              <a:t>128</a:t>
            </a:r>
            <a:r>
              <a:rPr lang="zh-CN" altLang="en-US">
                <a:ea typeface="宋体" panose="02010600030101010101" pitchFamily="2" charset="-122"/>
                <a:sym typeface="Symbol" panose="05050102010706020507" pitchFamily="18" charset="2"/>
              </a:rPr>
              <a:t>位</a:t>
            </a:r>
          </a:p>
          <a:p>
            <a:pPr eaLnBrk="1" hangingPunct="1"/>
            <a:r>
              <a:rPr lang="zh-CN" altLang="en-US">
                <a:ea typeface="宋体" panose="02010600030101010101" pitchFamily="2" charset="-122"/>
                <a:sym typeface="Symbol" panose="05050102010706020507" pitchFamily="18" charset="2"/>
              </a:rPr>
              <a:t>更新后成为</a:t>
            </a:r>
            <a:r>
              <a:rPr lang="en-US" altLang="zh-CN">
                <a:ea typeface="宋体" panose="02010600030101010101" pitchFamily="2" charset="-122"/>
                <a:sym typeface="Symbol" panose="05050102010706020507" pitchFamily="18" charset="2"/>
              </a:rPr>
              <a:t>RIPEMD-160</a:t>
            </a:r>
          </a:p>
          <a:p>
            <a:pPr eaLnBrk="1" hangingPunct="1"/>
            <a:r>
              <a:rPr lang="zh-CN" altLang="en-US">
                <a:ea typeface="宋体" panose="02010600030101010101" pitchFamily="2" charset="-122"/>
                <a:sym typeface="Symbol" panose="05050102010706020507" pitchFamily="18" charset="2"/>
              </a:rPr>
              <a:t>基础是</a:t>
            </a:r>
            <a:r>
              <a:rPr lang="en-US" altLang="zh-CN">
                <a:ea typeface="宋体" panose="02010600030101010101" pitchFamily="2" charset="-122"/>
                <a:sym typeface="Symbol" panose="05050102010706020507" pitchFamily="18" charset="2"/>
              </a:rPr>
              <a:t>MD5</a:t>
            </a:r>
          </a:p>
          <a:p>
            <a:pPr eaLnBrk="1" hangingPunct="1"/>
            <a:r>
              <a:rPr lang="zh-CN" altLang="en-US">
                <a:ea typeface="宋体" panose="02010600030101010101" pitchFamily="2" charset="-122"/>
              </a:rPr>
              <a:t>算法</a:t>
            </a:r>
          </a:p>
          <a:p>
            <a:pPr lvl="1" eaLnBrk="1" hangingPunct="1"/>
            <a:r>
              <a:rPr lang="zh-CN" altLang="en-US">
                <a:ea typeface="宋体" panose="02010600030101010101" pitchFamily="2" charset="-122"/>
              </a:rPr>
              <a:t>输入：任意长度的消息</a:t>
            </a:r>
          </a:p>
          <a:p>
            <a:pPr lvl="1" eaLnBrk="1" hangingPunct="1"/>
            <a:r>
              <a:rPr lang="zh-CN" altLang="en-US">
                <a:ea typeface="宋体" panose="02010600030101010101" pitchFamily="2" charset="-122"/>
              </a:rPr>
              <a:t>输出：长度为</a:t>
            </a:r>
            <a:r>
              <a:rPr lang="en-US" altLang="zh-CN">
                <a:ea typeface="宋体" panose="02010600030101010101" pitchFamily="2" charset="-122"/>
              </a:rPr>
              <a:t>160</a:t>
            </a:r>
            <a:r>
              <a:rPr lang="zh-CN" altLang="en-US">
                <a:ea typeface="宋体" panose="02010600030101010101" pitchFamily="2" charset="-122"/>
              </a:rPr>
              <a:t>位的消息摘要</a:t>
            </a:r>
          </a:p>
          <a:p>
            <a:pPr lvl="1" eaLnBrk="1" hangingPunct="1"/>
            <a:r>
              <a:rPr lang="zh-CN" altLang="en-US">
                <a:ea typeface="宋体" panose="02010600030101010101" pitchFamily="2" charset="-122"/>
              </a:rPr>
              <a:t>处理：以</a:t>
            </a:r>
            <a:r>
              <a:rPr lang="en-US" altLang="zh-CN">
                <a:ea typeface="宋体" panose="02010600030101010101" pitchFamily="2" charset="-122"/>
              </a:rPr>
              <a:t>512</a:t>
            </a:r>
            <a:r>
              <a:rPr lang="zh-CN" altLang="en-US">
                <a:ea typeface="宋体" panose="02010600030101010101" pitchFamily="2" charset="-122"/>
              </a:rPr>
              <a:t>位数据块为单位</a:t>
            </a:r>
          </a:p>
        </p:txBody>
      </p:sp>
      <p:sp>
        <p:nvSpPr>
          <p:cNvPr id="5837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E82A612-854C-4FAF-88EE-8C11DA86A4BB}"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837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8674E16-7CAA-4DE4-9C8E-721D0F2FBF1C}"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52</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ea typeface="宋体" panose="02010600030101010101" pitchFamily="2" charset="-122"/>
              </a:rPr>
              <a:t>HMAC</a:t>
            </a:r>
            <a:r>
              <a:rPr lang="zh-CN" altLang="en-US">
                <a:ea typeface="宋体" panose="02010600030101010101" pitchFamily="2" charset="-122"/>
              </a:rPr>
              <a:t>简介</a:t>
            </a:r>
          </a:p>
        </p:txBody>
      </p:sp>
      <p:sp>
        <p:nvSpPr>
          <p:cNvPr id="60419" name="Rectangle 3"/>
          <p:cNvSpPr>
            <a:spLocks noGrp="1" noChangeArrowheads="1"/>
          </p:cNvSpPr>
          <p:nvPr>
            <p:ph idx="1"/>
          </p:nvPr>
        </p:nvSpPr>
        <p:spPr>
          <a:xfrm>
            <a:off x="408745" y="1607018"/>
            <a:ext cx="8240712" cy="2352677"/>
          </a:xfrm>
        </p:spPr>
        <p:txBody>
          <a:bodyPr/>
          <a:lstStyle/>
          <a:p>
            <a:pPr eaLnBrk="1" hangingPunct="1"/>
            <a:r>
              <a:rPr lang="en-US" altLang="zh-CN" sz="2400" dirty="0">
                <a:ea typeface="宋体" panose="02010600030101010101" pitchFamily="2" charset="-122"/>
              </a:rPr>
              <a:t>MAC</a:t>
            </a:r>
            <a:r>
              <a:rPr lang="zh-CN" altLang="en-US" sz="2400" dirty="0">
                <a:ea typeface="宋体" panose="02010600030101010101" pitchFamily="2" charset="-122"/>
              </a:rPr>
              <a:t>可用块加密算法产生</a:t>
            </a:r>
          </a:p>
          <a:p>
            <a:pPr eaLnBrk="1" hangingPunct="1"/>
            <a:r>
              <a:rPr lang="en-US" altLang="zh-CN" sz="2400" dirty="0">
                <a:ea typeface="宋体" panose="02010600030101010101" pitchFamily="2" charset="-122"/>
              </a:rPr>
              <a:t>MAC</a:t>
            </a:r>
            <a:r>
              <a:rPr lang="zh-CN" altLang="en-US" sz="2400" dirty="0">
                <a:ea typeface="宋体" panose="02010600030101010101" pitchFamily="2" charset="-122"/>
              </a:rPr>
              <a:t>算法速度慢</a:t>
            </a:r>
          </a:p>
          <a:p>
            <a:pPr eaLnBrk="1" hangingPunct="1"/>
            <a:r>
              <a:rPr lang="zh-CN" altLang="en-US" sz="2400" dirty="0">
                <a:ea typeface="宋体" panose="02010600030101010101" pitchFamily="2" charset="-122"/>
              </a:rPr>
              <a:t>加密算法出口受限制</a:t>
            </a:r>
            <a:endParaRPr lang="zh-CN" altLang="en-US" sz="2400" dirty="0">
              <a:ea typeface="宋体" panose="02010600030101010101" pitchFamily="2" charset="-122"/>
              <a:sym typeface="Symbol" panose="05050102010706020507" pitchFamily="18" charset="2"/>
            </a:endParaRPr>
          </a:p>
          <a:p>
            <a:pPr eaLnBrk="1" hangingPunct="1"/>
            <a:r>
              <a:rPr lang="en-US" altLang="zh-CN" sz="2400" dirty="0">
                <a:ea typeface="宋体" panose="02010600030101010101" pitchFamily="2" charset="-122"/>
                <a:sym typeface="Symbol" panose="05050102010706020507" pitchFamily="18" charset="2"/>
              </a:rPr>
              <a:t>hash</a:t>
            </a:r>
            <a:r>
              <a:rPr lang="zh-CN" altLang="en-US" sz="2400" dirty="0">
                <a:ea typeface="宋体" panose="02010600030101010101" pitchFamily="2" charset="-122"/>
                <a:sym typeface="Symbol" panose="05050102010706020507" pitchFamily="18" charset="2"/>
              </a:rPr>
              <a:t>函数可用来构造</a:t>
            </a:r>
            <a:r>
              <a:rPr lang="en-US" altLang="zh-CN" sz="2400" dirty="0">
                <a:ea typeface="宋体" panose="02010600030101010101" pitchFamily="2" charset="-122"/>
                <a:sym typeface="Symbol" panose="05050102010706020507" pitchFamily="18" charset="2"/>
              </a:rPr>
              <a:t>MAC</a:t>
            </a:r>
          </a:p>
          <a:p>
            <a:pPr lvl="1" eaLnBrk="1" hangingPunct="1"/>
            <a:r>
              <a:rPr lang="en-US" altLang="zh-CN" sz="2400" dirty="0">
                <a:ea typeface="宋体" panose="02010600030101010101" pitchFamily="2" charset="-122"/>
                <a:sym typeface="Symbol" panose="05050102010706020507" pitchFamily="18" charset="2"/>
              </a:rPr>
              <a:t> HMAC</a:t>
            </a:r>
            <a:r>
              <a:rPr lang="zh-CN" altLang="en-US" sz="2400" dirty="0">
                <a:ea typeface="宋体" panose="02010600030101010101" pitchFamily="2" charset="-122"/>
                <a:sym typeface="Symbol" panose="05050102010706020507" pitchFamily="18" charset="2"/>
              </a:rPr>
              <a:t>为其中之一</a:t>
            </a:r>
          </a:p>
        </p:txBody>
      </p:sp>
      <p:sp>
        <p:nvSpPr>
          <p:cNvPr id="6042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3314692-EAF6-41A7-A2BB-659342447DB7}"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042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ADC3C74-BA2E-4D29-BEF6-7BABB7476A6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53</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AC39B40B-C365-4A10-96F0-2CEE35B9DB9A}"/>
              </a:ext>
            </a:extLst>
          </p:cNvPr>
          <p:cNvSpPr txBox="1"/>
          <p:nvPr/>
        </p:nvSpPr>
        <p:spPr>
          <a:xfrm>
            <a:off x="495300" y="1139645"/>
            <a:ext cx="11201400" cy="369332"/>
          </a:xfrm>
          <a:prstGeom prst="rect">
            <a:avLst/>
          </a:prstGeom>
          <a:noFill/>
        </p:spPr>
        <p:txBody>
          <a:bodyPr wrap="square">
            <a:spAutoFit/>
          </a:bodyPr>
          <a:lstStyle/>
          <a:p>
            <a:r>
              <a:rPr lang="en-US" altLang="zh-CN" dirty="0"/>
              <a:t>MAC</a:t>
            </a:r>
            <a:r>
              <a:rPr lang="zh-CN" altLang="en-US" dirty="0"/>
              <a:t>是一些用来进行检验消息身份和完整性的字节。</a:t>
            </a:r>
          </a:p>
        </p:txBody>
      </p:sp>
      <p:sp>
        <p:nvSpPr>
          <p:cNvPr id="9" name="文本框 8">
            <a:extLst>
              <a:ext uri="{FF2B5EF4-FFF2-40B4-BE49-F238E27FC236}">
                <a16:creationId xmlns:a16="http://schemas.microsoft.com/office/drawing/2014/main" id="{73A4B30B-A069-4B7C-A1E9-4C82BFD5BCE8}"/>
              </a:ext>
            </a:extLst>
          </p:cNvPr>
          <p:cNvSpPr txBox="1"/>
          <p:nvPr/>
        </p:nvSpPr>
        <p:spPr>
          <a:xfrm>
            <a:off x="419295" y="3882547"/>
            <a:ext cx="10553700" cy="235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400" b="1">
                <a:latin typeface="+mn-lt"/>
              </a:defRPr>
            </a:lvl1pPr>
            <a:lvl2pPr marL="742950" lvl="1" indent="-285750" eaLnBrk="1" hangingPunct="1">
              <a:spcBef>
                <a:spcPct val="20000"/>
              </a:spcBef>
              <a:buClr>
                <a:schemeClr val="tx2"/>
              </a:buClr>
              <a:buFont typeface="Wingdings" panose="05000000000000000000" pitchFamily="2" charset="2"/>
              <a:buChar char="§"/>
              <a:defRPr sz="24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现在有3种将MAC和密文结合在一起的方法</a:t>
            </a:r>
          </a:p>
          <a:p>
            <a:pPr lvl="1"/>
            <a:r>
              <a:rPr lang="zh-CN" altLang="en-US" sz="2000" dirty="0"/>
              <a:t>认证和加密。对原文分别进行认证和加密。这是SSH采用的方式。用符号表示如下。然后发送密文C和tag t。</a:t>
            </a:r>
          </a:p>
          <a:p>
            <a:pPr lvl="1"/>
            <a:r>
              <a:rPr lang="zh-CN" altLang="en-US" sz="2000" dirty="0"/>
              <a:t>先身份认证再进行加密。先对明文进行身份认证，然后将明文和tag一起进行加密。这是TLS采用的方式。</a:t>
            </a:r>
            <a:endParaRPr lang="en-US" altLang="zh-CN" sz="2000" dirty="0"/>
          </a:p>
          <a:p>
            <a:pPr lvl="1"/>
            <a:r>
              <a:rPr lang="zh-CN" altLang="en-US" sz="2000" dirty="0"/>
              <a:t>先加密再进行身份认证。先加密明文，然后计算密文的MAC。这是IPSec所采用的方式。</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86BD8-ADAF-4766-9F04-E515BAABD2CF}"/>
              </a:ext>
            </a:extLst>
          </p:cNvPr>
          <p:cNvSpPr>
            <a:spLocks noGrp="1"/>
          </p:cNvSpPr>
          <p:nvPr>
            <p:ph type="title"/>
          </p:nvPr>
        </p:nvSpPr>
        <p:spPr/>
        <p:txBody>
          <a:bodyPr/>
          <a:lstStyle/>
          <a:p>
            <a:r>
              <a:rPr lang="en-US" altLang="zh-CN" sz="3600" dirty="0">
                <a:latin typeface="+mn-ea"/>
                <a:ea typeface="+mn-ea"/>
              </a:rPr>
              <a:t>HMAC</a:t>
            </a:r>
            <a:r>
              <a:rPr lang="zh-CN" altLang="en-US" sz="3600" dirty="0">
                <a:latin typeface="+mn-ea"/>
                <a:ea typeface="+mn-ea"/>
              </a:rPr>
              <a:t>的设计目标</a:t>
            </a:r>
            <a:endParaRPr lang="zh-CN" altLang="en-US" dirty="0"/>
          </a:p>
        </p:txBody>
      </p:sp>
      <p:sp>
        <p:nvSpPr>
          <p:cNvPr id="3" name="内容占位符 2">
            <a:extLst>
              <a:ext uri="{FF2B5EF4-FFF2-40B4-BE49-F238E27FC236}">
                <a16:creationId xmlns:a16="http://schemas.microsoft.com/office/drawing/2014/main" id="{50232664-85BC-4199-83E3-4E8BECB53004}"/>
              </a:ext>
            </a:extLst>
          </p:cNvPr>
          <p:cNvSpPr>
            <a:spLocks noGrp="1"/>
          </p:cNvSpPr>
          <p:nvPr>
            <p:ph idx="1"/>
          </p:nvPr>
        </p:nvSpPr>
        <p:spPr>
          <a:xfrm>
            <a:off x="406400" y="1219200"/>
            <a:ext cx="11480800" cy="3946525"/>
          </a:xfrm>
        </p:spPr>
        <p:txBody>
          <a:bodyPr/>
          <a:lstStyle/>
          <a:p>
            <a:pPr>
              <a:defRPr/>
            </a:pPr>
            <a:r>
              <a:rPr lang="en-US" altLang="zh-CN" sz="2800" dirty="0">
                <a:latin typeface="+mn-ea"/>
                <a:ea typeface="+mn-ea"/>
              </a:rPr>
              <a:t>RFC2104</a:t>
            </a:r>
            <a:r>
              <a:rPr lang="zh-CN" altLang="en-US" sz="2800" dirty="0">
                <a:latin typeface="+mn-ea"/>
                <a:ea typeface="+mn-ea"/>
              </a:rPr>
              <a:t>列举了</a:t>
            </a:r>
            <a:r>
              <a:rPr lang="en-US" altLang="zh-CN" sz="2800" dirty="0">
                <a:latin typeface="+mn-ea"/>
                <a:ea typeface="+mn-ea"/>
              </a:rPr>
              <a:t>HMAC</a:t>
            </a:r>
            <a:r>
              <a:rPr lang="zh-CN" altLang="en-US" sz="2800" dirty="0">
                <a:latin typeface="+mn-ea"/>
                <a:ea typeface="+mn-ea"/>
              </a:rPr>
              <a:t>的以下设计目标：</a:t>
            </a:r>
          </a:p>
          <a:p>
            <a:pPr marL="0" indent="0">
              <a:buNone/>
              <a:defRPr/>
            </a:pP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1</a:t>
            </a:r>
            <a:r>
              <a:rPr lang="zh-CN" altLang="en-US" sz="2800" b="0" dirty="0">
                <a:latin typeface="宋体" panose="02010600030101010101" pitchFamily="2" charset="-122"/>
                <a:ea typeface="宋体" panose="02010600030101010101" pitchFamily="2" charset="-122"/>
              </a:rPr>
              <a:t>）可不经修改而使用现有的</a:t>
            </a:r>
            <a:r>
              <a:rPr lang="en-US" altLang="zh-CN" sz="2800" b="0" dirty="0">
                <a:latin typeface="宋体" panose="02010600030101010101" pitchFamily="2" charset="-122"/>
                <a:ea typeface="宋体" panose="02010600030101010101" pitchFamily="2" charset="-122"/>
              </a:rPr>
              <a:t>Hash</a:t>
            </a:r>
            <a:r>
              <a:rPr lang="zh-CN" altLang="en-US" sz="2800" b="0" dirty="0">
                <a:latin typeface="宋体" panose="02010600030101010101" pitchFamily="2" charset="-122"/>
                <a:ea typeface="宋体" panose="02010600030101010101" pitchFamily="2" charset="-122"/>
              </a:rPr>
              <a:t>函数，特别是那些易于软件实现的、源代码可方便获取且免费使用的</a:t>
            </a:r>
            <a:r>
              <a:rPr lang="en-US" altLang="zh-CN" sz="2800" b="0" dirty="0">
                <a:latin typeface="宋体" panose="02010600030101010101" pitchFamily="2" charset="-122"/>
                <a:ea typeface="宋体" panose="02010600030101010101" pitchFamily="2" charset="-122"/>
              </a:rPr>
              <a:t>Hash</a:t>
            </a:r>
            <a:r>
              <a:rPr lang="zh-CN" altLang="en-US" sz="2800" b="0" dirty="0">
                <a:latin typeface="宋体" panose="02010600030101010101" pitchFamily="2" charset="-122"/>
                <a:ea typeface="宋体" panose="02010600030101010101" pitchFamily="2" charset="-122"/>
              </a:rPr>
              <a:t>函数。</a:t>
            </a:r>
          </a:p>
          <a:p>
            <a:pPr marL="0" indent="0">
              <a:buNone/>
              <a:defRPr/>
            </a:pP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2</a:t>
            </a:r>
            <a:r>
              <a:rPr lang="zh-CN" altLang="en-US" sz="2800" b="0" dirty="0">
                <a:latin typeface="宋体" panose="02010600030101010101" pitchFamily="2" charset="-122"/>
                <a:ea typeface="宋体" panose="02010600030101010101" pitchFamily="2" charset="-122"/>
              </a:rPr>
              <a:t>）其中镶嵌的</a:t>
            </a:r>
            <a:r>
              <a:rPr lang="en-US" altLang="zh-CN" sz="2800" b="0" dirty="0">
                <a:latin typeface="宋体" panose="02010600030101010101" pitchFamily="2" charset="-122"/>
                <a:ea typeface="宋体" panose="02010600030101010101" pitchFamily="2" charset="-122"/>
              </a:rPr>
              <a:t>Hash</a:t>
            </a:r>
            <a:r>
              <a:rPr lang="zh-CN" altLang="en-US" sz="2800" b="0" dirty="0">
                <a:latin typeface="宋体" panose="02010600030101010101" pitchFamily="2" charset="-122"/>
                <a:ea typeface="宋体" panose="02010600030101010101" pitchFamily="2" charset="-122"/>
              </a:rPr>
              <a:t>函数可易于替换为更快或更安全的</a:t>
            </a:r>
            <a:r>
              <a:rPr lang="en-US" altLang="zh-CN" sz="2800" b="0" dirty="0">
                <a:latin typeface="宋体" panose="02010600030101010101" pitchFamily="2" charset="-122"/>
                <a:ea typeface="宋体" panose="02010600030101010101" pitchFamily="2" charset="-122"/>
              </a:rPr>
              <a:t>Hash</a:t>
            </a:r>
            <a:r>
              <a:rPr lang="zh-CN" altLang="en-US" sz="2800" b="0" dirty="0">
                <a:latin typeface="宋体" panose="02010600030101010101" pitchFamily="2" charset="-122"/>
                <a:ea typeface="宋体" panose="02010600030101010101" pitchFamily="2" charset="-122"/>
              </a:rPr>
              <a:t>函数。</a:t>
            </a:r>
          </a:p>
          <a:p>
            <a:pPr marL="0" indent="0">
              <a:buNone/>
              <a:defRPr/>
            </a:pP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3</a:t>
            </a:r>
            <a:r>
              <a:rPr lang="zh-CN" altLang="en-US" sz="2800" b="0" dirty="0">
                <a:latin typeface="宋体" panose="02010600030101010101" pitchFamily="2" charset="-122"/>
                <a:ea typeface="宋体" panose="02010600030101010101" pitchFamily="2" charset="-122"/>
              </a:rPr>
              <a:t>）保持镶嵌的</a:t>
            </a:r>
            <a:r>
              <a:rPr lang="en-US" altLang="zh-CN" sz="2800" b="0" dirty="0">
                <a:latin typeface="宋体" panose="02010600030101010101" pitchFamily="2" charset="-122"/>
                <a:ea typeface="宋体" panose="02010600030101010101" pitchFamily="2" charset="-122"/>
              </a:rPr>
              <a:t>Hash</a:t>
            </a:r>
            <a:r>
              <a:rPr lang="zh-CN" altLang="en-US" sz="2800" b="0" dirty="0">
                <a:latin typeface="宋体" panose="02010600030101010101" pitchFamily="2" charset="-122"/>
                <a:ea typeface="宋体" panose="02010600030101010101" pitchFamily="2" charset="-122"/>
              </a:rPr>
              <a:t>函数的最初性能，不因用于</a:t>
            </a:r>
            <a:r>
              <a:rPr lang="en-US" altLang="zh-CN" sz="2800" b="0" dirty="0">
                <a:latin typeface="宋体" panose="02010600030101010101" pitchFamily="2" charset="-122"/>
                <a:ea typeface="宋体" panose="02010600030101010101" pitchFamily="2" charset="-122"/>
              </a:rPr>
              <a:t>HMAC</a:t>
            </a:r>
            <a:r>
              <a:rPr lang="zh-CN" altLang="en-US" sz="2800" b="0" dirty="0">
                <a:latin typeface="宋体" panose="02010600030101010101" pitchFamily="2" charset="-122"/>
                <a:ea typeface="宋体" panose="02010600030101010101" pitchFamily="2" charset="-122"/>
              </a:rPr>
              <a:t>而使其性能降低。</a:t>
            </a:r>
          </a:p>
          <a:p>
            <a:pPr marL="0" indent="0">
              <a:buNone/>
              <a:defRPr/>
            </a:pP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4</a:t>
            </a:r>
            <a:r>
              <a:rPr lang="zh-CN" altLang="en-US" sz="2800" b="0" dirty="0">
                <a:latin typeface="宋体" panose="02010600030101010101" pitchFamily="2" charset="-122"/>
                <a:ea typeface="宋体" panose="02010600030101010101" pitchFamily="2" charset="-122"/>
              </a:rPr>
              <a:t>）以简单方式使用和处理密钥。</a:t>
            </a:r>
          </a:p>
          <a:p>
            <a:pPr marL="0" indent="0">
              <a:buNone/>
              <a:defRPr/>
            </a:pP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5</a:t>
            </a:r>
            <a:r>
              <a:rPr lang="zh-CN" altLang="en-US" sz="2800" b="0" dirty="0">
                <a:latin typeface="宋体" panose="02010600030101010101" pitchFamily="2" charset="-122"/>
                <a:ea typeface="宋体" panose="02010600030101010101" pitchFamily="2" charset="-122"/>
              </a:rPr>
              <a:t>）在对镶嵌的</a:t>
            </a:r>
            <a:r>
              <a:rPr lang="en-US" altLang="zh-CN" sz="2800" b="0" dirty="0">
                <a:latin typeface="宋体" panose="02010600030101010101" pitchFamily="2" charset="-122"/>
                <a:ea typeface="宋体" panose="02010600030101010101" pitchFamily="2" charset="-122"/>
              </a:rPr>
              <a:t>Hash</a:t>
            </a:r>
            <a:r>
              <a:rPr lang="zh-CN" altLang="en-US" sz="2800" b="0" dirty="0">
                <a:latin typeface="宋体" panose="02010600030101010101" pitchFamily="2" charset="-122"/>
                <a:ea typeface="宋体" panose="02010600030101010101" pitchFamily="2" charset="-122"/>
              </a:rPr>
              <a:t>函数合理假设的基础上，易于分析</a:t>
            </a:r>
            <a:r>
              <a:rPr lang="en-US" altLang="zh-CN" sz="2800" b="0" dirty="0">
                <a:latin typeface="宋体" panose="02010600030101010101" pitchFamily="2" charset="-122"/>
                <a:ea typeface="宋体" panose="02010600030101010101" pitchFamily="2" charset="-122"/>
              </a:rPr>
              <a:t>HMAC</a:t>
            </a:r>
            <a:r>
              <a:rPr lang="zh-CN" altLang="en-US" sz="2800" b="0" dirty="0">
                <a:latin typeface="宋体" panose="02010600030101010101" pitchFamily="2" charset="-122"/>
                <a:ea typeface="宋体" panose="02010600030101010101" pitchFamily="2" charset="-122"/>
              </a:rPr>
              <a:t>用于认证时的密码强度。</a:t>
            </a:r>
          </a:p>
          <a:p>
            <a:endParaRPr lang="zh-CN" altLang="en-US" dirty="0"/>
          </a:p>
        </p:txBody>
      </p:sp>
      <p:sp>
        <p:nvSpPr>
          <p:cNvPr id="4" name="日期占位符 3">
            <a:extLst>
              <a:ext uri="{FF2B5EF4-FFF2-40B4-BE49-F238E27FC236}">
                <a16:creationId xmlns:a16="http://schemas.microsoft.com/office/drawing/2014/main" id="{E9B5B4B0-D795-4D6F-B561-372DAEDE3864}"/>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C98BC930-BB6B-48ED-819B-798FAB91CE2A}"/>
              </a:ext>
            </a:extLst>
          </p:cNvPr>
          <p:cNvSpPr>
            <a:spLocks noGrp="1"/>
          </p:cNvSpPr>
          <p:nvPr>
            <p:ph type="sldNum" sz="quarter" idx="11"/>
          </p:nvPr>
        </p:nvSpPr>
        <p:spPr/>
        <p:txBody>
          <a:bodyPr/>
          <a:lstStyle/>
          <a:p>
            <a:fld id="{D06FDECE-D84C-4BFC-AAC6-9399481B1547}" type="slidenum">
              <a:rPr lang="en-US" altLang="zh-CN" smtClean="0"/>
              <a:pPr/>
              <a:t>54</a:t>
            </a:fld>
            <a:endParaRPr lang="en-US" altLang="zh-CN"/>
          </a:p>
        </p:txBody>
      </p:sp>
    </p:spTree>
    <p:extLst>
      <p:ext uri="{BB962C8B-B14F-4D97-AF65-F5344CB8AC3E}">
        <p14:creationId xmlns:p14="http://schemas.microsoft.com/office/powerpoint/2010/main" val="33671983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panose="02010600030101010101" pitchFamily="2" charset="-122"/>
              </a:rPr>
              <a:t>HMAC</a:t>
            </a:r>
            <a:r>
              <a:rPr lang="zh-CN" altLang="en-US">
                <a:ea typeface="宋体" panose="02010600030101010101" pitchFamily="2" charset="-122"/>
              </a:rPr>
              <a:t>示意图</a:t>
            </a:r>
          </a:p>
        </p:txBody>
      </p:sp>
      <p:sp>
        <p:nvSpPr>
          <p:cNvPr id="61443"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ACFBCD1-30EF-4AA3-8E94-5FE9607E3B7E}"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1444"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9BB3686-0AC2-4EBD-8019-14350013678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55</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7" name="对象 4">
            <a:extLst>
              <a:ext uri="{FF2B5EF4-FFF2-40B4-BE49-F238E27FC236}">
                <a16:creationId xmlns:a16="http://schemas.microsoft.com/office/drawing/2014/main" id="{FDF4AB04-0641-429B-ACD7-9C4451AE9237}"/>
              </a:ext>
            </a:extLst>
          </p:cNvPr>
          <p:cNvGraphicFramePr>
            <a:graphicFrameLocks noChangeAspect="1"/>
          </p:cNvGraphicFramePr>
          <p:nvPr>
            <p:extLst>
              <p:ext uri="{D42A27DB-BD31-4B8C-83A1-F6EECF244321}">
                <p14:modId xmlns:p14="http://schemas.microsoft.com/office/powerpoint/2010/main" val="3239015332"/>
              </p:ext>
            </p:extLst>
          </p:nvPr>
        </p:nvGraphicFramePr>
        <p:xfrm>
          <a:off x="304800" y="1217614"/>
          <a:ext cx="5383212" cy="5319712"/>
        </p:xfrm>
        <a:graphic>
          <a:graphicData uri="http://schemas.openxmlformats.org/presentationml/2006/ole">
            <mc:AlternateContent xmlns:mc="http://schemas.openxmlformats.org/markup-compatibility/2006">
              <mc:Choice xmlns:v="urn:schemas-microsoft-com:vml" Requires="v">
                <p:oleObj spid="_x0000_s193542" name="Visio" r:id="rId4" imgW="2676460" imgH="2647835" progId="Visio.Drawing.11">
                  <p:embed/>
                </p:oleObj>
              </mc:Choice>
              <mc:Fallback>
                <p:oleObj name="Visio" r:id="rId4" imgW="2676460" imgH="2647835" progId="Visio.Drawing.11">
                  <p:embed/>
                  <p:pic>
                    <p:nvPicPr>
                      <p:cNvPr id="86021" name="对象 4">
                        <a:extLst>
                          <a:ext uri="{FF2B5EF4-FFF2-40B4-BE49-F238E27FC236}">
                            <a16:creationId xmlns:a16="http://schemas.microsoft.com/office/drawing/2014/main" id="{8E7991AE-0D34-4339-9A4F-9A62FBF4C032}"/>
                          </a:ext>
                        </a:extLst>
                      </p:cNvPr>
                      <p:cNvPicPr>
                        <a:picLocks noChangeAspect="1" noChangeArrowheads="1"/>
                      </p:cNvPicPr>
                      <p:nvPr/>
                    </p:nvPicPr>
                    <p:blipFill>
                      <a:blip r:embed="rId5"/>
                      <a:srcRect/>
                      <a:stretch>
                        <a:fillRect/>
                      </a:stretch>
                    </p:blipFill>
                    <p:spPr bwMode="auto">
                      <a:xfrm>
                        <a:off x="304800" y="1217614"/>
                        <a:ext cx="5383212" cy="531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509D0A43-B8E2-469A-9E5C-A7489F12C4F0}"/>
              </a:ext>
            </a:extLst>
          </p:cNvPr>
          <p:cNvGraphicFramePr>
            <a:graphicFrameLocks noChangeAspect="1"/>
          </p:cNvGraphicFramePr>
          <p:nvPr>
            <p:extLst>
              <p:ext uri="{D42A27DB-BD31-4B8C-83A1-F6EECF244321}">
                <p14:modId xmlns:p14="http://schemas.microsoft.com/office/powerpoint/2010/main" val="1311911999"/>
              </p:ext>
            </p:extLst>
          </p:nvPr>
        </p:nvGraphicFramePr>
        <p:xfrm>
          <a:off x="4267200" y="1219200"/>
          <a:ext cx="7257350" cy="563562"/>
        </p:xfrm>
        <a:graphic>
          <a:graphicData uri="http://schemas.openxmlformats.org/presentationml/2006/ole">
            <mc:AlternateContent xmlns:mc="http://schemas.openxmlformats.org/markup-compatibility/2006">
              <mc:Choice xmlns:v="urn:schemas-microsoft-com:vml" Requires="v">
                <p:oleObj spid="_x0000_s193543" name="Equation" r:id="rId6" imgW="5847556" imgH="454336" progId="Equation.DSMT4">
                  <p:embed/>
                </p:oleObj>
              </mc:Choice>
              <mc:Fallback>
                <p:oleObj name="Equation" r:id="rId6" imgW="5847556" imgH="454336" progId="Equation.DSMT4">
                  <p:embed/>
                  <p:pic>
                    <p:nvPicPr>
                      <p:cNvPr id="0" name=""/>
                      <p:cNvPicPr/>
                      <p:nvPr/>
                    </p:nvPicPr>
                    <p:blipFill>
                      <a:blip r:embed="rId7"/>
                      <a:stretch>
                        <a:fillRect/>
                      </a:stretch>
                    </p:blipFill>
                    <p:spPr>
                      <a:xfrm>
                        <a:off x="4267200" y="1219200"/>
                        <a:ext cx="7257350" cy="563562"/>
                      </a:xfrm>
                      <a:prstGeom prst="rect">
                        <a:avLst/>
                      </a:prstGeom>
                    </p:spPr>
                  </p:pic>
                </p:oleObj>
              </mc:Fallback>
            </mc:AlternateContent>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92E245-A62B-47D7-83FB-41D3BF2B4932}"/>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0C2222B8-EC84-493A-832D-41894F9BE981}"/>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745B2A8B-3C41-4898-B95C-052EA7C1B8FB}"/>
              </a:ext>
            </a:extLst>
          </p:cNvPr>
          <p:cNvSpPr>
            <a:spLocks noGrp="1"/>
          </p:cNvSpPr>
          <p:nvPr>
            <p:ph type="sldNum" sz="quarter" idx="11"/>
          </p:nvPr>
        </p:nvSpPr>
        <p:spPr/>
        <p:txBody>
          <a:bodyPr/>
          <a:lstStyle/>
          <a:p>
            <a:fld id="{D06FDECE-D84C-4BFC-AAC6-9399481B1547}" type="slidenum">
              <a:rPr lang="en-US" altLang="zh-CN" smtClean="0"/>
              <a:pPr/>
              <a:t>56</a:t>
            </a:fld>
            <a:endParaRPr lang="en-US" altLang="zh-CN"/>
          </a:p>
        </p:txBody>
      </p:sp>
      <p:graphicFrame>
        <p:nvGraphicFramePr>
          <p:cNvPr id="7" name="对象 4">
            <a:extLst>
              <a:ext uri="{FF2B5EF4-FFF2-40B4-BE49-F238E27FC236}">
                <a16:creationId xmlns:a16="http://schemas.microsoft.com/office/drawing/2014/main" id="{11EC0D88-5A6A-46B7-B4DE-ABFA893F7785}"/>
              </a:ext>
            </a:extLst>
          </p:cNvPr>
          <p:cNvGraphicFramePr>
            <a:graphicFrameLocks noChangeAspect="1"/>
          </p:cNvGraphicFramePr>
          <p:nvPr>
            <p:extLst>
              <p:ext uri="{D42A27DB-BD31-4B8C-83A1-F6EECF244321}">
                <p14:modId xmlns:p14="http://schemas.microsoft.com/office/powerpoint/2010/main" val="3753402131"/>
              </p:ext>
            </p:extLst>
          </p:nvPr>
        </p:nvGraphicFramePr>
        <p:xfrm>
          <a:off x="146152" y="951271"/>
          <a:ext cx="6781800" cy="5013325"/>
        </p:xfrm>
        <a:graphic>
          <a:graphicData uri="http://schemas.openxmlformats.org/presentationml/2006/ole">
            <mc:AlternateContent xmlns:mc="http://schemas.openxmlformats.org/markup-compatibility/2006">
              <mc:Choice xmlns:v="urn:schemas-microsoft-com:vml" Requires="v">
                <p:oleObj spid="_x0000_s194571" name="Visio" r:id="rId3" imgW="3657600" imgH="2704985" progId="Visio.Drawing.11">
                  <p:embed/>
                </p:oleObj>
              </mc:Choice>
              <mc:Fallback>
                <p:oleObj name="Visio" r:id="rId3" imgW="3657600" imgH="2704985" progId="Visio.Drawing.11">
                  <p:embed/>
                  <p:pic>
                    <p:nvPicPr>
                      <p:cNvPr id="89093" name="对象 4">
                        <a:extLst>
                          <a:ext uri="{FF2B5EF4-FFF2-40B4-BE49-F238E27FC236}">
                            <a16:creationId xmlns:a16="http://schemas.microsoft.com/office/drawing/2014/main" id="{6B9BD7B5-8766-4839-B6F5-5ED49141C6B1}"/>
                          </a:ext>
                        </a:extLst>
                      </p:cNvPr>
                      <p:cNvPicPr>
                        <a:picLocks noChangeAspect="1" noChangeArrowheads="1"/>
                      </p:cNvPicPr>
                      <p:nvPr/>
                    </p:nvPicPr>
                    <p:blipFill>
                      <a:blip r:embed="rId4"/>
                      <a:srcRect/>
                      <a:stretch>
                        <a:fillRect/>
                      </a:stretch>
                    </p:blipFill>
                    <p:spPr bwMode="auto">
                      <a:xfrm>
                        <a:off x="146152" y="951271"/>
                        <a:ext cx="678180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内容占位符 2">
            <a:extLst>
              <a:ext uri="{FF2B5EF4-FFF2-40B4-BE49-F238E27FC236}">
                <a16:creationId xmlns:a16="http://schemas.microsoft.com/office/drawing/2014/main" id="{6D488FBF-4CF5-4928-8B8D-3F5AF6925131}"/>
              </a:ext>
            </a:extLst>
          </p:cNvPr>
          <p:cNvSpPr>
            <a:spLocks noGrp="1"/>
          </p:cNvSpPr>
          <p:nvPr>
            <p:ph idx="1"/>
          </p:nvPr>
        </p:nvSpPr>
        <p:spPr>
          <a:xfrm>
            <a:off x="5791200" y="1460091"/>
            <a:ext cx="6096000" cy="1295400"/>
          </a:xfrm>
        </p:spPr>
        <p:txBody>
          <a:bodyPr/>
          <a:lstStyle/>
          <a:p>
            <a:r>
              <a:rPr lang="zh-CN" altLang="en-US" sz="2800" dirty="0">
                <a:latin typeface="+mn-ea"/>
                <a:ea typeface="+mn-ea"/>
              </a:rPr>
              <a:t> 在实现</a:t>
            </a:r>
            <a:r>
              <a:rPr lang="en-US" altLang="zh-CN" sz="2800" dirty="0">
                <a:latin typeface="+mn-ea"/>
                <a:ea typeface="+mn-ea"/>
              </a:rPr>
              <a:t>HMAC</a:t>
            </a:r>
            <a:r>
              <a:rPr lang="zh-CN" altLang="en-US" sz="2800" dirty="0">
                <a:latin typeface="+mn-ea"/>
                <a:ea typeface="+mn-ea"/>
              </a:rPr>
              <a:t>时，可预先求出下面两个量 虚线以左为预计算</a:t>
            </a:r>
            <a:endParaRPr lang="zh-CN" altLang="en-US" dirty="0"/>
          </a:p>
        </p:txBody>
      </p:sp>
      <p:graphicFrame>
        <p:nvGraphicFramePr>
          <p:cNvPr id="8" name="对象 15">
            <a:extLst>
              <a:ext uri="{FF2B5EF4-FFF2-40B4-BE49-F238E27FC236}">
                <a16:creationId xmlns:a16="http://schemas.microsoft.com/office/drawing/2014/main" id="{F0D9401E-9CEE-4CA9-BE67-509AFC0DF675}"/>
              </a:ext>
            </a:extLst>
          </p:cNvPr>
          <p:cNvGraphicFramePr>
            <a:graphicFrameLocks noChangeAspect="1"/>
          </p:cNvGraphicFramePr>
          <p:nvPr>
            <p:extLst>
              <p:ext uri="{D42A27DB-BD31-4B8C-83A1-F6EECF244321}">
                <p14:modId xmlns:p14="http://schemas.microsoft.com/office/powerpoint/2010/main" val="3135847583"/>
              </p:ext>
            </p:extLst>
          </p:nvPr>
        </p:nvGraphicFramePr>
        <p:xfrm>
          <a:off x="7086600" y="2511810"/>
          <a:ext cx="2679700" cy="487362"/>
        </p:xfrm>
        <a:graphic>
          <a:graphicData uri="http://schemas.openxmlformats.org/presentationml/2006/ole">
            <mc:AlternateContent xmlns:mc="http://schemas.openxmlformats.org/markup-compatibility/2006">
              <mc:Choice xmlns:v="urn:schemas-microsoft-com:vml" Requires="v">
                <p:oleObj spid="_x0000_s194572" name="Equation" r:id="rId5" imgW="1257846" imgH="228699" progId="Equation.DSMT4">
                  <p:embed/>
                </p:oleObj>
              </mc:Choice>
              <mc:Fallback>
                <p:oleObj name="Equation" r:id="rId5" imgW="1257846" imgH="228699" progId="Equation.DSMT4">
                  <p:embed/>
                  <p:pic>
                    <p:nvPicPr>
                      <p:cNvPr id="88080" name="对象 15">
                        <a:extLst>
                          <a:ext uri="{FF2B5EF4-FFF2-40B4-BE49-F238E27FC236}">
                            <a16:creationId xmlns:a16="http://schemas.microsoft.com/office/drawing/2014/main" id="{04220C04-55D7-4EAC-9188-22FC9F5C0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511810"/>
                        <a:ext cx="26797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7">
            <a:extLst>
              <a:ext uri="{FF2B5EF4-FFF2-40B4-BE49-F238E27FC236}">
                <a16:creationId xmlns:a16="http://schemas.microsoft.com/office/drawing/2014/main" id="{AE216E22-5C75-4688-A615-21A8CE9C887C}"/>
              </a:ext>
            </a:extLst>
          </p:cNvPr>
          <p:cNvGraphicFramePr>
            <a:graphicFrameLocks noChangeAspect="1"/>
          </p:cNvGraphicFramePr>
          <p:nvPr>
            <p:extLst>
              <p:ext uri="{D42A27DB-BD31-4B8C-83A1-F6EECF244321}">
                <p14:modId xmlns:p14="http://schemas.microsoft.com/office/powerpoint/2010/main" val="3453172751"/>
              </p:ext>
            </p:extLst>
          </p:nvPr>
        </p:nvGraphicFramePr>
        <p:xfrm>
          <a:off x="7051675" y="2962660"/>
          <a:ext cx="2651125" cy="466725"/>
        </p:xfrm>
        <a:graphic>
          <a:graphicData uri="http://schemas.openxmlformats.org/presentationml/2006/ole">
            <mc:AlternateContent xmlns:mc="http://schemas.openxmlformats.org/markup-compatibility/2006">
              <mc:Choice xmlns:v="urn:schemas-microsoft-com:vml" Requires="v">
                <p:oleObj spid="_x0000_s194573" name="Equation" r:id="rId7" imgW="1295962" imgH="228699" progId="Equation.DSMT4">
                  <p:embed/>
                </p:oleObj>
              </mc:Choice>
              <mc:Fallback>
                <p:oleObj name="Equation" r:id="rId7" imgW="1295962" imgH="228699" progId="Equation.DSMT4">
                  <p:embed/>
                  <p:pic>
                    <p:nvPicPr>
                      <p:cNvPr id="88082" name="对象 17">
                        <a:extLst>
                          <a:ext uri="{FF2B5EF4-FFF2-40B4-BE49-F238E27FC236}">
                            <a16:creationId xmlns:a16="http://schemas.microsoft.com/office/drawing/2014/main" id="{9F82DDC4-8B65-482D-8AC4-9B8B4CF74B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1675" y="2962660"/>
                        <a:ext cx="2651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a:extLst>
              <a:ext uri="{FF2B5EF4-FFF2-40B4-BE49-F238E27FC236}">
                <a16:creationId xmlns:a16="http://schemas.microsoft.com/office/drawing/2014/main" id="{61C37A04-196D-4BE5-BD12-DC972DCF8B0E}"/>
              </a:ext>
            </a:extLst>
          </p:cNvPr>
          <p:cNvSpPr txBox="1"/>
          <p:nvPr/>
        </p:nvSpPr>
        <p:spPr>
          <a:xfrm>
            <a:off x="5291136" y="4197580"/>
            <a:ext cx="6443663" cy="1631216"/>
          </a:xfrm>
          <a:prstGeom prst="rect">
            <a:avLst/>
          </a:prstGeom>
          <a:noFill/>
        </p:spPr>
        <p:txBody>
          <a:bodyPr wrap="square">
            <a:spAutoFit/>
          </a:bodyPr>
          <a:lstStyle/>
          <a:p>
            <a:r>
              <a:rPr lang="zh-CN" altLang="en-US" sz="1800" dirty="0">
                <a:latin typeface="+mn-ea"/>
                <a:ea typeface="+mn-ea"/>
              </a:rPr>
              <a:t>其中</a:t>
            </a:r>
            <a:r>
              <a:rPr lang="en-US" altLang="zh-CN" sz="1800" dirty="0">
                <a:latin typeface="+mn-ea"/>
                <a:ea typeface="+mn-ea"/>
              </a:rPr>
              <a:t>               </a:t>
            </a:r>
            <a:r>
              <a:rPr lang="zh-CN" altLang="en-US" sz="2000" dirty="0">
                <a:latin typeface="宋体" panose="02010600030101010101" pitchFamily="2" charset="-122"/>
              </a:rPr>
              <a:t>是哈希函数中的压缩函数，其输入是</a:t>
            </a:r>
            <a:r>
              <a:rPr lang="en-US" altLang="zh-CN" sz="2000" dirty="0">
                <a:latin typeface="宋体" panose="02010600030101010101" pitchFamily="2" charset="-122"/>
              </a:rPr>
              <a:t>n</a:t>
            </a:r>
            <a:r>
              <a:rPr lang="zh-CN" altLang="en-US" sz="2000" dirty="0">
                <a:latin typeface="宋体" panose="02010600030101010101" pitchFamily="2" charset="-122"/>
              </a:rPr>
              <a:t>比特的链接变量和</a:t>
            </a:r>
            <a:r>
              <a:rPr lang="en-US" altLang="zh-CN" sz="2000" i="1" dirty="0">
                <a:latin typeface="宋体" panose="02010600030101010101" pitchFamily="2" charset="-122"/>
              </a:rPr>
              <a:t>b</a:t>
            </a:r>
            <a:r>
              <a:rPr lang="zh-CN" altLang="en-US" sz="2000" dirty="0">
                <a:latin typeface="宋体" panose="02010600030101010101" pitchFamily="2" charset="-122"/>
              </a:rPr>
              <a:t>比特的分组，输出是</a:t>
            </a:r>
            <a:r>
              <a:rPr lang="en-US" altLang="zh-CN" sz="2000" i="1" dirty="0">
                <a:latin typeface="宋体" panose="02010600030101010101" pitchFamily="2" charset="-122"/>
              </a:rPr>
              <a:t>n</a:t>
            </a:r>
            <a:r>
              <a:rPr lang="zh-CN" altLang="en-US" sz="2000" dirty="0">
                <a:latin typeface="宋体" panose="02010600030101010101" pitchFamily="2" charset="-122"/>
              </a:rPr>
              <a:t>比特的链接变量。这两个量的预先计算只需在每次更改密钥时才被进行。事实上这两个预先计算的量用于作为哈希函数的初值</a:t>
            </a:r>
            <a:r>
              <a:rPr lang="en-US" altLang="zh-CN" sz="2000" i="1" dirty="0">
                <a:latin typeface="宋体" panose="02010600030101010101" pitchFamily="2" charset="-122"/>
              </a:rPr>
              <a:t>IV</a:t>
            </a:r>
            <a:r>
              <a:rPr lang="zh-CN" altLang="en-US" sz="2000" dirty="0">
                <a:latin typeface="宋体" panose="02010600030101010101" pitchFamily="2" charset="-122"/>
              </a:rPr>
              <a:t>。</a:t>
            </a:r>
          </a:p>
        </p:txBody>
      </p:sp>
      <p:graphicFrame>
        <p:nvGraphicFramePr>
          <p:cNvPr id="12" name="对象 11">
            <a:extLst>
              <a:ext uri="{FF2B5EF4-FFF2-40B4-BE49-F238E27FC236}">
                <a16:creationId xmlns:a16="http://schemas.microsoft.com/office/drawing/2014/main" id="{7CFEF6D1-24BA-4A96-8CC2-722170F87DA1}"/>
              </a:ext>
            </a:extLst>
          </p:cNvPr>
          <p:cNvGraphicFramePr>
            <a:graphicFrameLocks noChangeAspect="1"/>
          </p:cNvGraphicFramePr>
          <p:nvPr>
            <p:extLst>
              <p:ext uri="{D42A27DB-BD31-4B8C-83A1-F6EECF244321}">
                <p14:modId xmlns:p14="http://schemas.microsoft.com/office/powerpoint/2010/main" val="3549943477"/>
              </p:ext>
            </p:extLst>
          </p:nvPr>
        </p:nvGraphicFramePr>
        <p:xfrm>
          <a:off x="5970639" y="4137915"/>
          <a:ext cx="1562100" cy="403225"/>
        </p:xfrm>
        <a:graphic>
          <a:graphicData uri="http://schemas.openxmlformats.org/presentationml/2006/ole">
            <mc:AlternateContent xmlns:mc="http://schemas.openxmlformats.org/markup-compatibility/2006">
              <mc:Choice xmlns:v="urn:schemas-microsoft-com:vml" Requires="v">
                <p:oleObj spid="_x0000_s194574" name="Equation" r:id="rId9" imgW="1562157" imgH="403935" progId="Equation.DSMT4">
                  <p:embed/>
                </p:oleObj>
              </mc:Choice>
              <mc:Fallback>
                <p:oleObj name="Equation" r:id="rId9" imgW="1562157" imgH="403935" progId="Equation.DSMT4">
                  <p:embed/>
                  <p:pic>
                    <p:nvPicPr>
                      <p:cNvPr id="0" name=""/>
                      <p:cNvPicPr/>
                      <p:nvPr/>
                    </p:nvPicPr>
                    <p:blipFill>
                      <a:blip r:embed="rId10"/>
                      <a:stretch>
                        <a:fillRect/>
                      </a:stretch>
                    </p:blipFill>
                    <p:spPr>
                      <a:xfrm>
                        <a:off x="5970639" y="4137915"/>
                        <a:ext cx="1562100" cy="403225"/>
                      </a:xfrm>
                      <a:prstGeom prst="rect">
                        <a:avLst/>
                      </a:prstGeom>
                    </p:spPr>
                  </p:pic>
                </p:oleObj>
              </mc:Fallback>
            </mc:AlternateContent>
          </a:graphicData>
        </a:graphic>
      </p:graphicFrame>
    </p:spTree>
    <p:extLst>
      <p:ext uri="{BB962C8B-B14F-4D97-AF65-F5344CB8AC3E}">
        <p14:creationId xmlns:p14="http://schemas.microsoft.com/office/powerpoint/2010/main" val="329702375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981200" y="303214"/>
            <a:ext cx="8305800" cy="636587"/>
          </a:xfrm>
        </p:spPr>
        <p:txBody>
          <a:bodyPr/>
          <a:lstStyle/>
          <a:p>
            <a:pPr eaLnBrk="1" hangingPunct="1"/>
            <a:r>
              <a:rPr lang="en-US" altLang="zh-CN">
                <a:ea typeface="宋体" panose="02010600030101010101" pitchFamily="2" charset="-122"/>
              </a:rPr>
              <a:t>HMAC</a:t>
            </a:r>
            <a:r>
              <a:rPr lang="zh-CN" altLang="en-US">
                <a:ea typeface="宋体" panose="02010600030101010101" pitchFamily="2" charset="-122"/>
              </a:rPr>
              <a:t>的定义与特征</a:t>
            </a:r>
          </a:p>
        </p:txBody>
      </p:sp>
      <p:sp>
        <p:nvSpPr>
          <p:cNvPr id="62467" name="Rectangle 3"/>
          <p:cNvSpPr>
            <a:spLocks noGrp="1" noChangeArrowheads="1"/>
          </p:cNvSpPr>
          <p:nvPr>
            <p:ph idx="1"/>
          </p:nvPr>
        </p:nvSpPr>
        <p:spPr>
          <a:xfrm>
            <a:off x="1905001" y="1066801"/>
            <a:ext cx="8240713" cy="5230813"/>
          </a:xfrm>
        </p:spPr>
        <p:txBody>
          <a:bodyPr/>
          <a:lstStyle/>
          <a:p>
            <a:pPr eaLnBrk="1" hangingPunct="1"/>
            <a:r>
              <a:rPr lang="zh-CN" altLang="en-US" sz="2400" dirty="0">
                <a:latin typeface="Arial" panose="020B0604020202020204" pitchFamily="34" charset="0"/>
                <a:ea typeface="宋体" panose="02010600030101010101" pitchFamily="2" charset="-122"/>
                <a:cs typeface="Arial" panose="020B0604020202020204" pitchFamily="34" charset="0"/>
              </a:rPr>
              <a:t>对密钥</a:t>
            </a:r>
            <a:r>
              <a:rPr lang="en-US" altLang="zh-CN" sz="2400" dirty="0">
                <a:latin typeface="Arial" panose="020B0604020202020204" pitchFamily="34" charset="0"/>
                <a:ea typeface="宋体" panose="02010600030101010101" pitchFamily="2" charset="-122"/>
                <a:cs typeface="Arial" panose="020B0604020202020204" pitchFamily="34" charset="0"/>
              </a:rPr>
              <a:t>K</a:t>
            </a:r>
            <a:r>
              <a:rPr lang="zh-CN" altLang="en-US" sz="2400" dirty="0">
                <a:latin typeface="Arial" panose="020B0604020202020204" pitchFamily="34" charset="0"/>
                <a:ea typeface="宋体" panose="02010600030101010101" pitchFamily="2" charset="-122"/>
                <a:cs typeface="Arial" panose="020B0604020202020204" pitchFamily="34" charset="0"/>
              </a:rPr>
              <a:t>左边补</a:t>
            </a:r>
            <a:r>
              <a:rPr lang="en-US" altLang="zh-CN" sz="2400" dirty="0">
                <a:latin typeface="Arial" panose="020B0604020202020204" pitchFamily="34" charset="0"/>
                <a:ea typeface="宋体" panose="02010600030101010101" pitchFamily="2" charset="-122"/>
                <a:cs typeface="Arial" panose="020B0604020202020204" pitchFamily="34" charset="0"/>
              </a:rPr>
              <a:t>0</a:t>
            </a:r>
            <a:r>
              <a:rPr lang="zh-CN" altLang="en-US" sz="2400" dirty="0">
                <a:latin typeface="Arial" panose="020B0604020202020204" pitchFamily="34" charset="0"/>
                <a:ea typeface="宋体" panose="02010600030101010101" pitchFamily="2" charset="-122"/>
                <a:cs typeface="Arial" panose="020B0604020202020204" pitchFamily="34" charset="0"/>
              </a:rPr>
              <a:t>以产生一个</a:t>
            </a:r>
            <a:r>
              <a:rPr lang="en-US" altLang="zh-CN" sz="2400" dirty="0">
                <a:latin typeface="Arial" panose="020B0604020202020204" pitchFamily="34" charset="0"/>
                <a:ea typeface="宋体" panose="02010600030101010101" pitchFamily="2" charset="-122"/>
                <a:cs typeface="Arial" panose="020B0604020202020204" pitchFamily="34" charset="0"/>
              </a:rPr>
              <a:t>hash</a:t>
            </a:r>
            <a:r>
              <a:rPr lang="zh-CN" altLang="en-US" sz="2400" dirty="0">
                <a:latin typeface="Arial" panose="020B0604020202020204" pitchFamily="34" charset="0"/>
                <a:ea typeface="宋体" panose="02010600030101010101" pitchFamily="2" charset="-122"/>
                <a:cs typeface="Arial" panose="020B0604020202020204" pitchFamily="34" charset="0"/>
              </a:rPr>
              <a:t>块</a:t>
            </a:r>
            <a:r>
              <a:rPr lang="en-US" altLang="zh-CN" sz="2400" dirty="0">
                <a:latin typeface="Arial" panose="020B0604020202020204" pitchFamily="34" charset="0"/>
                <a:ea typeface="宋体" panose="02010600030101010101" pitchFamily="2" charset="-122"/>
                <a:cs typeface="Arial" panose="020B0604020202020204" pitchFamily="34" charset="0"/>
              </a:rPr>
              <a:t>K+</a:t>
            </a:r>
          </a:p>
          <a:p>
            <a:pPr eaLnBrk="1" hangingPunct="1"/>
            <a:r>
              <a:rPr lang="en-US" altLang="zh-CN" sz="2400" dirty="0">
                <a:latin typeface="Arial" panose="020B0604020202020204" pitchFamily="34" charset="0"/>
                <a:ea typeface="宋体" panose="02010600030101010101" pitchFamily="2" charset="-122"/>
                <a:cs typeface="Arial" panose="020B0604020202020204" pitchFamily="34" charset="0"/>
              </a:rPr>
              <a:t>K</a:t>
            </a:r>
            <a:r>
              <a:rPr lang="en-US" altLang="zh-CN" sz="2400" baseline="30000" dirty="0">
                <a:latin typeface="Arial" panose="020B0604020202020204" pitchFamily="34" charset="0"/>
                <a:ea typeface="宋体" panose="02010600030101010101" pitchFamily="2" charset="-122"/>
                <a:cs typeface="Arial" panose="020B0604020202020204" pitchFamily="34" charset="0"/>
              </a:rPr>
              <a:t>+</a:t>
            </a:r>
            <a:r>
              <a:rPr lang="zh-CN" altLang="en-US" sz="2400" dirty="0">
                <a:latin typeface="Arial" panose="020B0604020202020204" pitchFamily="34" charset="0"/>
                <a:ea typeface="宋体" panose="02010600030101010101" pitchFamily="2" charset="-122"/>
                <a:cs typeface="Arial" panose="020B0604020202020204" pitchFamily="34" charset="0"/>
              </a:rPr>
              <a:t>每个字节与</a:t>
            </a:r>
            <a:r>
              <a:rPr lang="en-US" altLang="zh-CN" sz="2400" dirty="0" err="1">
                <a:latin typeface="Arial" panose="020B0604020202020204" pitchFamily="34" charset="0"/>
                <a:ea typeface="宋体" panose="02010600030101010101" pitchFamily="2" charset="-122"/>
                <a:cs typeface="Arial" panose="020B0604020202020204" pitchFamily="34" charset="0"/>
              </a:rPr>
              <a:t>ipad</a:t>
            </a:r>
            <a:r>
              <a:rPr lang="en-US" altLang="zh-CN" sz="2400" dirty="0">
                <a:latin typeface="Arial" panose="020B0604020202020204" pitchFamily="34" charset="0"/>
                <a:ea typeface="宋体" panose="02010600030101010101" pitchFamily="2" charset="-122"/>
                <a:cs typeface="Arial" panose="020B0604020202020204" pitchFamily="34" charset="0"/>
              </a:rPr>
              <a:t>(00110110)</a:t>
            </a:r>
            <a:r>
              <a:rPr lang="zh-CN" altLang="en-US" sz="2400" dirty="0">
                <a:latin typeface="Arial" panose="020B0604020202020204" pitchFamily="34" charset="0"/>
                <a:ea typeface="宋体" panose="02010600030101010101" pitchFamily="2" charset="-122"/>
                <a:cs typeface="Arial" panose="020B0604020202020204" pitchFamily="34" charset="0"/>
              </a:rPr>
              <a:t>作</a:t>
            </a:r>
            <a:r>
              <a:rPr lang="en-US" altLang="zh-CN" sz="2400" dirty="0">
                <a:latin typeface="Arial" panose="020B0604020202020204" pitchFamily="34" charset="0"/>
                <a:ea typeface="宋体" panose="02010600030101010101" pitchFamily="2" charset="-122"/>
                <a:cs typeface="Arial" panose="020B0604020202020204" pitchFamily="34" charset="0"/>
              </a:rPr>
              <a:t>XOR</a:t>
            </a:r>
            <a:r>
              <a:rPr lang="zh-CN" altLang="en-US" sz="2400" dirty="0">
                <a:latin typeface="Arial" panose="020B0604020202020204" pitchFamily="34" charset="0"/>
                <a:ea typeface="宋体" panose="02010600030101010101" pitchFamily="2" charset="-122"/>
                <a:cs typeface="Arial" panose="020B0604020202020204" pitchFamily="34" charset="0"/>
              </a:rPr>
              <a:t>以产生</a:t>
            </a:r>
            <a:r>
              <a:rPr lang="en-US" altLang="zh-CN" sz="2400" dirty="0">
                <a:latin typeface="Arial" panose="020B0604020202020204" pitchFamily="34" charset="0"/>
                <a:ea typeface="宋体" panose="02010600030101010101" pitchFamily="2" charset="-122"/>
                <a:cs typeface="Arial" panose="020B0604020202020204" pitchFamily="34" charset="0"/>
              </a:rPr>
              <a:t>S</a:t>
            </a:r>
            <a:r>
              <a:rPr lang="en-US" altLang="zh-CN" sz="2400" baseline="-25000" dirty="0">
                <a:latin typeface="Arial" panose="020B0604020202020204" pitchFamily="34" charset="0"/>
                <a:ea typeface="宋体" panose="02010600030101010101" pitchFamily="2" charset="-122"/>
                <a:cs typeface="Arial" panose="020B0604020202020204" pitchFamily="34" charset="0"/>
              </a:rPr>
              <a:t>i</a:t>
            </a:r>
          </a:p>
          <a:p>
            <a:pPr eaLnBrk="1" hangingPunct="1"/>
            <a:r>
              <a:rPr lang="zh-CN" altLang="en-US" sz="2400" dirty="0">
                <a:latin typeface="Arial" panose="020B0604020202020204" pitchFamily="34" charset="0"/>
                <a:ea typeface="宋体" panose="02010600030101010101" pitchFamily="2" charset="-122"/>
                <a:cs typeface="Arial" panose="020B0604020202020204" pitchFamily="34" charset="0"/>
              </a:rPr>
              <a:t>对</a:t>
            </a:r>
            <a:r>
              <a:rPr lang="en-US" altLang="zh-CN" sz="2400" dirty="0">
                <a:latin typeface="Arial" panose="020B0604020202020204" pitchFamily="34" charset="0"/>
                <a:ea typeface="宋体" panose="02010600030101010101" pitchFamily="2" charset="-122"/>
                <a:cs typeface="Arial" panose="020B0604020202020204" pitchFamily="34" charset="0"/>
              </a:rPr>
              <a:t>(S</a:t>
            </a:r>
            <a:r>
              <a:rPr lang="en-US" altLang="zh-CN" sz="2400" baseline="-25000" dirty="0">
                <a:latin typeface="Arial" panose="020B0604020202020204" pitchFamily="34" charset="0"/>
                <a:ea typeface="宋体" panose="02010600030101010101" pitchFamily="2" charset="-122"/>
                <a:cs typeface="Arial" panose="020B0604020202020204" pitchFamily="34" charset="0"/>
              </a:rPr>
              <a:t>i</a:t>
            </a:r>
            <a:r>
              <a:rPr lang="en-US" altLang="zh-CN" sz="2400" dirty="0">
                <a:latin typeface="Arial" panose="020B0604020202020204" pitchFamily="34" charset="0"/>
                <a:ea typeface="宋体" panose="02010600030101010101" pitchFamily="2" charset="-122"/>
                <a:cs typeface="Arial" panose="020B0604020202020204" pitchFamily="34" charset="0"/>
              </a:rPr>
              <a:t>||M)</a:t>
            </a:r>
            <a:r>
              <a:rPr lang="zh-CN" altLang="en-US" sz="2400" dirty="0">
                <a:latin typeface="Arial" panose="020B0604020202020204" pitchFamily="34" charset="0"/>
                <a:ea typeface="宋体" panose="02010600030101010101" pitchFamily="2" charset="-122"/>
                <a:cs typeface="Arial" panose="020B0604020202020204" pitchFamily="34" charset="0"/>
              </a:rPr>
              <a:t>进行</a:t>
            </a:r>
            <a:r>
              <a:rPr lang="en-US" altLang="zh-CN" sz="2400" dirty="0">
                <a:latin typeface="Arial" panose="020B0604020202020204" pitchFamily="34" charset="0"/>
                <a:ea typeface="宋体" panose="02010600030101010101" pitchFamily="2" charset="-122"/>
                <a:cs typeface="Arial" panose="020B0604020202020204" pitchFamily="34" charset="0"/>
              </a:rPr>
              <a:t>hash</a:t>
            </a:r>
          </a:p>
          <a:p>
            <a:pPr eaLnBrk="1" hangingPunct="1"/>
            <a:r>
              <a:rPr lang="en-US" altLang="zh-CN" sz="2400" dirty="0">
                <a:latin typeface="Arial" panose="020B0604020202020204" pitchFamily="34" charset="0"/>
                <a:ea typeface="宋体" panose="02010600030101010101" pitchFamily="2" charset="-122"/>
                <a:cs typeface="Arial" panose="020B0604020202020204" pitchFamily="34" charset="0"/>
              </a:rPr>
              <a:t>K</a:t>
            </a:r>
            <a:r>
              <a:rPr lang="en-US" altLang="zh-CN" sz="2400" baseline="30000" dirty="0">
                <a:latin typeface="Arial" panose="020B0604020202020204" pitchFamily="34" charset="0"/>
                <a:ea typeface="宋体" panose="02010600030101010101" pitchFamily="2" charset="-122"/>
                <a:cs typeface="Arial" panose="020B0604020202020204" pitchFamily="34" charset="0"/>
              </a:rPr>
              <a:t>+</a:t>
            </a:r>
            <a:r>
              <a:rPr lang="zh-CN" altLang="en-US" sz="2400" dirty="0">
                <a:latin typeface="Arial" panose="020B0604020202020204" pitchFamily="34" charset="0"/>
                <a:ea typeface="宋体" panose="02010600030101010101" pitchFamily="2" charset="-122"/>
                <a:cs typeface="Arial" panose="020B0604020202020204" pitchFamily="34" charset="0"/>
              </a:rPr>
              <a:t>每个字节与</a:t>
            </a:r>
            <a:r>
              <a:rPr lang="en-US" altLang="zh-CN" sz="2400" dirty="0" err="1">
                <a:latin typeface="Arial" panose="020B0604020202020204" pitchFamily="34" charset="0"/>
                <a:ea typeface="宋体" panose="02010600030101010101" pitchFamily="2" charset="-122"/>
                <a:cs typeface="Arial" panose="020B0604020202020204" pitchFamily="34" charset="0"/>
              </a:rPr>
              <a:t>opad</a:t>
            </a:r>
            <a:r>
              <a:rPr lang="en-US" altLang="zh-CN" sz="2400" dirty="0">
                <a:latin typeface="Arial" panose="020B0604020202020204" pitchFamily="34" charset="0"/>
                <a:ea typeface="宋体" panose="02010600030101010101" pitchFamily="2" charset="-122"/>
                <a:cs typeface="Arial" panose="020B0604020202020204" pitchFamily="34" charset="0"/>
              </a:rPr>
              <a:t>(01011010)</a:t>
            </a:r>
            <a:r>
              <a:rPr lang="zh-CN" altLang="en-US" sz="2400" dirty="0">
                <a:latin typeface="Arial" panose="020B0604020202020204" pitchFamily="34" charset="0"/>
                <a:ea typeface="宋体" panose="02010600030101010101" pitchFamily="2" charset="-122"/>
                <a:cs typeface="Arial" panose="020B0604020202020204" pitchFamily="34" charset="0"/>
              </a:rPr>
              <a:t>作</a:t>
            </a:r>
            <a:r>
              <a:rPr lang="en-US" altLang="zh-CN" sz="2400" dirty="0">
                <a:latin typeface="Arial" panose="020B0604020202020204" pitchFamily="34" charset="0"/>
                <a:ea typeface="宋体" panose="02010600030101010101" pitchFamily="2" charset="-122"/>
                <a:cs typeface="Arial" panose="020B0604020202020204" pitchFamily="34" charset="0"/>
              </a:rPr>
              <a:t>XOR</a:t>
            </a:r>
            <a:r>
              <a:rPr lang="zh-CN" altLang="en-US" sz="2400" dirty="0">
                <a:latin typeface="Arial" panose="020B0604020202020204" pitchFamily="34" charset="0"/>
                <a:ea typeface="宋体" panose="02010600030101010101" pitchFamily="2" charset="-122"/>
                <a:cs typeface="Arial" panose="020B0604020202020204" pitchFamily="34" charset="0"/>
              </a:rPr>
              <a:t>以产生</a:t>
            </a:r>
            <a:r>
              <a:rPr lang="en-US" altLang="zh-CN" sz="2400" dirty="0">
                <a:latin typeface="Arial" panose="020B0604020202020204" pitchFamily="34" charset="0"/>
                <a:ea typeface="宋体" panose="02010600030101010101" pitchFamily="2" charset="-122"/>
                <a:cs typeface="Arial" panose="020B0604020202020204" pitchFamily="34" charset="0"/>
              </a:rPr>
              <a:t>S</a:t>
            </a:r>
            <a:r>
              <a:rPr lang="en-US" altLang="zh-CN" sz="2400" baseline="-25000" dirty="0">
                <a:latin typeface="Arial" panose="020B0604020202020204" pitchFamily="34" charset="0"/>
                <a:ea typeface="宋体" panose="02010600030101010101" pitchFamily="2" charset="-122"/>
                <a:cs typeface="Arial" panose="020B0604020202020204" pitchFamily="34" charset="0"/>
              </a:rPr>
              <a:t>0</a:t>
            </a:r>
          </a:p>
          <a:p>
            <a:pPr eaLnBrk="1" hangingPunct="1"/>
            <a:r>
              <a:rPr lang="en-US" altLang="zh-CN" sz="2400" dirty="0">
                <a:latin typeface="Arial" panose="020B0604020202020204" pitchFamily="34" charset="0"/>
                <a:ea typeface="宋体" panose="02010600030101010101" pitchFamily="2" charset="-122"/>
                <a:cs typeface="Arial" panose="020B0604020202020204" pitchFamily="34" charset="0"/>
              </a:rPr>
              <a:t>HMAC=f[IV,S</a:t>
            </a:r>
            <a:r>
              <a:rPr lang="en-US" altLang="zh-CN" sz="2400" baseline="-25000" dirty="0">
                <a:latin typeface="Arial" panose="020B0604020202020204" pitchFamily="34" charset="0"/>
                <a:ea typeface="宋体" panose="02010600030101010101" pitchFamily="2" charset="-122"/>
                <a:cs typeface="Arial" panose="020B0604020202020204" pitchFamily="34" charset="0"/>
              </a:rPr>
              <a:t>0</a:t>
            </a:r>
            <a:r>
              <a:rPr lang="en-US" altLang="zh-CN" sz="2400" dirty="0">
                <a:latin typeface="Arial" panose="020B0604020202020204" pitchFamily="34" charset="0"/>
                <a:ea typeface="宋体" panose="02010600030101010101" pitchFamily="2" charset="-122"/>
                <a:cs typeface="Arial" panose="020B0604020202020204" pitchFamily="34" charset="0"/>
              </a:rPr>
              <a:t>||f(</a:t>
            </a:r>
            <a:r>
              <a:rPr lang="en-US" altLang="zh-CN" sz="2400" dirty="0" err="1">
                <a:latin typeface="Arial" panose="020B0604020202020204" pitchFamily="34" charset="0"/>
                <a:ea typeface="宋体" panose="02010600030101010101" pitchFamily="2" charset="-122"/>
                <a:cs typeface="Arial" panose="020B0604020202020204" pitchFamily="34" charset="0"/>
              </a:rPr>
              <a:t>IV,S</a:t>
            </a:r>
            <a:r>
              <a:rPr lang="en-US" altLang="zh-CN" sz="2400" baseline="-25000" dirty="0" err="1">
                <a:latin typeface="Arial" panose="020B0604020202020204" pitchFamily="34" charset="0"/>
                <a:ea typeface="宋体" panose="02010600030101010101" pitchFamily="2" charset="-122"/>
                <a:cs typeface="Arial" panose="020B0604020202020204" pitchFamily="34" charset="0"/>
              </a:rPr>
              <a:t>i</a:t>
            </a:r>
            <a:r>
              <a:rPr lang="en-US" altLang="zh-CN" sz="2400" dirty="0">
                <a:latin typeface="Arial" panose="020B0604020202020204" pitchFamily="34" charset="0"/>
                <a:ea typeface="宋体" panose="02010600030101010101" pitchFamily="2" charset="-122"/>
                <a:cs typeface="Arial" panose="020B0604020202020204" pitchFamily="34" charset="0"/>
              </a:rPr>
              <a:t>||M)]</a:t>
            </a:r>
          </a:p>
          <a:p>
            <a:pPr eaLnBrk="1" hangingPunct="1"/>
            <a:r>
              <a:rPr lang="en-US" altLang="zh-CN" sz="24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HMAC</a:t>
            </a:r>
            <a:r>
              <a:rPr lang="zh-CN" altLang="en-US" sz="24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特征</a:t>
            </a:r>
            <a:r>
              <a:rPr lang="en-US" altLang="zh-CN" sz="24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p>
          <a:p>
            <a:pPr lvl="1" eaLnBrk="1" hangingPunct="1"/>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可直接使用各种</a:t>
            </a:r>
            <a:r>
              <a:rPr lang="en-US" altLang="zh-CN"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hash</a:t>
            </a:r>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算法</a:t>
            </a:r>
          </a:p>
          <a:p>
            <a:pPr lvl="1" eaLnBrk="1" hangingPunct="1"/>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可使用将来的更加安全和更加快速的</a:t>
            </a:r>
            <a:r>
              <a:rPr lang="en-US" altLang="zh-CN"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hash</a:t>
            </a:r>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算法</a:t>
            </a:r>
          </a:p>
          <a:p>
            <a:pPr lvl="1" eaLnBrk="1" hangingPunct="1"/>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保持原始</a:t>
            </a:r>
            <a:r>
              <a:rPr lang="en-US" altLang="zh-CN"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hash</a:t>
            </a:r>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算法的性能</a:t>
            </a:r>
          </a:p>
          <a:p>
            <a:pPr lvl="1" eaLnBrk="1" hangingPunct="1"/>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密钥的使用简单</a:t>
            </a:r>
          </a:p>
          <a:p>
            <a:pPr lvl="1" eaLnBrk="1" hangingPunct="1"/>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与</a:t>
            </a:r>
            <a:r>
              <a:rPr lang="en-US" altLang="zh-CN"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hash</a:t>
            </a:r>
            <a:r>
              <a:rPr lang="zh-CN" altLang="en-US" sz="2000" dirty="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函数有同等的安全性</a:t>
            </a:r>
          </a:p>
        </p:txBody>
      </p:sp>
      <p:sp>
        <p:nvSpPr>
          <p:cNvPr id="6246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14DA584-214E-482E-BA3F-9552BB37FBB4}"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246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2397674-FE56-4356-840A-F5717ACE25A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57</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3F316-1ECE-491A-B4E0-A494F8868239}"/>
              </a:ext>
            </a:extLst>
          </p:cNvPr>
          <p:cNvSpPr>
            <a:spLocks noGrp="1"/>
          </p:cNvSpPr>
          <p:nvPr>
            <p:ph type="title"/>
          </p:nvPr>
        </p:nvSpPr>
        <p:spPr/>
        <p:txBody>
          <a:bodyPr/>
          <a:lstStyle/>
          <a:p>
            <a:r>
              <a:rPr lang="en-US" altLang="zh-CN" sz="3600" dirty="0">
                <a:latin typeface="+mn-ea"/>
                <a:ea typeface="+mn-ea"/>
              </a:rPr>
              <a:t>HMAC</a:t>
            </a:r>
            <a:r>
              <a:rPr lang="zh-CN" altLang="en-US" sz="3600" dirty="0">
                <a:latin typeface="+mn-ea"/>
                <a:ea typeface="+mn-ea"/>
              </a:rPr>
              <a:t>的安全性</a:t>
            </a:r>
            <a:endParaRPr lang="zh-CN" altLang="en-US" dirty="0"/>
          </a:p>
        </p:txBody>
      </p:sp>
      <p:sp>
        <p:nvSpPr>
          <p:cNvPr id="3" name="内容占位符 2">
            <a:extLst>
              <a:ext uri="{FF2B5EF4-FFF2-40B4-BE49-F238E27FC236}">
                <a16:creationId xmlns:a16="http://schemas.microsoft.com/office/drawing/2014/main" id="{C6CDE7EA-ADB9-4610-AF85-6F57F542AF10}"/>
              </a:ext>
            </a:extLst>
          </p:cNvPr>
          <p:cNvSpPr>
            <a:spLocks noGrp="1"/>
          </p:cNvSpPr>
          <p:nvPr>
            <p:ph idx="1"/>
          </p:nvPr>
        </p:nvSpPr>
        <p:spPr>
          <a:xfrm>
            <a:off x="406400" y="1219200"/>
            <a:ext cx="11557000" cy="5105400"/>
          </a:xfrm>
        </p:spPr>
        <p:txBody>
          <a:bodyPr/>
          <a:lstStyle/>
          <a:p>
            <a:r>
              <a:rPr lang="zh-CN" altLang="en-US" sz="2400" b="0" dirty="0">
                <a:latin typeface="宋体" panose="02010600030101010101" pitchFamily="2" charset="-122"/>
                <a:ea typeface="宋体" panose="02010600030101010101" pitchFamily="2" charset="-122"/>
              </a:rPr>
              <a:t>基于密码哈希函数构造的</a:t>
            </a:r>
            <a:r>
              <a:rPr lang="en-US" altLang="zh-CN" sz="2400" b="0" dirty="0">
                <a:latin typeface="宋体" panose="02010600030101010101" pitchFamily="2" charset="-122"/>
                <a:ea typeface="宋体" panose="02010600030101010101" pitchFamily="2" charset="-122"/>
              </a:rPr>
              <a:t>MAC</a:t>
            </a:r>
            <a:r>
              <a:rPr lang="zh-CN" altLang="en-US" sz="2400" b="0" dirty="0">
                <a:latin typeface="宋体" panose="02010600030101010101" pitchFamily="2" charset="-122"/>
                <a:ea typeface="宋体" panose="02010600030101010101" pitchFamily="2" charset="-122"/>
              </a:rPr>
              <a:t>其安全性取决于镶嵌的哈希函数的安全性，而</a:t>
            </a:r>
            <a:r>
              <a:rPr lang="en-US" altLang="zh-CN" sz="2400" b="0" dirty="0">
                <a:latin typeface="宋体" panose="02010600030101010101" pitchFamily="2" charset="-122"/>
                <a:ea typeface="宋体" panose="02010600030101010101" pitchFamily="2" charset="-122"/>
              </a:rPr>
              <a:t>HMAC</a:t>
            </a:r>
            <a:r>
              <a:rPr lang="zh-CN" altLang="en-US" sz="2400" b="0" dirty="0">
                <a:latin typeface="宋体" panose="02010600030101010101" pitchFamily="2" charset="-122"/>
                <a:ea typeface="宋体" panose="02010600030101010101" pitchFamily="2" charset="-122"/>
              </a:rPr>
              <a:t>最具吸引人的地方是它的设计者已经证明了算法的强度和嵌入的哈希函数的强度之间的确切关系，证明了对</a:t>
            </a:r>
            <a:r>
              <a:rPr lang="en-US" altLang="zh-CN" sz="2400" b="0" dirty="0">
                <a:latin typeface="宋体" panose="02010600030101010101" pitchFamily="2" charset="-122"/>
                <a:ea typeface="宋体" panose="02010600030101010101" pitchFamily="2" charset="-122"/>
              </a:rPr>
              <a:t>HMAC</a:t>
            </a:r>
            <a:r>
              <a:rPr lang="zh-CN" altLang="en-US" sz="2400" b="0" dirty="0">
                <a:latin typeface="宋体" panose="02010600030101010101" pitchFamily="2" charset="-122"/>
                <a:ea typeface="宋体" panose="02010600030101010101" pitchFamily="2" charset="-122"/>
              </a:rPr>
              <a:t>的攻击等价于对内嵌哈希函数的下述两种攻击之一：</a:t>
            </a:r>
          </a:p>
          <a:p>
            <a:pPr marL="914400" lvl="1" indent="-457200">
              <a:buFont typeface="+mj-lt"/>
              <a:buAutoNum type="arabicPeriod"/>
            </a:pPr>
            <a:r>
              <a:rPr lang="zh-CN" altLang="en-US" sz="2400" b="0" dirty="0">
                <a:latin typeface="宋体" panose="02010600030101010101" pitchFamily="2" charset="-122"/>
                <a:ea typeface="宋体" panose="02010600030101010101" pitchFamily="2" charset="-122"/>
              </a:rPr>
              <a:t>攻击者能够计算压缩函数的一个输出，即使</a:t>
            </a:r>
            <a:r>
              <a:rPr lang="en-US" altLang="zh-CN" sz="2400" b="0" dirty="0">
                <a:latin typeface="宋体" panose="02010600030101010101" pitchFamily="2" charset="-122"/>
                <a:ea typeface="宋体" panose="02010600030101010101" pitchFamily="2" charset="-122"/>
              </a:rPr>
              <a:t>IV</a:t>
            </a:r>
            <a:r>
              <a:rPr lang="zh-CN" altLang="en-US" sz="2400" b="0" dirty="0">
                <a:latin typeface="宋体" panose="02010600030101010101" pitchFamily="2" charset="-122"/>
                <a:ea typeface="宋体" panose="02010600030101010101" pitchFamily="2" charset="-122"/>
              </a:rPr>
              <a:t>是随机的和秘密的。</a:t>
            </a:r>
          </a:p>
          <a:p>
            <a:pPr marL="914400" lvl="1" indent="-457200">
              <a:buFont typeface="+mj-lt"/>
              <a:buAutoNum type="arabicPeriod"/>
            </a:pPr>
            <a:r>
              <a:rPr lang="zh-CN" altLang="en-US" sz="2400" b="0" dirty="0">
                <a:latin typeface="宋体" panose="02010600030101010101" pitchFamily="2" charset="-122"/>
                <a:ea typeface="宋体" panose="02010600030101010101" pitchFamily="2" charset="-122"/>
              </a:rPr>
              <a:t>攻击者能够找出哈希函数的碰撞，即使</a:t>
            </a:r>
            <a:r>
              <a:rPr lang="en-US" altLang="zh-CN" sz="2400" b="0" dirty="0">
                <a:latin typeface="宋体" panose="02010600030101010101" pitchFamily="2" charset="-122"/>
                <a:ea typeface="宋体" panose="02010600030101010101" pitchFamily="2" charset="-122"/>
              </a:rPr>
              <a:t>IV</a:t>
            </a:r>
            <a:r>
              <a:rPr lang="zh-CN" altLang="en-US" sz="2400" b="0" dirty="0">
                <a:latin typeface="宋体" panose="02010600030101010101" pitchFamily="2" charset="-122"/>
                <a:ea typeface="宋体" panose="02010600030101010101" pitchFamily="2" charset="-122"/>
              </a:rPr>
              <a:t>是随机的和秘密的</a:t>
            </a:r>
            <a:endParaRPr lang="en-US" altLang="zh-CN" sz="2400" b="0" dirty="0">
              <a:latin typeface="宋体" panose="02010600030101010101" pitchFamily="2" charset="-122"/>
              <a:ea typeface="宋体" panose="02010600030101010101" pitchFamily="2" charset="-122"/>
            </a:endParaRPr>
          </a:p>
          <a:p>
            <a:pPr marL="342900" lvl="1" indent="-342900">
              <a:buFont typeface="Wingdings" panose="05000000000000000000" pitchFamily="2" charset="2"/>
              <a:buChar char="u"/>
            </a:pPr>
            <a:r>
              <a:rPr lang="zh-CN" altLang="en-US" sz="2400" b="0" dirty="0">
                <a:latin typeface="宋体" panose="02010600030101010101" pitchFamily="2" charset="-122"/>
                <a:ea typeface="宋体" panose="02010600030101010101" pitchFamily="2" charset="-122"/>
              </a:rPr>
              <a:t>在第</a:t>
            </a:r>
            <a:r>
              <a:rPr lang="en-US" altLang="zh-CN" sz="2400" b="0" dirty="0">
                <a:latin typeface="宋体" panose="02010600030101010101" pitchFamily="2" charset="-122"/>
                <a:ea typeface="宋体" panose="02010600030101010101" pitchFamily="2" charset="-122"/>
              </a:rPr>
              <a:t>1</a:t>
            </a:r>
            <a:r>
              <a:rPr lang="zh-CN" altLang="en-US" sz="2400" b="0" dirty="0">
                <a:latin typeface="宋体" panose="02010600030101010101" pitchFamily="2" charset="-122"/>
                <a:ea typeface="宋体" panose="02010600030101010101" pitchFamily="2" charset="-122"/>
              </a:rPr>
              <a:t>种攻击中，我们可将压缩函数视为与哈希函数等价，而哈希函数的</a:t>
            </a:r>
            <a:r>
              <a:rPr lang="en-US" altLang="zh-CN" sz="2400" b="0" dirty="0">
                <a:latin typeface="宋体" panose="02010600030101010101" pitchFamily="2" charset="-122"/>
                <a:ea typeface="宋体" panose="02010600030101010101" pitchFamily="2" charset="-122"/>
              </a:rPr>
              <a:t>n</a:t>
            </a:r>
            <a:r>
              <a:rPr lang="zh-CN" altLang="en-US" sz="2400" b="0" dirty="0">
                <a:latin typeface="宋体" panose="02010600030101010101" pitchFamily="2" charset="-122"/>
                <a:ea typeface="宋体" panose="02010600030101010101" pitchFamily="2" charset="-122"/>
              </a:rPr>
              <a:t>比特长</a:t>
            </a:r>
            <a:r>
              <a:rPr lang="en-US" altLang="zh-CN" sz="2400" b="0" dirty="0">
                <a:latin typeface="宋体" panose="02010600030101010101" pitchFamily="2" charset="-122"/>
                <a:ea typeface="宋体" panose="02010600030101010101" pitchFamily="2" charset="-122"/>
              </a:rPr>
              <a:t>IV</a:t>
            </a:r>
            <a:r>
              <a:rPr lang="zh-CN" altLang="en-US" sz="2400" b="0" dirty="0">
                <a:latin typeface="宋体" panose="02010600030101010101" pitchFamily="2" charset="-122"/>
                <a:ea typeface="宋体" panose="02010600030101010101" pitchFamily="2" charset="-122"/>
              </a:rPr>
              <a:t>可视为</a:t>
            </a:r>
            <a:r>
              <a:rPr lang="en-US" altLang="zh-CN" sz="2400" b="0" dirty="0">
                <a:latin typeface="宋体" panose="02010600030101010101" pitchFamily="2" charset="-122"/>
                <a:ea typeface="宋体" panose="02010600030101010101" pitchFamily="2" charset="-122"/>
              </a:rPr>
              <a:t>HMAC</a:t>
            </a:r>
            <a:r>
              <a:rPr lang="zh-CN" altLang="en-US" sz="2400" b="0" dirty="0">
                <a:latin typeface="宋体" panose="02010600030101010101" pitchFamily="2" charset="-122"/>
                <a:ea typeface="宋体" panose="02010600030101010101" pitchFamily="2" charset="-122"/>
              </a:rPr>
              <a:t>的密钥。对这一哈希函数的攻击或者可通过对密钥的穷搜索来进行或者可通过第</a:t>
            </a:r>
            <a:r>
              <a:rPr lang="en-US" altLang="zh-CN" sz="2400" b="0" dirty="0">
                <a:latin typeface="宋体" panose="02010600030101010101" pitchFamily="2" charset="-122"/>
                <a:ea typeface="宋体" panose="02010600030101010101" pitchFamily="2" charset="-122"/>
              </a:rPr>
              <a:t>Ⅱ</a:t>
            </a:r>
            <a:r>
              <a:rPr lang="zh-CN" altLang="en-US" sz="2400" b="0" dirty="0">
                <a:latin typeface="宋体" panose="02010600030101010101" pitchFamily="2" charset="-122"/>
                <a:ea typeface="宋体" panose="02010600030101010101" pitchFamily="2" charset="-122"/>
              </a:rPr>
              <a:t>类生日攻击来实施，通过对密钥的穷搜索攻击的复杂度为     ，通过第</a:t>
            </a:r>
            <a:r>
              <a:rPr lang="en-US" altLang="zh-CN" sz="2400" b="0" dirty="0">
                <a:latin typeface="宋体" panose="02010600030101010101" pitchFamily="2" charset="-122"/>
                <a:ea typeface="宋体" panose="02010600030101010101" pitchFamily="2" charset="-122"/>
              </a:rPr>
              <a:t>Ⅱ</a:t>
            </a:r>
            <a:r>
              <a:rPr lang="zh-CN" altLang="en-US" sz="2400" b="0" dirty="0">
                <a:latin typeface="宋体" panose="02010600030101010101" pitchFamily="2" charset="-122"/>
                <a:ea typeface="宋体" panose="02010600030101010101" pitchFamily="2" charset="-122"/>
              </a:rPr>
              <a:t>类生日攻击又可归结为上述第</a:t>
            </a:r>
            <a:r>
              <a:rPr lang="en-US" altLang="zh-CN" sz="2400" b="0" dirty="0">
                <a:latin typeface="宋体" panose="02010600030101010101" pitchFamily="2" charset="-122"/>
                <a:ea typeface="宋体" panose="02010600030101010101" pitchFamily="2" charset="-122"/>
              </a:rPr>
              <a:t>2</a:t>
            </a:r>
            <a:r>
              <a:rPr lang="zh-CN" altLang="en-US" sz="2400" b="0" dirty="0">
                <a:latin typeface="宋体" panose="02010600030101010101" pitchFamily="2" charset="-122"/>
                <a:ea typeface="宋体" panose="02010600030101010101" pitchFamily="2" charset="-122"/>
              </a:rPr>
              <a:t>种攻击</a:t>
            </a:r>
            <a:endParaRPr lang="en-US" altLang="zh-CN" sz="2400" b="0" dirty="0">
              <a:latin typeface="宋体" panose="02010600030101010101" pitchFamily="2" charset="-122"/>
              <a:ea typeface="宋体" panose="02010600030101010101" pitchFamily="2" charset="-122"/>
            </a:endParaRPr>
          </a:p>
          <a:p>
            <a:pPr marL="342900" lvl="1" indent="-342900">
              <a:buFont typeface="Wingdings" panose="05000000000000000000" pitchFamily="2" charset="2"/>
              <a:buChar char="u"/>
            </a:pPr>
            <a:r>
              <a:rPr lang="zh-CN" altLang="en-US" sz="2400" b="0" dirty="0">
                <a:latin typeface="宋体" panose="02010600030101010101" pitchFamily="2" charset="-122"/>
                <a:ea typeface="宋体" panose="02010600030101010101" pitchFamily="2" charset="-122"/>
              </a:rPr>
              <a:t>第</a:t>
            </a:r>
            <a:r>
              <a:rPr lang="en-US" altLang="zh-CN" sz="2400" b="0" dirty="0">
                <a:latin typeface="宋体" panose="02010600030101010101" pitchFamily="2" charset="-122"/>
                <a:ea typeface="宋体" panose="02010600030101010101" pitchFamily="2" charset="-122"/>
              </a:rPr>
              <a:t>2</a:t>
            </a:r>
            <a:r>
              <a:rPr lang="zh-CN" altLang="en-US" sz="2400" b="0" dirty="0">
                <a:latin typeface="宋体" panose="02010600030101010101" pitchFamily="2" charset="-122"/>
                <a:ea typeface="宋体" panose="02010600030101010101" pitchFamily="2" charset="-122"/>
              </a:rPr>
              <a:t>种攻击指攻击者寻找具有相同哈希值的两个消息，因此就是第</a:t>
            </a:r>
            <a:r>
              <a:rPr lang="en-US" altLang="zh-CN" sz="2400" b="0" dirty="0">
                <a:latin typeface="宋体" panose="02010600030101010101" pitchFamily="2" charset="-122"/>
                <a:ea typeface="宋体" panose="02010600030101010101" pitchFamily="2" charset="-122"/>
              </a:rPr>
              <a:t>Ⅱ</a:t>
            </a:r>
            <a:r>
              <a:rPr lang="zh-CN" altLang="en-US" sz="2400" b="0" dirty="0">
                <a:latin typeface="宋体" panose="02010600030101010101" pitchFamily="2" charset="-122"/>
                <a:ea typeface="宋体" panose="02010600030101010101" pitchFamily="2" charset="-122"/>
              </a:rPr>
              <a:t>类生日攻击。对哈希值长度为</a:t>
            </a:r>
            <a:r>
              <a:rPr lang="en-US" altLang="zh-CN" sz="2400" b="0" dirty="0">
                <a:latin typeface="宋体" panose="02010600030101010101" pitchFamily="2" charset="-122"/>
                <a:ea typeface="宋体" panose="02010600030101010101" pitchFamily="2" charset="-122"/>
              </a:rPr>
              <a:t>n</a:t>
            </a:r>
            <a:r>
              <a:rPr lang="zh-CN" altLang="en-US" sz="2400" b="0" dirty="0">
                <a:latin typeface="宋体" panose="02010600030101010101" pitchFamily="2" charset="-122"/>
                <a:ea typeface="宋体" panose="02010600030101010101" pitchFamily="2" charset="-122"/>
              </a:rPr>
              <a:t>的哈希函数来说，攻击的复杂度为     。因此第二种攻击对</a:t>
            </a:r>
            <a:r>
              <a:rPr lang="en-US" altLang="zh-CN" sz="2400" b="0" dirty="0">
                <a:latin typeface="宋体" panose="02010600030101010101" pitchFamily="2" charset="-122"/>
                <a:ea typeface="宋体" panose="02010600030101010101" pitchFamily="2" charset="-122"/>
              </a:rPr>
              <a:t>MD5</a:t>
            </a:r>
            <a:r>
              <a:rPr lang="zh-CN" altLang="en-US" sz="2400" b="0" dirty="0">
                <a:latin typeface="宋体" panose="02010600030101010101" pitchFamily="2" charset="-122"/>
                <a:ea typeface="宋体" panose="02010600030101010101" pitchFamily="2" charset="-122"/>
              </a:rPr>
              <a:t>的攻击复杂度为     ，就现在的技术来说，这种攻击是可行的</a:t>
            </a:r>
          </a:p>
        </p:txBody>
      </p:sp>
      <p:sp>
        <p:nvSpPr>
          <p:cNvPr id="4" name="日期占位符 3">
            <a:extLst>
              <a:ext uri="{FF2B5EF4-FFF2-40B4-BE49-F238E27FC236}">
                <a16:creationId xmlns:a16="http://schemas.microsoft.com/office/drawing/2014/main" id="{2F41176B-4D14-48EA-BE68-891D9DE6A1CB}"/>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F944C427-6887-4708-A4E2-255AC4AD5945}"/>
              </a:ext>
            </a:extLst>
          </p:cNvPr>
          <p:cNvSpPr>
            <a:spLocks noGrp="1"/>
          </p:cNvSpPr>
          <p:nvPr>
            <p:ph type="sldNum" sz="quarter" idx="11"/>
          </p:nvPr>
        </p:nvSpPr>
        <p:spPr/>
        <p:txBody>
          <a:bodyPr/>
          <a:lstStyle/>
          <a:p>
            <a:fld id="{D06FDECE-D84C-4BFC-AAC6-9399481B1547}" type="slidenum">
              <a:rPr lang="en-US" altLang="zh-CN" smtClean="0"/>
              <a:pPr/>
              <a:t>58</a:t>
            </a:fld>
            <a:endParaRPr lang="en-US" altLang="zh-CN"/>
          </a:p>
        </p:txBody>
      </p:sp>
      <p:graphicFrame>
        <p:nvGraphicFramePr>
          <p:cNvPr id="6" name="对象 5">
            <a:extLst>
              <a:ext uri="{FF2B5EF4-FFF2-40B4-BE49-F238E27FC236}">
                <a16:creationId xmlns:a16="http://schemas.microsoft.com/office/drawing/2014/main" id="{66B8E064-2DDE-49ED-B82C-FC44FB7D4FE5}"/>
              </a:ext>
            </a:extLst>
          </p:cNvPr>
          <p:cNvGraphicFramePr>
            <a:graphicFrameLocks noChangeAspect="1"/>
          </p:cNvGraphicFramePr>
          <p:nvPr>
            <p:extLst>
              <p:ext uri="{D42A27DB-BD31-4B8C-83A1-F6EECF244321}">
                <p14:modId xmlns:p14="http://schemas.microsoft.com/office/powerpoint/2010/main" val="952341951"/>
              </p:ext>
            </p:extLst>
          </p:nvPr>
        </p:nvGraphicFramePr>
        <p:xfrm>
          <a:off x="10061677" y="4114800"/>
          <a:ext cx="609600" cy="331787"/>
        </p:xfrm>
        <a:graphic>
          <a:graphicData uri="http://schemas.openxmlformats.org/presentationml/2006/ole">
            <mc:AlternateContent xmlns:mc="http://schemas.openxmlformats.org/markup-compatibility/2006">
              <mc:Choice xmlns:v="urn:schemas-microsoft-com:vml" Requires="v">
                <p:oleObj spid="_x0000_s195592" name="Equation" r:id="rId3" imgW="609885" imgH="332292" progId="Equation.DSMT4">
                  <p:embed/>
                </p:oleObj>
              </mc:Choice>
              <mc:Fallback>
                <p:oleObj name="Equation" r:id="rId3" imgW="609885" imgH="332292" progId="Equation.DSMT4">
                  <p:embed/>
                  <p:pic>
                    <p:nvPicPr>
                      <p:cNvPr id="0" name=""/>
                      <p:cNvPicPr/>
                      <p:nvPr/>
                    </p:nvPicPr>
                    <p:blipFill>
                      <a:blip r:embed="rId4"/>
                      <a:stretch>
                        <a:fillRect/>
                      </a:stretch>
                    </p:blipFill>
                    <p:spPr>
                      <a:xfrm>
                        <a:off x="10061677" y="4114800"/>
                        <a:ext cx="609600" cy="331787"/>
                      </a:xfrm>
                      <a:prstGeom prst="rect">
                        <a:avLst/>
                      </a:prstGeom>
                    </p:spPr>
                  </p:pic>
                </p:oleObj>
              </mc:Fallback>
            </mc:AlternateContent>
          </a:graphicData>
        </a:graphic>
      </p:graphicFrame>
      <p:graphicFrame>
        <p:nvGraphicFramePr>
          <p:cNvPr id="7" name="对象 5">
            <a:extLst>
              <a:ext uri="{FF2B5EF4-FFF2-40B4-BE49-F238E27FC236}">
                <a16:creationId xmlns:a16="http://schemas.microsoft.com/office/drawing/2014/main" id="{15879849-7E1D-4D14-A33F-F05CBABA51CA}"/>
              </a:ext>
            </a:extLst>
          </p:cNvPr>
          <p:cNvGraphicFramePr>
            <a:graphicFrameLocks noChangeAspect="1"/>
          </p:cNvGraphicFramePr>
          <p:nvPr>
            <p:extLst>
              <p:ext uri="{D42A27DB-BD31-4B8C-83A1-F6EECF244321}">
                <p14:modId xmlns:p14="http://schemas.microsoft.com/office/powerpoint/2010/main" val="493583987"/>
              </p:ext>
            </p:extLst>
          </p:nvPr>
        </p:nvGraphicFramePr>
        <p:xfrm>
          <a:off x="2971800" y="5665839"/>
          <a:ext cx="609600" cy="333375"/>
        </p:xfrm>
        <a:graphic>
          <a:graphicData uri="http://schemas.openxmlformats.org/presentationml/2006/ole">
            <mc:AlternateContent xmlns:mc="http://schemas.openxmlformats.org/markup-compatibility/2006">
              <mc:Choice xmlns:v="urn:schemas-microsoft-com:vml" Requires="v">
                <p:oleObj spid="_x0000_s195593" name="Equation" r:id="rId5" imgW="419464" imgH="228799" progId="Equation.DSMT4">
                  <p:embed/>
                </p:oleObj>
              </mc:Choice>
              <mc:Fallback>
                <p:oleObj name="Equation" r:id="rId5" imgW="419464" imgH="228799" progId="Equation.DSMT4">
                  <p:embed/>
                  <p:pic>
                    <p:nvPicPr>
                      <p:cNvPr id="91142" name="对象 5">
                        <a:extLst>
                          <a:ext uri="{FF2B5EF4-FFF2-40B4-BE49-F238E27FC236}">
                            <a16:creationId xmlns:a16="http://schemas.microsoft.com/office/drawing/2014/main" id="{E31F44B0-F535-4C75-93C8-C02A67AF7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5665839"/>
                        <a:ext cx="609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520C999F-AC3B-4AE2-8E6D-C2693CFCD063}"/>
              </a:ext>
            </a:extLst>
          </p:cNvPr>
          <p:cNvGraphicFramePr>
            <a:graphicFrameLocks noChangeAspect="1"/>
          </p:cNvGraphicFramePr>
          <p:nvPr>
            <p:extLst>
              <p:ext uri="{D42A27DB-BD31-4B8C-83A1-F6EECF244321}">
                <p14:modId xmlns:p14="http://schemas.microsoft.com/office/powerpoint/2010/main" val="318104291"/>
              </p:ext>
            </p:extLst>
          </p:nvPr>
        </p:nvGraphicFramePr>
        <p:xfrm>
          <a:off x="7669162" y="5295091"/>
          <a:ext cx="779514" cy="343709"/>
        </p:xfrm>
        <a:graphic>
          <a:graphicData uri="http://schemas.openxmlformats.org/presentationml/2006/ole">
            <mc:AlternateContent xmlns:mc="http://schemas.openxmlformats.org/markup-compatibility/2006">
              <mc:Choice xmlns:v="urn:schemas-microsoft-com:vml" Requires="v">
                <p:oleObj spid="_x0000_s195594" name="Equation" r:id="rId7" imgW="752816" imgH="332292" progId="Equation.DSMT4">
                  <p:embed/>
                </p:oleObj>
              </mc:Choice>
              <mc:Fallback>
                <p:oleObj name="Equation" r:id="rId7" imgW="752816" imgH="332292" progId="Equation.DSMT4">
                  <p:embed/>
                  <p:pic>
                    <p:nvPicPr>
                      <p:cNvPr id="0" name=""/>
                      <p:cNvPicPr/>
                      <p:nvPr/>
                    </p:nvPicPr>
                    <p:blipFill>
                      <a:blip r:embed="rId8"/>
                      <a:stretch>
                        <a:fillRect/>
                      </a:stretch>
                    </p:blipFill>
                    <p:spPr>
                      <a:xfrm>
                        <a:off x="7669162" y="5295091"/>
                        <a:ext cx="779514" cy="343709"/>
                      </a:xfrm>
                      <a:prstGeom prst="rect">
                        <a:avLst/>
                      </a:prstGeom>
                    </p:spPr>
                  </p:pic>
                </p:oleObj>
              </mc:Fallback>
            </mc:AlternateContent>
          </a:graphicData>
        </a:graphic>
      </p:graphicFrame>
    </p:spTree>
    <p:extLst>
      <p:ext uri="{BB962C8B-B14F-4D97-AF65-F5344CB8AC3E}">
        <p14:creationId xmlns:p14="http://schemas.microsoft.com/office/powerpoint/2010/main" val="292013163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a:ea typeface="宋体" panose="02010600030101010101" pitchFamily="2" charset="-122"/>
              </a:rPr>
              <a:t>问题</a:t>
            </a:r>
          </a:p>
        </p:txBody>
      </p:sp>
      <p:sp>
        <p:nvSpPr>
          <p:cNvPr id="63491" name="Rectangle 3"/>
          <p:cNvSpPr>
            <a:spLocks noGrp="1" noChangeArrowheads="1"/>
          </p:cNvSpPr>
          <p:nvPr>
            <p:ph idx="1"/>
          </p:nvPr>
        </p:nvSpPr>
        <p:spPr/>
        <p:txBody>
          <a:bodyPr/>
          <a:lstStyle/>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消息认证是为了对付那些攻击？</a:t>
            </a:r>
          </a:p>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消息认证或数字签名有哪两层功能？</a:t>
            </a:r>
          </a:p>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产生消息认证有哪些方法？</a:t>
            </a:r>
          </a:p>
          <a:p>
            <a:pPr marL="609600" indent="-609600" eaLnBrk="1" hangingPunct="1">
              <a:lnSpc>
                <a:spcPct val="90000"/>
              </a:lnSpc>
              <a:buFont typeface="Wingdings" panose="05000000000000000000" pitchFamily="2" charset="2"/>
              <a:buAutoNum type="arabicPeriod"/>
            </a:pPr>
            <a:r>
              <a:rPr lang="en-US" altLang="zh-CN" dirty="0">
                <a:ea typeface="宋体" panose="02010600030101010101" pitchFamily="2" charset="-122"/>
              </a:rPr>
              <a:t>MAC</a:t>
            </a:r>
            <a:r>
              <a:rPr lang="zh-CN" altLang="en-US" dirty="0">
                <a:ea typeface="宋体" panose="02010600030101010101" pitchFamily="2" charset="-122"/>
              </a:rPr>
              <a:t>和</a:t>
            </a:r>
            <a:r>
              <a:rPr lang="en-US" altLang="zh-CN" dirty="0">
                <a:ea typeface="宋体" panose="02010600030101010101" pitchFamily="2" charset="-122"/>
              </a:rPr>
              <a:t>Hash</a:t>
            </a:r>
            <a:r>
              <a:rPr lang="zh-CN" altLang="en-US" dirty="0">
                <a:ea typeface="宋体" panose="02010600030101010101" pitchFamily="2" charset="-122"/>
              </a:rPr>
              <a:t>函数之间的区别是什么？</a:t>
            </a:r>
          </a:p>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为了攻击</a:t>
            </a:r>
            <a:r>
              <a:rPr lang="en-US" altLang="zh-CN" dirty="0">
                <a:ea typeface="宋体" panose="02010600030101010101" pitchFamily="2" charset="-122"/>
              </a:rPr>
              <a:t>MAC</a:t>
            </a:r>
            <a:r>
              <a:rPr lang="zh-CN" altLang="en-US" dirty="0">
                <a:ea typeface="宋体" panose="02010600030101010101" pitchFamily="2" charset="-122"/>
              </a:rPr>
              <a:t>算法，需要恢复密码吗？</a:t>
            </a:r>
          </a:p>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安全的</a:t>
            </a:r>
            <a:r>
              <a:rPr lang="en-US" altLang="zh-CN" dirty="0">
                <a:ea typeface="宋体" panose="02010600030101010101" pitchFamily="2" charset="-122"/>
              </a:rPr>
              <a:t>Hash</a:t>
            </a:r>
            <a:r>
              <a:rPr lang="zh-CN" altLang="en-US" dirty="0">
                <a:ea typeface="宋体" panose="02010600030101010101" pitchFamily="2" charset="-122"/>
              </a:rPr>
              <a:t>函数需要的特性是什么？</a:t>
            </a:r>
          </a:p>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抗弱碰撞和抗强碰撞之间的区别是什么？</a:t>
            </a:r>
          </a:p>
          <a:p>
            <a:pPr marL="609600" indent="-609600" eaLnBrk="1" hangingPunct="1">
              <a:lnSpc>
                <a:spcPct val="90000"/>
              </a:lnSpc>
              <a:buFont typeface="Wingdings" panose="05000000000000000000" pitchFamily="2" charset="2"/>
              <a:buAutoNum type="arabicPeriod"/>
            </a:pPr>
            <a:r>
              <a:rPr lang="zh-CN" altLang="en-US" dirty="0">
                <a:ea typeface="宋体" panose="02010600030101010101" pitchFamily="2" charset="-122"/>
              </a:rPr>
              <a:t>了解</a:t>
            </a:r>
            <a:r>
              <a:rPr lang="en-US" altLang="zh-CN" dirty="0">
                <a:ea typeface="宋体" panose="02010600030101010101" pitchFamily="2" charset="-122"/>
              </a:rPr>
              <a:t>MD4 MD5 SHA HMAC</a:t>
            </a:r>
            <a:r>
              <a:rPr lang="zh-CN" altLang="en-US" dirty="0">
                <a:ea typeface="宋体" panose="02010600030101010101" pitchFamily="2" charset="-122"/>
              </a:rPr>
              <a:t>？</a:t>
            </a:r>
          </a:p>
        </p:txBody>
      </p:sp>
      <p:sp>
        <p:nvSpPr>
          <p:cNvPr id="6349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9DE6778-25F8-4F97-9081-D1DA143053B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349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ECF88AA-836F-455E-A10E-39E5C8F0E4C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59</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a:ea typeface="宋体" panose="02010600030101010101" pitchFamily="2" charset="-122"/>
              </a:rPr>
              <a:t>消息认证的三种方式</a:t>
            </a:r>
          </a:p>
        </p:txBody>
      </p:sp>
      <p:sp>
        <p:nvSpPr>
          <p:cNvPr id="177155" name="Rectangle 3"/>
          <p:cNvSpPr>
            <a:spLocks noGrp="1" noChangeArrowheads="1"/>
          </p:cNvSpPr>
          <p:nvPr>
            <p:ph idx="1"/>
          </p:nvPr>
        </p:nvSpPr>
        <p:spPr>
          <a:xfrm>
            <a:off x="914400" y="1414465"/>
            <a:ext cx="11277599" cy="3462336"/>
          </a:xfrm>
        </p:spPr>
        <p:txBody>
          <a:bodyPr/>
          <a:lstStyle/>
          <a:p>
            <a:pPr marL="609600" indent="-609600" eaLnBrk="1" hangingPunct="1">
              <a:buFont typeface="Wingdings" panose="05000000000000000000" pitchFamily="2" charset="2"/>
              <a:buAutoNum type="arabicPeriod"/>
            </a:pPr>
            <a:r>
              <a:rPr lang="en-US" altLang="zh-CN" dirty="0">
                <a:ea typeface="宋体" panose="02010600030101010101" pitchFamily="2" charset="-122"/>
              </a:rPr>
              <a:t>Message encryption</a:t>
            </a:r>
            <a:r>
              <a:rPr lang="zh-CN" altLang="en-US" dirty="0">
                <a:ea typeface="宋体" panose="02010600030101010101" pitchFamily="2" charset="-122"/>
              </a:rPr>
              <a:t>：用整个消息的密文作为认证标识</a:t>
            </a:r>
          </a:p>
          <a:p>
            <a:pPr marL="990600" lvl="1" indent="-533400" eaLnBrk="1" hangingPunct="1"/>
            <a:r>
              <a:rPr lang="zh-CN" altLang="en-US" dirty="0">
                <a:ea typeface="宋体" panose="02010600030101010101" pitchFamily="2" charset="-122"/>
              </a:rPr>
              <a:t>接收方必须能够识别错误</a:t>
            </a:r>
          </a:p>
          <a:p>
            <a:pPr marL="609600" indent="-609600" eaLnBrk="1" hangingPunct="1">
              <a:buFont typeface="Wingdings" panose="05000000000000000000" pitchFamily="2" charset="2"/>
              <a:buAutoNum type="arabicPeriod"/>
            </a:pPr>
            <a:r>
              <a:rPr lang="en-US" altLang="zh-CN" dirty="0">
                <a:ea typeface="宋体" panose="02010600030101010101" pitchFamily="2" charset="-122"/>
              </a:rPr>
              <a:t>MAC</a:t>
            </a:r>
            <a:r>
              <a:rPr lang="zh-CN" altLang="en-US" dirty="0">
                <a:ea typeface="宋体" panose="02010600030101010101" pitchFamily="2" charset="-122"/>
              </a:rPr>
              <a:t>：一个</a:t>
            </a:r>
            <a:r>
              <a:rPr lang="zh-CN" altLang="en-US" dirty="0">
                <a:solidFill>
                  <a:srgbClr val="C00000"/>
                </a:solidFill>
                <a:ea typeface="宋体" panose="02010600030101010101" pitchFamily="2" charset="-122"/>
              </a:rPr>
              <a:t>公开函数</a:t>
            </a:r>
            <a:r>
              <a:rPr lang="zh-CN" altLang="en-US" dirty="0">
                <a:ea typeface="宋体" panose="02010600030101010101" pitchFamily="2" charset="-122"/>
              </a:rPr>
              <a:t>，加上一个</a:t>
            </a:r>
            <a:r>
              <a:rPr lang="zh-CN" altLang="en-US" dirty="0">
                <a:solidFill>
                  <a:srgbClr val="C00000"/>
                </a:solidFill>
                <a:ea typeface="宋体" panose="02010600030101010101" pitchFamily="2" charset="-122"/>
              </a:rPr>
              <a:t>密钥</a:t>
            </a:r>
            <a:r>
              <a:rPr lang="zh-CN" altLang="en-US" dirty="0">
                <a:ea typeface="宋体" panose="02010600030101010101" pitchFamily="2" charset="-122"/>
              </a:rPr>
              <a:t>产生一个</a:t>
            </a:r>
            <a:r>
              <a:rPr lang="zh-CN" altLang="en-US" dirty="0">
                <a:solidFill>
                  <a:srgbClr val="C00000"/>
                </a:solidFill>
                <a:ea typeface="宋体" panose="02010600030101010101" pitchFamily="2" charset="-122"/>
              </a:rPr>
              <a:t>固定长度</a:t>
            </a:r>
            <a:r>
              <a:rPr lang="zh-CN" altLang="en-US" dirty="0">
                <a:ea typeface="宋体" panose="02010600030101010101" pitchFamily="2" charset="-122"/>
              </a:rPr>
              <a:t>的值作为认证标识</a:t>
            </a:r>
          </a:p>
          <a:p>
            <a:pPr marL="609600" indent="-609600" eaLnBrk="1" hangingPunct="1">
              <a:buFont typeface="Wingdings" panose="05000000000000000000" pitchFamily="2" charset="2"/>
              <a:buAutoNum type="arabicPeriod"/>
            </a:pPr>
            <a:r>
              <a:rPr lang="en-US" altLang="zh-CN" dirty="0">
                <a:ea typeface="宋体" panose="02010600030101010101" pitchFamily="2" charset="-122"/>
              </a:rPr>
              <a:t>Hash function</a:t>
            </a:r>
            <a:r>
              <a:rPr lang="zh-CN" altLang="en-US" dirty="0">
                <a:ea typeface="宋体" panose="02010600030101010101" pitchFamily="2" charset="-122"/>
              </a:rPr>
              <a:t>：一个</a:t>
            </a:r>
            <a:r>
              <a:rPr lang="zh-CN" altLang="en-US" dirty="0">
                <a:solidFill>
                  <a:schemeClr val="tx2"/>
                </a:solidFill>
                <a:ea typeface="宋体" panose="02010600030101010101" pitchFamily="2" charset="-122"/>
              </a:rPr>
              <a:t>公开函数</a:t>
            </a:r>
            <a:r>
              <a:rPr lang="zh-CN" altLang="en-US" dirty="0">
                <a:ea typeface="宋体" panose="02010600030101010101" pitchFamily="2" charset="-122"/>
              </a:rPr>
              <a:t>将</a:t>
            </a:r>
            <a:r>
              <a:rPr lang="zh-CN" altLang="en-US" dirty="0">
                <a:solidFill>
                  <a:schemeClr val="tx2"/>
                </a:solidFill>
                <a:ea typeface="宋体" panose="02010600030101010101" pitchFamily="2" charset="-122"/>
              </a:rPr>
              <a:t>任意长度</a:t>
            </a:r>
            <a:r>
              <a:rPr lang="zh-CN" altLang="en-US" dirty="0">
                <a:ea typeface="宋体" panose="02010600030101010101" pitchFamily="2" charset="-122"/>
              </a:rPr>
              <a:t>的消息映射到一个</a:t>
            </a:r>
            <a:r>
              <a:rPr lang="zh-CN" altLang="en-US" dirty="0">
                <a:solidFill>
                  <a:schemeClr val="tx2"/>
                </a:solidFill>
                <a:ea typeface="宋体" panose="02010600030101010101" pitchFamily="2" charset="-122"/>
              </a:rPr>
              <a:t>固定长度</a:t>
            </a:r>
            <a:r>
              <a:rPr lang="zh-CN" altLang="en-US" dirty="0">
                <a:ea typeface="宋体" panose="02010600030101010101" pitchFamily="2" charset="-122"/>
              </a:rPr>
              <a:t>的散列值，作为认证标识</a:t>
            </a:r>
          </a:p>
        </p:txBody>
      </p:sp>
      <p:sp>
        <p:nvSpPr>
          <p:cNvPr id="2560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64FFA1A-FB49-417E-8360-A6DB65819491}"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560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BEE686E-82F7-47D0-8F66-1D232EB6D237}"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715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715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77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6451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1478581-515B-44C2-B544-1B763530B16A}"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451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5762932-AAB8-416E-B786-B00037B80ADF}"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60</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6451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64519" name="Text Box 5"/>
          <p:cNvSpPr txBox="1">
            <a:spLocks noChangeArrowheads="1"/>
          </p:cNvSpPr>
          <p:nvPr/>
        </p:nvSpPr>
        <p:spPr bwMode="gray">
          <a:xfrm>
            <a:off x="4267200" y="2209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消息认证码</a:t>
            </a:r>
          </a:p>
        </p:txBody>
      </p:sp>
      <p:sp>
        <p:nvSpPr>
          <p:cNvPr id="6452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6452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64523" name="Text Box 9"/>
          <p:cNvSpPr txBox="1">
            <a:spLocks noChangeArrowheads="1"/>
          </p:cNvSpPr>
          <p:nvPr/>
        </p:nvSpPr>
        <p:spPr bwMode="gray">
          <a:xfrm>
            <a:off x="42672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散列函数</a:t>
            </a:r>
          </a:p>
        </p:txBody>
      </p:sp>
      <p:sp>
        <p:nvSpPr>
          <p:cNvPr id="6452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6452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64527"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常见的散列算法</a:t>
            </a:r>
          </a:p>
        </p:txBody>
      </p:sp>
      <p:sp>
        <p:nvSpPr>
          <p:cNvPr id="6452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6453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64531"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数字签名</a:t>
            </a:r>
          </a:p>
        </p:txBody>
      </p:sp>
      <p:sp>
        <p:nvSpPr>
          <p:cNvPr id="6453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E98C549-BD71-4749-BBB7-D47FFC2759F6}"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5539"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C28CF6F-069B-42BB-9DCC-898A08059267}"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61</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5540" name="Rectangle 2"/>
          <p:cNvSpPr>
            <a:spLocks noGrp="1" noChangeArrowheads="1"/>
          </p:cNvSpPr>
          <p:nvPr>
            <p:ph type="title"/>
          </p:nvPr>
        </p:nvSpPr>
        <p:spPr/>
        <p:txBody>
          <a:bodyPr/>
          <a:lstStyle/>
          <a:p>
            <a:pPr eaLnBrk="1" hangingPunct="1"/>
            <a:r>
              <a:rPr lang="zh-CN" altLang="en-US" sz="3200"/>
              <a:t>考虑两种情形</a:t>
            </a:r>
          </a:p>
        </p:txBody>
      </p:sp>
      <p:sp>
        <p:nvSpPr>
          <p:cNvPr id="248835" name="Rectangle 3"/>
          <p:cNvSpPr>
            <a:spLocks noGrp="1" noChangeArrowheads="1"/>
          </p:cNvSpPr>
          <p:nvPr>
            <p:ph type="body" idx="1"/>
          </p:nvPr>
        </p:nvSpPr>
        <p:spPr/>
        <p:txBody>
          <a:bodyPr/>
          <a:lstStyle/>
          <a:p>
            <a:pPr eaLnBrk="1" hangingPunct="1"/>
            <a:r>
              <a:rPr lang="en-US" altLang="zh-CN" sz="2400" b="0"/>
              <a:t>Bob</a:t>
            </a:r>
            <a:r>
              <a:rPr lang="zh-CN" altLang="en-US" sz="2400" b="0"/>
              <a:t>可以伪造一条消息并称该消息发自</a:t>
            </a:r>
            <a:r>
              <a:rPr lang="en-US" altLang="zh-CN" sz="2400" b="0"/>
              <a:t>Alice</a:t>
            </a:r>
          </a:p>
          <a:p>
            <a:pPr lvl="1" eaLnBrk="1" hangingPunct="1"/>
            <a:r>
              <a:rPr lang="zh-CN" altLang="en-US" sz="3200" b="1"/>
              <a:t>使用</a:t>
            </a:r>
            <a:r>
              <a:rPr lang="en-US" altLang="zh-CN" sz="3200" b="1"/>
              <a:t>Bob</a:t>
            </a:r>
            <a:r>
              <a:rPr lang="zh-CN" altLang="en-US" sz="3200" b="1"/>
              <a:t>和</a:t>
            </a:r>
            <a:r>
              <a:rPr lang="en-US" altLang="zh-CN" sz="3200" b="1"/>
              <a:t>Alice</a:t>
            </a:r>
            <a:r>
              <a:rPr lang="zh-CN" altLang="en-US" sz="3200" b="1"/>
              <a:t>共享的密钥产生认证码，并附于消息之后</a:t>
            </a:r>
          </a:p>
          <a:p>
            <a:pPr eaLnBrk="1" hangingPunct="1"/>
            <a:r>
              <a:rPr lang="en-US" altLang="zh-CN" sz="2400" b="0"/>
              <a:t>Alice</a:t>
            </a:r>
            <a:r>
              <a:rPr lang="zh-CN" altLang="en-US" sz="2400" b="0"/>
              <a:t>可以否认曾发送某条消息</a:t>
            </a:r>
          </a:p>
          <a:p>
            <a:pPr lvl="1" eaLnBrk="1" hangingPunct="1"/>
            <a:r>
              <a:rPr lang="zh-CN" altLang="en-US" sz="3200" b="1"/>
              <a:t>因为</a:t>
            </a:r>
            <a:r>
              <a:rPr lang="en-US" altLang="zh-CN" sz="3200" b="1"/>
              <a:t>Bob</a:t>
            </a:r>
            <a:r>
              <a:rPr lang="zh-CN" altLang="en-US" sz="3200" b="1"/>
              <a:t>可以伪造，所以无法证明</a:t>
            </a:r>
            <a:r>
              <a:rPr lang="en-US" altLang="zh-CN" sz="3200" b="1"/>
              <a:t>Alice</a:t>
            </a:r>
            <a:r>
              <a:rPr lang="zh-CN" altLang="en-US" sz="3200" b="1"/>
              <a:t>确实发送过消息</a:t>
            </a:r>
          </a:p>
          <a:p>
            <a:pPr eaLnBrk="1" hangingPunct="1"/>
            <a:r>
              <a:rPr lang="zh-CN" altLang="en-US" sz="2400"/>
              <a:t> 最吸引人的解决方案是</a:t>
            </a:r>
            <a:r>
              <a:rPr lang="zh-CN" altLang="en-US" sz="2400">
                <a:solidFill>
                  <a:schemeClr val="tx2"/>
                </a:solidFill>
              </a:rPr>
              <a:t>数字签名</a:t>
            </a:r>
            <a:endParaRPr lang="zh-CN" altLang="en-US" sz="2400" b="0"/>
          </a:p>
          <a:p>
            <a:pPr eaLnBrk="1" hangingPunct="1"/>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8835">
                                            <p:txEl>
                                              <p:pRg st="2" end="2"/>
                                            </p:txEl>
                                          </p:spTgt>
                                        </p:tgtEl>
                                        <p:attrNameLst>
                                          <p:attrName>style.visibility</p:attrName>
                                        </p:attrNameLst>
                                      </p:cBhvr>
                                      <p:to>
                                        <p:strVal val="visible"/>
                                      </p:to>
                                    </p:set>
                                    <p:animEffect transition="in" filter="checkerboard(across)">
                                      <p:cBhvr>
                                        <p:cTn id="7" dur="500"/>
                                        <p:tgtEl>
                                          <p:spTgt spid="24883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48835">
                                            <p:txEl>
                                              <p:pRg st="3" end="3"/>
                                            </p:txEl>
                                          </p:spTgt>
                                        </p:tgtEl>
                                        <p:attrNameLst>
                                          <p:attrName>style.visibility</p:attrName>
                                        </p:attrNameLst>
                                      </p:cBhvr>
                                      <p:to>
                                        <p:strVal val="visible"/>
                                      </p:to>
                                    </p:set>
                                    <p:animEffect transition="in" filter="checkerboard(across)">
                                      <p:cBhvr>
                                        <p:cTn id="10" dur="500"/>
                                        <p:tgtEl>
                                          <p:spTgt spid="248835">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48835">
                                            <p:txEl>
                                              <p:pRg st="4" end="4"/>
                                            </p:txEl>
                                          </p:spTgt>
                                        </p:tgtEl>
                                        <p:attrNameLst>
                                          <p:attrName>style.visibility</p:attrName>
                                        </p:attrNameLst>
                                      </p:cBhvr>
                                      <p:to>
                                        <p:strVal val="visible"/>
                                      </p:to>
                                    </p:set>
                                    <p:animEffect transition="in" filter="checkerboard(across)">
                                      <p:cBhvr>
                                        <p:cTn id="15" dur="500"/>
                                        <p:tgtEl>
                                          <p:spTgt spid="2488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912627D-61D4-4528-9ECA-5220D71E5D95}"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6563"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932DF9E-8349-4C0B-A838-0E1E8362DDA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62</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6564" name="Rectangle 2"/>
          <p:cNvSpPr>
            <a:spLocks noGrp="1" noChangeArrowheads="1"/>
          </p:cNvSpPr>
          <p:nvPr>
            <p:ph type="title"/>
          </p:nvPr>
        </p:nvSpPr>
        <p:spPr/>
        <p:txBody>
          <a:bodyPr/>
          <a:lstStyle/>
          <a:p>
            <a:pPr eaLnBrk="1" hangingPunct="1"/>
            <a:r>
              <a:rPr lang="zh-CN" altLang="en-US" sz="4000"/>
              <a:t>问题</a:t>
            </a:r>
          </a:p>
        </p:txBody>
      </p:sp>
      <p:sp>
        <p:nvSpPr>
          <p:cNvPr id="66565" name="Rectangle 3"/>
          <p:cNvSpPr>
            <a:spLocks noGrp="1" noChangeArrowheads="1"/>
          </p:cNvSpPr>
          <p:nvPr>
            <p:ph type="body" idx="1"/>
          </p:nvPr>
        </p:nvSpPr>
        <p:spPr/>
        <p:txBody>
          <a:bodyPr/>
          <a:lstStyle/>
          <a:p>
            <a:pPr eaLnBrk="1" hangingPunct="1"/>
            <a:r>
              <a:rPr lang="zh-CN" altLang="en-US"/>
              <a:t>当通信双方发生了下列情况时，数字签名技术必须能够解决引发的争端：</a:t>
            </a:r>
          </a:p>
          <a:p>
            <a:pPr lvl="1" eaLnBrk="1" hangingPunct="1"/>
            <a:r>
              <a:rPr lang="zh-CN" altLang="en-US">
                <a:solidFill>
                  <a:schemeClr val="tx2"/>
                </a:solidFill>
              </a:rPr>
              <a:t>否认</a:t>
            </a:r>
            <a:r>
              <a:rPr lang="zh-CN" altLang="en-US"/>
              <a:t>：发送方不承认自己发送过某一报文。</a:t>
            </a:r>
          </a:p>
          <a:p>
            <a:pPr lvl="1" eaLnBrk="1" hangingPunct="1"/>
            <a:r>
              <a:rPr lang="zh-CN" altLang="en-US">
                <a:solidFill>
                  <a:schemeClr val="tx2"/>
                </a:solidFill>
              </a:rPr>
              <a:t>伪造</a:t>
            </a:r>
            <a:r>
              <a:rPr lang="zh-CN" altLang="en-US"/>
              <a:t>：接收方自己伪造一份报文，并声称它来自发送方。</a:t>
            </a:r>
          </a:p>
          <a:p>
            <a:pPr lvl="1" eaLnBrk="1" hangingPunct="1"/>
            <a:r>
              <a:rPr lang="zh-CN" altLang="en-US">
                <a:solidFill>
                  <a:schemeClr val="tx2"/>
                </a:solidFill>
              </a:rPr>
              <a:t>冒充</a:t>
            </a:r>
            <a:r>
              <a:rPr lang="zh-CN" altLang="en-US"/>
              <a:t>：网络上的某个用户冒充另一个用户接收或发送报文。</a:t>
            </a:r>
          </a:p>
          <a:p>
            <a:pPr lvl="1" eaLnBrk="1" hangingPunct="1"/>
            <a:r>
              <a:rPr lang="zh-CN" altLang="en-US">
                <a:solidFill>
                  <a:schemeClr val="tx2"/>
                </a:solidFill>
              </a:rPr>
              <a:t>篡改</a:t>
            </a:r>
            <a:r>
              <a:rPr lang="zh-CN" altLang="en-US"/>
              <a:t>：接收方对收到的信息进行篡改。</a:t>
            </a:r>
          </a:p>
          <a:p>
            <a:pPr eaLnBrk="1" hangingPunct="1">
              <a:buFont typeface="Wingdings" panose="05000000000000000000" pitchFamily="2" charset="2"/>
              <a:buNone/>
            </a:pP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55FB6-35F4-4962-BCC8-05B4F4A3550D}"/>
              </a:ext>
            </a:extLst>
          </p:cNvPr>
          <p:cNvSpPr>
            <a:spLocks noGrp="1"/>
          </p:cNvSpPr>
          <p:nvPr>
            <p:ph type="title"/>
          </p:nvPr>
        </p:nvSpPr>
        <p:spPr/>
        <p:txBody>
          <a:bodyPr/>
          <a:lstStyle/>
          <a:p>
            <a:r>
              <a:rPr lang="zh-CN" altLang="en-US" sz="3600" b="1" spc="-35" dirty="0">
                <a:solidFill>
                  <a:srgbClr val="1F4E79"/>
                </a:solidFill>
                <a:latin typeface="仿宋"/>
                <a:cs typeface="仿宋"/>
              </a:rPr>
              <a:t>传统签名和数字签名的特点</a:t>
            </a:r>
            <a:endParaRPr lang="zh-CN" altLang="en-US" dirty="0"/>
          </a:p>
        </p:txBody>
      </p:sp>
      <p:sp>
        <p:nvSpPr>
          <p:cNvPr id="3" name="内容占位符 2">
            <a:extLst>
              <a:ext uri="{FF2B5EF4-FFF2-40B4-BE49-F238E27FC236}">
                <a16:creationId xmlns:a16="http://schemas.microsoft.com/office/drawing/2014/main" id="{6D15EED1-FBE9-47A1-8328-61C199FEABD3}"/>
              </a:ext>
            </a:extLst>
          </p:cNvPr>
          <p:cNvSpPr>
            <a:spLocks noGrp="1"/>
          </p:cNvSpPr>
          <p:nvPr>
            <p:ph idx="1"/>
          </p:nvPr>
        </p:nvSpPr>
        <p:spPr/>
        <p:txBody>
          <a:bodyPr/>
          <a:lstStyle/>
          <a:p>
            <a:r>
              <a:rPr lang="zh-CN" altLang="en-US" dirty="0"/>
              <a:t>传统签名的基本特点</a:t>
            </a:r>
            <a:r>
              <a:rPr lang="en-US" altLang="zh-CN" dirty="0"/>
              <a:t>:</a:t>
            </a:r>
          </a:p>
          <a:p>
            <a:pPr lvl="1"/>
            <a:r>
              <a:rPr lang="zh-CN" altLang="en-US" dirty="0">
                <a:latin typeface="宋体" panose="02010600030101010101" pitchFamily="2" charset="-122"/>
                <a:ea typeface="宋体" panose="02010600030101010101" pitchFamily="2" charset="-122"/>
              </a:rPr>
              <a:t>能与被签的文件在物理上不可分割</a:t>
            </a:r>
          </a:p>
          <a:p>
            <a:pPr lvl="1"/>
            <a:r>
              <a:rPr lang="zh-CN" altLang="en-US" dirty="0">
                <a:latin typeface="宋体" panose="02010600030101010101" pitchFamily="2" charset="-122"/>
                <a:ea typeface="宋体" panose="02010600030101010101" pitchFamily="2" charset="-122"/>
              </a:rPr>
              <a:t>签名者不能否认自己的签名</a:t>
            </a:r>
          </a:p>
          <a:p>
            <a:pPr lvl="1"/>
            <a:r>
              <a:rPr lang="zh-CN" altLang="en-US" dirty="0">
                <a:latin typeface="宋体" panose="02010600030101010101" pitchFamily="2" charset="-122"/>
                <a:ea typeface="宋体" panose="02010600030101010101" pitchFamily="2" charset="-122"/>
              </a:rPr>
              <a:t>签名能被伪造</a:t>
            </a:r>
          </a:p>
          <a:p>
            <a:pPr lvl="1"/>
            <a:r>
              <a:rPr lang="zh-CN" altLang="en-US" dirty="0">
                <a:latin typeface="宋体" panose="02010600030101010101" pitchFamily="2" charset="-122"/>
                <a:ea typeface="宋体" panose="02010600030101010101" pitchFamily="2" charset="-122"/>
              </a:rPr>
              <a:t>容易被验证</a:t>
            </a:r>
          </a:p>
          <a:p>
            <a:r>
              <a:rPr lang="zh-CN" altLang="en-US" dirty="0"/>
              <a:t>数字签名是传统签名的数字化</a:t>
            </a:r>
            <a:r>
              <a:rPr lang="en-US" altLang="zh-CN" dirty="0"/>
              <a:t>,</a:t>
            </a:r>
            <a:r>
              <a:rPr lang="zh-CN" altLang="en-US" dirty="0"/>
              <a:t>基本要求</a:t>
            </a:r>
            <a:r>
              <a:rPr lang="en-US" altLang="zh-CN" dirty="0"/>
              <a:t>:</a:t>
            </a:r>
          </a:p>
          <a:p>
            <a:pPr lvl="1">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能与所签文件“绑定”</a:t>
            </a:r>
          </a:p>
          <a:p>
            <a:pPr lvl="1">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签名者不能否认自己的签名</a:t>
            </a:r>
          </a:p>
          <a:p>
            <a:pPr lvl="1">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签名不能被伪造</a:t>
            </a:r>
          </a:p>
          <a:p>
            <a:pPr lvl="1">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容易被自动验证</a:t>
            </a:r>
          </a:p>
        </p:txBody>
      </p:sp>
      <p:sp>
        <p:nvSpPr>
          <p:cNvPr id="4" name="日期占位符 3">
            <a:extLst>
              <a:ext uri="{FF2B5EF4-FFF2-40B4-BE49-F238E27FC236}">
                <a16:creationId xmlns:a16="http://schemas.microsoft.com/office/drawing/2014/main" id="{C281650D-49BD-49DC-A321-403DA7C7227F}"/>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7C260348-6D5F-4C33-901D-543FF12B1187}"/>
              </a:ext>
            </a:extLst>
          </p:cNvPr>
          <p:cNvSpPr>
            <a:spLocks noGrp="1"/>
          </p:cNvSpPr>
          <p:nvPr>
            <p:ph type="sldNum" sz="quarter" idx="11"/>
          </p:nvPr>
        </p:nvSpPr>
        <p:spPr/>
        <p:txBody>
          <a:bodyPr/>
          <a:lstStyle/>
          <a:p>
            <a:fld id="{D06FDECE-D84C-4BFC-AAC6-9399481B1547}" type="slidenum">
              <a:rPr lang="en-US" altLang="zh-CN" smtClean="0"/>
              <a:pPr/>
              <a:t>63</a:t>
            </a:fld>
            <a:endParaRPr lang="en-US" altLang="zh-CN"/>
          </a:p>
        </p:txBody>
      </p:sp>
    </p:spTree>
    <p:extLst>
      <p:ext uri="{BB962C8B-B14F-4D97-AF65-F5344CB8AC3E}">
        <p14:creationId xmlns:p14="http://schemas.microsoft.com/office/powerpoint/2010/main" val="92770074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FB5E368-B482-4629-92C0-3A4FA942CEC3}"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7587"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83ED392-5552-4302-BEE6-89EF15784AE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64</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7588" name="Rectangle 2"/>
          <p:cNvSpPr>
            <a:spLocks noGrp="1" noChangeArrowheads="1"/>
          </p:cNvSpPr>
          <p:nvPr>
            <p:ph type="title"/>
          </p:nvPr>
        </p:nvSpPr>
        <p:spPr/>
        <p:txBody>
          <a:bodyPr/>
          <a:lstStyle/>
          <a:p>
            <a:pPr eaLnBrk="1" hangingPunct="1"/>
            <a:r>
              <a:rPr lang="zh-CN" altLang="en-US" sz="4000"/>
              <a:t>数字签名与鉴别协议</a:t>
            </a:r>
          </a:p>
        </p:txBody>
      </p:sp>
      <p:sp>
        <p:nvSpPr>
          <p:cNvPr id="67589" name="Rectangle 3"/>
          <p:cNvSpPr>
            <a:spLocks noGrp="1" noChangeArrowheads="1"/>
          </p:cNvSpPr>
          <p:nvPr>
            <p:ph type="body" idx="1"/>
          </p:nvPr>
        </p:nvSpPr>
        <p:spPr>
          <a:xfrm>
            <a:off x="533400" y="1470025"/>
            <a:ext cx="11468100" cy="2255837"/>
          </a:xfrm>
        </p:spPr>
        <p:txBody>
          <a:bodyPr/>
          <a:lstStyle/>
          <a:p>
            <a:pPr eaLnBrk="1" hangingPunct="1"/>
            <a:r>
              <a:rPr lang="zh-CN" altLang="en-US" dirty="0">
                <a:latin typeface="宋体" panose="02010600030101010101" pitchFamily="2" charset="-122"/>
              </a:rPr>
              <a:t>数字签名技术是实现安全电子交易的核心技术之一</a:t>
            </a:r>
          </a:p>
          <a:p>
            <a:pPr eaLnBrk="1" hangingPunct="1"/>
            <a:r>
              <a:rPr lang="zh-CN" altLang="en-US" dirty="0">
                <a:latin typeface="宋体" panose="02010600030101010101" pitchFamily="2" charset="-122"/>
              </a:rPr>
              <a:t>鉴别技术保证了在信息传送过程中能够正确地鉴别出信息发送方的身份．而且对信息内容的任何修改都可以被检测出来。</a:t>
            </a:r>
          </a:p>
          <a:p>
            <a:pPr eaLnBrk="1" hangingPunct="1"/>
            <a:r>
              <a:rPr lang="zh-CN" altLang="en-US" dirty="0">
                <a:solidFill>
                  <a:schemeClr val="hlink"/>
                </a:solidFill>
                <a:latin typeface="宋体" panose="02010600030101010101" pitchFamily="2" charset="-122"/>
              </a:rPr>
              <a:t>利用常规加密方法和公开密钥加密方法都可以进行鉴别。</a:t>
            </a:r>
            <a:r>
              <a:rPr lang="zh-CN" altLang="en-US" dirty="0">
                <a:solidFill>
                  <a:schemeClr val="hlink"/>
                </a:solidFill>
              </a:rPr>
              <a:t> </a:t>
            </a:r>
          </a:p>
          <a:p>
            <a:pPr eaLnBrk="1" hangingPunct="1"/>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E916C-2BE7-4099-954E-D02908A23500}"/>
              </a:ext>
            </a:extLst>
          </p:cNvPr>
          <p:cNvSpPr>
            <a:spLocks noGrp="1"/>
          </p:cNvSpPr>
          <p:nvPr>
            <p:ph type="title"/>
          </p:nvPr>
        </p:nvSpPr>
        <p:spPr/>
        <p:txBody>
          <a:bodyPr/>
          <a:lstStyle/>
          <a:p>
            <a:r>
              <a:rPr lang="zh-CN" altLang="en-US" sz="3600" dirty="0">
                <a:latin typeface="Times New Roman" panose="02020603050405020304" pitchFamily="18" charset="0"/>
                <a:ea typeface="宋体" panose="02010600030101010101" pitchFamily="2" charset="-122"/>
              </a:rPr>
              <a:t>数字签名应满足的要求</a:t>
            </a:r>
            <a:endParaRPr lang="zh-CN" altLang="en-US" dirty="0"/>
          </a:p>
        </p:txBody>
      </p:sp>
      <p:sp>
        <p:nvSpPr>
          <p:cNvPr id="3" name="内容占位符 2">
            <a:extLst>
              <a:ext uri="{FF2B5EF4-FFF2-40B4-BE49-F238E27FC236}">
                <a16:creationId xmlns:a16="http://schemas.microsoft.com/office/drawing/2014/main" id="{77DB95DF-13D9-491D-A0E8-D80EA039CB4B}"/>
              </a:ext>
            </a:extLst>
          </p:cNvPr>
          <p:cNvSpPr>
            <a:spLocks noGrp="1"/>
          </p:cNvSpPr>
          <p:nvPr>
            <p:ph idx="1"/>
          </p:nvPr>
        </p:nvSpPr>
        <p:spPr>
          <a:xfrm>
            <a:off x="406400" y="1219200"/>
            <a:ext cx="11176000" cy="1634416"/>
          </a:xfrm>
        </p:spPr>
        <p:txBody>
          <a:bodyPr/>
          <a:lstStyle/>
          <a:p>
            <a:r>
              <a:rPr lang="zh-CN" altLang="zh-CN" sz="2400" b="0" dirty="0">
                <a:latin typeface="宋体" panose="02010600030101010101" pitchFamily="2" charset="-122"/>
                <a:ea typeface="宋体" panose="02010600030101010101" pitchFamily="2" charset="-122"/>
              </a:rPr>
              <a:t>消息认证其作用是保护通信双方以防第三方的攻击，然而却不能保护通信双方中的一方防止另一方的欺骗或伪造。通信双方之间也可能有多种形式的欺骗，例如通信双方</a:t>
            </a:r>
            <a:r>
              <a:rPr lang="en-US" altLang="zh-CN" sz="2400" b="0" dirty="0">
                <a:latin typeface="宋体" panose="02010600030101010101" pitchFamily="2" charset="-122"/>
                <a:ea typeface="宋体" panose="02010600030101010101" pitchFamily="2" charset="-122"/>
              </a:rPr>
              <a:t>A</a:t>
            </a:r>
            <a:r>
              <a:rPr lang="zh-CN" altLang="zh-CN" sz="2400" b="0" dirty="0">
                <a:latin typeface="宋体" panose="02010600030101010101" pitchFamily="2" charset="-122"/>
                <a:ea typeface="宋体" panose="02010600030101010101" pitchFamily="2" charset="-122"/>
              </a:rPr>
              <a:t>和</a:t>
            </a:r>
            <a:r>
              <a:rPr lang="en-US" altLang="zh-CN" sz="2400" b="0" dirty="0">
                <a:latin typeface="宋体" panose="02010600030101010101" pitchFamily="2" charset="-122"/>
                <a:ea typeface="宋体" panose="02010600030101010101" pitchFamily="2" charset="-122"/>
              </a:rPr>
              <a:t>B</a:t>
            </a:r>
            <a:r>
              <a:rPr lang="zh-CN" altLang="zh-CN" sz="2400" b="0" dirty="0">
                <a:latin typeface="宋体" panose="02010600030101010101" pitchFamily="2" charset="-122"/>
                <a:ea typeface="宋体" panose="02010600030101010101" pitchFamily="2" charset="-122"/>
              </a:rPr>
              <a:t>（设</a:t>
            </a:r>
            <a:r>
              <a:rPr lang="en-US" altLang="zh-CN" sz="2400" b="0" dirty="0">
                <a:latin typeface="宋体" panose="02010600030101010101" pitchFamily="2" charset="-122"/>
                <a:ea typeface="宋体" panose="02010600030101010101" pitchFamily="2" charset="-122"/>
              </a:rPr>
              <a:t>A</a:t>
            </a:r>
            <a:r>
              <a:rPr lang="zh-CN" altLang="zh-CN" sz="2400" b="0" dirty="0">
                <a:latin typeface="宋体" panose="02010600030101010101" pitchFamily="2" charset="-122"/>
                <a:ea typeface="宋体" panose="02010600030101010101" pitchFamily="2" charset="-122"/>
              </a:rPr>
              <a:t>为发方，</a:t>
            </a:r>
            <a:r>
              <a:rPr lang="en-US" altLang="zh-CN" sz="2400" b="0" dirty="0">
                <a:latin typeface="宋体" panose="02010600030101010101" pitchFamily="2" charset="-122"/>
                <a:ea typeface="宋体" panose="02010600030101010101" pitchFamily="2" charset="-122"/>
              </a:rPr>
              <a:t>B</a:t>
            </a:r>
            <a:r>
              <a:rPr lang="zh-CN" altLang="zh-CN" sz="2400" b="0" dirty="0">
                <a:latin typeface="宋体" panose="02010600030101010101" pitchFamily="2" charset="-122"/>
                <a:ea typeface="宋体" panose="02010600030101010101" pitchFamily="2" charset="-122"/>
              </a:rPr>
              <a:t>为收方）使用图所示的消息认证码的基本方式通信，则可能发生以下欺骗</a:t>
            </a:r>
            <a:r>
              <a:rPr lang="en-US" altLang="zh-CN" sz="2400" b="0" dirty="0">
                <a:latin typeface="宋体" panose="02010600030101010101" pitchFamily="2" charset="-122"/>
                <a:ea typeface="宋体" panose="02010600030101010101" pitchFamily="2" charset="-122"/>
              </a:rPr>
              <a:t>:</a:t>
            </a:r>
            <a:endParaRPr lang="zh-CN" altLang="en-US" sz="2400"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AFC14040-16AA-47C7-96CA-A382927983CA}"/>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270D5DC5-8D99-4EFC-8AFC-791215BAA622}"/>
              </a:ext>
            </a:extLst>
          </p:cNvPr>
          <p:cNvSpPr>
            <a:spLocks noGrp="1"/>
          </p:cNvSpPr>
          <p:nvPr>
            <p:ph type="sldNum" sz="quarter" idx="11"/>
          </p:nvPr>
        </p:nvSpPr>
        <p:spPr/>
        <p:txBody>
          <a:bodyPr/>
          <a:lstStyle/>
          <a:p>
            <a:fld id="{D06FDECE-D84C-4BFC-AAC6-9399481B1547}" type="slidenum">
              <a:rPr lang="en-US" altLang="zh-CN" smtClean="0"/>
              <a:pPr/>
              <a:t>65</a:t>
            </a:fld>
            <a:endParaRPr lang="en-US" altLang="zh-CN"/>
          </a:p>
        </p:txBody>
      </p:sp>
      <p:sp>
        <p:nvSpPr>
          <p:cNvPr id="6" name="Rectangle 3">
            <a:extLst>
              <a:ext uri="{FF2B5EF4-FFF2-40B4-BE49-F238E27FC236}">
                <a16:creationId xmlns:a16="http://schemas.microsoft.com/office/drawing/2014/main" id="{17380B34-1393-49EE-ADE6-8E31A36E3F6A}"/>
              </a:ext>
            </a:extLst>
          </p:cNvPr>
          <p:cNvSpPr>
            <a:spLocks noChangeArrowheads="1"/>
          </p:cNvSpPr>
          <p:nvPr/>
        </p:nvSpPr>
        <p:spPr bwMode="ltGray">
          <a:xfrm>
            <a:off x="1636712" y="3144130"/>
            <a:ext cx="608012" cy="9144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M</a:t>
            </a:r>
          </a:p>
        </p:txBody>
      </p:sp>
      <p:sp>
        <p:nvSpPr>
          <p:cNvPr id="7" name="Oval 4">
            <a:extLst>
              <a:ext uri="{FF2B5EF4-FFF2-40B4-BE49-F238E27FC236}">
                <a16:creationId xmlns:a16="http://schemas.microsoft.com/office/drawing/2014/main" id="{E0040B69-9CEA-4B97-B4C9-DD9929610DEE}"/>
              </a:ext>
            </a:extLst>
          </p:cNvPr>
          <p:cNvSpPr>
            <a:spLocks noChangeArrowheads="1"/>
          </p:cNvSpPr>
          <p:nvPr/>
        </p:nvSpPr>
        <p:spPr bwMode="ltGray">
          <a:xfrm>
            <a:off x="2933699" y="3906130"/>
            <a:ext cx="609600" cy="609600"/>
          </a:xfrm>
          <a:prstGeom prst="ellipse">
            <a:avLst/>
          </a:prstGeom>
          <a:solidFill>
            <a:srgbClr val="00B0F0"/>
          </a:solidFill>
          <a:ln w="9525" cap="rnd">
            <a:solidFill>
              <a:schemeClr val="accent1"/>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C</a:t>
            </a:r>
          </a:p>
        </p:txBody>
      </p:sp>
      <p:sp>
        <p:nvSpPr>
          <p:cNvPr id="8" name="Line 5">
            <a:extLst>
              <a:ext uri="{FF2B5EF4-FFF2-40B4-BE49-F238E27FC236}">
                <a16:creationId xmlns:a16="http://schemas.microsoft.com/office/drawing/2014/main" id="{8A12C9A1-1CED-4A35-A8E3-B8A83D35D267}"/>
              </a:ext>
            </a:extLst>
          </p:cNvPr>
          <p:cNvSpPr>
            <a:spLocks noChangeShapeType="1"/>
          </p:cNvSpPr>
          <p:nvPr/>
        </p:nvSpPr>
        <p:spPr bwMode="ltGray">
          <a:xfrm>
            <a:off x="2247899" y="3753730"/>
            <a:ext cx="3810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a:extLst>
              <a:ext uri="{FF2B5EF4-FFF2-40B4-BE49-F238E27FC236}">
                <a16:creationId xmlns:a16="http://schemas.microsoft.com/office/drawing/2014/main" id="{F63A9192-1A88-4544-842D-165D32620177}"/>
              </a:ext>
            </a:extLst>
          </p:cNvPr>
          <p:cNvSpPr>
            <a:spLocks noChangeShapeType="1"/>
          </p:cNvSpPr>
          <p:nvPr/>
        </p:nvSpPr>
        <p:spPr bwMode="ltGray">
          <a:xfrm>
            <a:off x="2628899" y="3753730"/>
            <a:ext cx="0" cy="45720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
            <a:extLst>
              <a:ext uri="{FF2B5EF4-FFF2-40B4-BE49-F238E27FC236}">
                <a16:creationId xmlns:a16="http://schemas.microsoft.com/office/drawing/2014/main" id="{69F20DC6-01AF-49BC-9557-34EEBB83095E}"/>
              </a:ext>
            </a:extLst>
          </p:cNvPr>
          <p:cNvSpPr>
            <a:spLocks noChangeShapeType="1"/>
          </p:cNvSpPr>
          <p:nvPr/>
        </p:nvSpPr>
        <p:spPr bwMode="ltGray">
          <a:xfrm>
            <a:off x="2628899" y="4210930"/>
            <a:ext cx="3048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8">
            <a:extLst>
              <a:ext uri="{FF2B5EF4-FFF2-40B4-BE49-F238E27FC236}">
                <a16:creationId xmlns:a16="http://schemas.microsoft.com/office/drawing/2014/main" id="{80474FF4-9E56-4463-A5F5-796CBF88991A}"/>
              </a:ext>
            </a:extLst>
          </p:cNvPr>
          <p:cNvSpPr>
            <a:spLocks noChangeArrowheads="1"/>
          </p:cNvSpPr>
          <p:nvPr/>
        </p:nvSpPr>
        <p:spPr bwMode="ltGray">
          <a:xfrm>
            <a:off x="4349749" y="3372730"/>
            <a:ext cx="685800" cy="609600"/>
          </a:xfrm>
          <a:prstGeom prst="ellipse">
            <a:avLst/>
          </a:prstGeom>
          <a:solidFill>
            <a:srgbClr val="002060"/>
          </a:solidFill>
          <a:ln w="9525" cap="rnd">
            <a:solidFill>
              <a:srgbClr val="000000"/>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chemeClr val="bg1"/>
                </a:solidFill>
                <a:latin typeface="Times New Roman" panose="02020603050405020304" pitchFamily="18" charset="0"/>
                <a:ea typeface="宋体" panose="02010600030101010101" pitchFamily="2" charset="-122"/>
              </a:rPr>
              <a:t>||</a:t>
            </a:r>
          </a:p>
        </p:txBody>
      </p:sp>
      <p:sp>
        <p:nvSpPr>
          <p:cNvPr id="12" name="Line 9">
            <a:extLst>
              <a:ext uri="{FF2B5EF4-FFF2-40B4-BE49-F238E27FC236}">
                <a16:creationId xmlns:a16="http://schemas.microsoft.com/office/drawing/2014/main" id="{C3B8CEA8-E6DF-43F9-9E44-1C09AAFB3556}"/>
              </a:ext>
            </a:extLst>
          </p:cNvPr>
          <p:cNvSpPr>
            <a:spLocks noChangeShapeType="1"/>
          </p:cNvSpPr>
          <p:nvPr/>
        </p:nvSpPr>
        <p:spPr bwMode="ltGray">
          <a:xfrm>
            <a:off x="2212975" y="3514018"/>
            <a:ext cx="2212975" cy="11112"/>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a:extLst>
              <a:ext uri="{FF2B5EF4-FFF2-40B4-BE49-F238E27FC236}">
                <a16:creationId xmlns:a16="http://schemas.microsoft.com/office/drawing/2014/main" id="{67A3F848-2C1B-4BCE-BA3E-F4228E2EAE3A}"/>
              </a:ext>
            </a:extLst>
          </p:cNvPr>
          <p:cNvSpPr>
            <a:spLocks noChangeShapeType="1"/>
          </p:cNvSpPr>
          <p:nvPr/>
        </p:nvSpPr>
        <p:spPr bwMode="ltGray">
          <a:xfrm>
            <a:off x="3543299" y="4210930"/>
            <a:ext cx="27305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a:extLst>
              <a:ext uri="{FF2B5EF4-FFF2-40B4-BE49-F238E27FC236}">
                <a16:creationId xmlns:a16="http://schemas.microsoft.com/office/drawing/2014/main" id="{C44C3478-3780-4508-B334-394BF5AB1522}"/>
              </a:ext>
            </a:extLst>
          </p:cNvPr>
          <p:cNvSpPr>
            <a:spLocks noChangeShapeType="1"/>
          </p:cNvSpPr>
          <p:nvPr/>
        </p:nvSpPr>
        <p:spPr bwMode="ltGray">
          <a:xfrm flipV="1">
            <a:off x="3816349" y="3753730"/>
            <a:ext cx="0" cy="45720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a:extLst>
              <a:ext uri="{FF2B5EF4-FFF2-40B4-BE49-F238E27FC236}">
                <a16:creationId xmlns:a16="http://schemas.microsoft.com/office/drawing/2014/main" id="{D8A18556-E886-4223-96C8-A9FAA4D0BDBF}"/>
              </a:ext>
            </a:extLst>
          </p:cNvPr>
          <p:cNvSpPr>
            <a:spLocks noChangeShapeType="1"/>
          </p:cNvSpPr>
          <p:nvPr/>
        </p:nvSpPr>
        <p:spPr bwMode="ltGray">
          <a:xfrm>
            <a:off x="3816349" y="3753730"/>
            <a:ext cx="5334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a:extLst>
              <a:ext uri="{FF2B5EF4-FFF2-40B4-BE49-F238E27FC236}">
                <a16:creationId xmlns:a16="http://schemas.microsoft.com/office/drawing/2014/main" id="{F8EF0063-2E85-4161-9352-718D78717628}"/>
              </a:ext>
            </a:extLst>
          </p:cNvPr>
          <p:cNvSpPr>
            <a:spLocks noChangeShapeType="1"/>
          </p:cNvSpPr>
          <p:nvPr/>
        </p:nvSpPr>
        <p:spPr bwMode="ltGray">
          <a:xfrm>
            <a:off x="5035549" y="3677530"/>
            <a:ext cx="6858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4">
            <a:extLst>
              <a:ext uri="{FF2B5EF4-FFF2-40B4-BE49-F238E27FC236}">
                <a16:creationId xmlns:a16="http://schemas.microsoft.com/office/drawing/2014/main" id="{ECE33E70-F0C3-4845-94C5-7EFF79617889}"/>
              </a:ext>
            </a:extLst>
          </p:cNvPr>
          <p:cNvSpPr>
            <a:spLocks noChangeArrowheads="1"/>
          </p:cNvSpPr>
          <p:nvPr/>
        </p:nvSpPr>
        <p:spPr bwMode="ltGray">
          <a:xfrm>
            <a:off x="7169149" y="3372730"/>
            <a:ext cx="609600" cy="609600"/>
          </a:xfrm>
          <a:prstGeom prst="ellipse">
            <a:avLst/>
          </a:prstGeom>
          <a:solidFill>
            <a:srgbClr val="00B0F0"/>
          </a:solidFill>
          <a:ln w="9525" cap="rnd">
            <a:solidFill>
              <a:srgbClr val="000000"/>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C</a:t>
            </a:r>
          </a:p>
        </p:txBody>
      </p:sp>
      <p:sp>
        <p:nvSpPr>
          <p:cNvPr id="18" name="Line 15">
            <a:extLst>
              <a:ext uri="{FF2B5EF4-FFF2-40B4-BE49-F238E27FC236}">
                <a16:creationId xmlns:a16="http://schemas.microsoft.com/office/drawing/2014/main" id="{5C31B1BE-0981-4D29-BCAD-0B40BB34DBFD}"/>
              </a:ext>
            </a:extLst>
          </p:cNvPr>
          <p:cNvSpPr>
            <a:spLocks noChangeShapeType="1"/>
          </p:cNvSpPr>
          <p:nvPr/>
        </p:nvSpPr>
        <p:spPr bwMode="ltGray">
          <a:xfrm flipV="1">
            <a:off x="7473949" y="4018843"/>
            <a:ext cx="0" cy="30480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16">
            <a:extLst>
              <a:ext uri="{FF2B5EF4-FFF2-40B4-BE49-F238E27FC236}">
                <a16:creationId xmlns:a16="http://schemas.microsoft.com/office/drawing/2014/main" id="{20AE8568-8034-4802-AA38-7836F269D8D2}"/>
              </a:ext>
            </a:extLst>
          </p:cNvPr>
          <p:cNvSpPr txBox="1">
            <a:spLocks noChangeArrowheads="1"/>
          </p:cNvSpPr>
          <p:nvPr/>
        </p:nvSpPr>
        <p:spPr bwMode="ltGray">
          <a:xfrm>
            <a:off x="7245350" y="4287130"/>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K</a:t>
            </a:r>
          </a:p>
        </p:txBody>
      </p:sp>
      <p:sp>
        <p:nvSpPr>
          <p:cNvPr id="20" name="Line 17">
            <a:extLst>
              <a:ext uri="{FF2B5EF4-FFF2-40B4-BE49-F238E27FC236}">
                <a16:creationId xmlns:a16="http://schemas.microsoft.com/office/drawing/2014/main" id="{6FB590B6-30DA-4FE3-8D1A-B32D86B7A786}"/>
              </a:ext>
            </a:extLst>
          </p:cNvPr>
          <p:cNvSpPr>
            <a:spLocks noChangeShapeType="1"/>
          </p:cNvSpPr>
          <p:nvPr/>
        </p:nvSpPr>
        <p:spPr bwMode="ltGray">
          <a:xfrm>
            <a:off x="6330949" y="3677530"/>
            <a:ext cx="8382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a:extLst>
              <a:ext uri="{FF2B5EF4-FFF2-40B4-BE49-F238E27FC236}">
                <a16:creationId xmlns:a16="http://schemas.microsoft.com/office/drawing/2014/main" id="{FFC1D601-E841-4F70-AA8E-64FC1EB232EE}"/>
              </a:ext>
            </a:extLst>
          </p:cNvPr>
          <p:cNvSpPr>
            <a:spLocks noChangeShapeType="1"/>
          </p:cNvSpPr>
          <p:nvPr/>
        </p:nvSpPr>
        <p:spPr bwMode="ltGray">
          <a:xfrm>
            <a:off x="3238499" y="4515730"/>
            <a:ext cx="0" cy="304800"/>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19">
            <a:extLst>
              <a:ext uri="{FF2B5EF4-FFF2-40B4-BE49-F238E27FC236}">
                <a16:creationId xmlns:a16="http://schemas.microsoft.com/office/drawing/2014/main" id="{9FBA59BA-9EDD-419A-B3DA-291470E650EB}"/>
              </a:ext>
            </a:extLst>
          </p:cNvPr>
          <p:cNvSpPr txBox="1">
            <a:spLocks noChangeArrowheads="1"/>
          </p:cNvSpPr>
          <p:nvPr/>
        </p:nvSpPr>
        <p:spPr bwMode="ltGray">
          <a:xfrm>
            <a:off x="3070225" y="4785605"/>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a:latin typeface="Times New Roman" panose="02020603050405020304" pitchFamily="18" charset="0"/>
                <a:ea typeface="宋体" panose="02010600030101010101" pitchFamily="2" charset="-122"/>
              </a:rPr>
              <a:t>K</a:t>
            </a:r>
          </a:p>
        </p:txBody>
      </p:sp>
      <p:sp>
        <p:nvSpPr>
          <p:cNvPr id="23" name="Text Box 20">
            <a:extLst>
              <a:ext uri="{FF2B5EF4-FFF2-40B4-BE49-F238E27FC236}">
                <a16:creationId xmlns:a16="http://schemas.microsoft.com/office/drawing/2014/main" id="{AA45AB8F-3B5B-4847-B8D9-0B585B096A5C}"/>
              </a:ext>
            </a:extLst>
          </p:cNvPr>
          <p:cNvSpPr txBox="1">
            <a:spLocks noChangeArrowheads="1"/>
          </p:cNvSpPr>
          <p:nvPr/>
        </p:nvSpPr>
        <p:spPr bwMode="ltGray">
          <a:xfrm>
            <a:off x="8039099" y="3906131"/>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dirty="0">
                <a:latin typeface="Times New Roman" panose="02020603050405020304" pitchFamily="18" charset="0"/>
                <a:ea typeface="宋体" panose="02010600030101010101" pitchFamily="2" charset="-122"/>
              </a:rPr>
              <a:t>Compare</a:t>
            </a:r>
          </a:p>
        </p:txBody>
      </p:sp>
      <p:sp>
        <p:nvSpPr>
          <p:cNvPr id="24" name="Rectangle 21">
            <a:extLst>
              <a:ext uri="{FF2B5EF4-FFF2-40B4-BE49-F238E27FC236}">
                <a16:creationId xmlns:a16="http://schemas.microsoft.com/office/drawing/2014/main" id="{A415E7CA-F308-4583-81CF-11AEF76BD4E6}"/>
              </a:ext>
            </a:extLst>
          </p:cNvPr>
          <p:cNvSpPr>
            <a:spLocks noChangeArrowheads="1"/>
          </p:cNvSpPr>
          <p:nvPr/>
        </p:nvSpPr>
        <p:spPr bwMode="ltGray">
          <a:xfrm>
            <a:off x="5524499" y="3220330"/>
            <a:ext cx="762000" cy="9144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25" name="Rectangle 22">
            <a:extLst>
              <a:ext uri="{FF2B5EF4-FFF2-40B4-BE49-F238E27FC236}">
                <a16:creationId xmlns:a16="http://schemas.microsoft.com/office/drawing/2014/main" id="{1F122715-60AB-4259-B053-F89673DE9358}"/>
              </a:ext>
            </a:extLst>
          </p:cNvPr>
          <p:cNvSpPr>
            <a:spLocks noChangeArrowheads="1"/>
          </p:cNvSpPr>
          <p:nvPr/>
        </p:nvSpPr>
        <p:spPr bwMode="ltGray">
          <a:xfrm>
            <a:off x="5524499" y="4134730"/>
            <a:ext cx="762000" cy="304800"/>
          </a:xfrm>
          <a:prstGeom prst="rect">
            <a:avLst/>
          </a:prstGeom>
          <a:solidFill>
            <a:srgbClr val="7030A0"/>
          </a:solidFill>
          <a:ln w="9525" cap="rnd">
            <a:solidFill>
              <a:srgbClr val="000000"/>
            </a:solidFill>
            <a:miter lim="800000"/>
            <a:headEnd/>
            <a:tailEnd/>
          </a:ln>
          <a:effectLst/>
        </p:spPr>
        <p:txBody>
          <a:bodyPr wrap="none" lIns="90000" tIns="46800" rIns="90000" bIns="46800"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1600" b="0">
                <a:solidFill>
                  <a:schemeClr val="bg1"/>
                </a:solidFill>
                <a:latin typeface="Times New Roman" panose="02020603050405020304" pitchFamily="18" charset="0"/>
                <a:ea typeface="宋体" panose="02010600030101010101" pitchFamily="2" charset="-122"/>
              </a:rPr>
              <a:t>C</a:t>
            </a:r>
            <a:r>
              <a:rPr lang="en-US" altLang="zh-CN" sz="1600" b="0" baseline="-25000">
                <a:solidFill>
                  <a:schemeClr val="bg1"/>
                </a:solidFill>
                <a:latin typeface="Times New Roman" panose="02020603050405020304" pitchFamily="18" charset="0"/>
                <a:ea typeface="宋体" panose="02010600030101010101" pitchFamily="2" charset="-122"/>
              </a:rPr>
              <a:t>k</a:t>
            </a:r>
            <a:r>
              <a:rPr lang="en-US" altLang="zh-CN" sz="1600" b="0">
                <a:solidFill>
                  <a:schemeClr val="bg1"/>
                </a:solidFill>
                <a:latin typeface="Times New Roman" panose="02020603050405020304" pitchFamily="18" charset="0"/>
                <a:ea typeface="宋体" panose="02010600030101010101" pitchFamily="2" charset="-122"/>
              </a:rPr>
              <a:t>(M)</a:t>
            </a:r>
          </a:p>
        </p:txBody>
      </p:sp>
      <p:cxnSp>
        <p:nvCxnSpPr>
          <p:cNvPr id="26" name="AutoShape 23">
            <a:extLst>
              <a:ext uri="{FF2B5EF4-FFF2-40B4-BE49-F238E27FC236}">
                <a16:creationId xmlns:a16="http://schemas.microsoft.com/office/drawing/2014/main" id="{D4A6DF4D-500E-42EE-BEE1-94741D0AEE80}"/>
              </a:ext>
            </a:extLst>
          </p:cNvPr>
          <p:cNvCxnSpPr>
            <a:cxnSpLocks noChangeShapeType="1"/>
            <a:stCxn id="17" idx="6"/>
            <a:endCxn id="23" idx="0"/>
          </p:cNvCxnSpPr>
          <p:nvPr/>
        </p:nvCxnSpPr>
        <p:spPr bwMode="auto">
          <a:xfrm>
            <a:off x="7778750" y="3677530"/>
            <a:ext cx="809625" cy="228600"/>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4">
            <a:extLst>
              <a:ext uri="{FF2B5EF4-FFF2-40B4-BE49-F238E27FC236}">
                <a16:creationId xmlns:a16="http://schemas.microsoft.com/office/drawing/2014/main" id="{65DF3A02-91BA-40E9-B7BA-1A3F39124F9E}"/>
              </a:ext>
            </a:extLst>
          </p:cNvPr>
          <p:cNvCxnSpPr>
            <a:cxnSpLocks noChangeShapeType="1"/>
            <a:endCxn id="23" idx="2"/>
          </p:cNvCxnSpPr>
          <p:nvPr/>
        </p:nvCxnSpPr>
        <p:spPr bwMode="auto">
          <a:xfrm flipV="1">
            <a:off x="6705600" y="4272844"/>
            <a:ext cx="1882775" cy="623887"/>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5">
            <a:extLst>
              <a:ext uri="{FF2B5EF4-FFF2-40B4-BE49-F238E27FC236}">
                <a16:creationId xmlns:a16="http://schemas.microsoft.com/office/drawing/2014/main" id="{EA2A8D70-E2C4-4588-9794-B19ABEC06FB1}"/>
              </a:ext>
            </a:extLst>
          </p:cNvPr>
          <p:cNvCxnSpPr>
            <a:cxnSpLocks noChangeShapeType="1"/>
            <a:stCxn id="25" idx="3"/>
          </p:cNvCxnSpPr>
          <p:nvPr/>
        </p:nvCxnSpPr>
        <p:spPr bwMode="auto">
          <a:xfrm>
            <a:off x="6286499" y="4287130"/>
            <a:ext cx="381000" cy="609600"/>
          </a:xfrm>
          <a:prstGeom prst="bentConnector2">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1FF87422-8E0F-45D2-8A9D-74FD268471FD}"/>
              </a:ext>
            </a:extLst>
          </p:cNvPr>
          <p:cNvSpPr txBox="1"/>
          <p:nvPr/>
        </p:nvSpPr>
        <p:spPr>
          <a:xfrm>
            <a:off x="228605" y="4941679"/>
            <a:ext cx="10540995" cy="1428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400" b="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B伪造一个消息并使用与A共享的密钥产生该消息的认证码，然后声称该消息来自于A。</a:t>
            </a:r>
          </a:p>
          <a:p>
            <a:r>
              <a:rPr lang="zh-CN" altLang="en-US" dirty="0"/>
              <a:t>由于B有可能伪造A发来的消息，所以A就可以对自己发过的消息予以否认。</a:t>
            </a:r>
          </a:p>
        </p:txBody>
      </p:sp>
    </p:spTree>
    <p:extLst>
      <p:ext uri="{BB962C8B-B14F-4D97-AF65-F5344CB8AC3E}">
        <p14:creationId xmlns:p14="http://schemas.microsoft.com/office/powerpoint/2010/main" val="116300183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9CFCF-C207-46FF-958C-2D5C3BBEB6F9}"/>
              </a:ext>
            </a:extLst>
          </p:cNvPr>
          <p:cNvSpPr>
            <a:spLocks noGrp="1"/>
          </p:cNvSpPr>
          <p:nvPr>
            <p:ph type="title"/>
          </p:nvPr>
        </p:nvSpPr>
        <p:spPr/>
        <p:txBody>
          <a:bodyPr/>
          <a:lstStyle/>
          <a:p>
            <a:r>
              <a:rPr lang="zh-CN" altLang="zh-CN" sz="3600" dirty="0">
                <a:latin typeface="Times New Roman" panose="02020603050405020304" pitchFamily="18" charset="0"/>
                <a:ea typeface="宋体" panose="02010600030101010101" pitchFamily="2" charset="-122"/>
              </a:rPr>
              <a:t>数字签名</a:t>
            </a:r>
            <a:r>
              <a:rPr lang="zh-CN" altLang="en-US" dirty="0">
                <a:latin typeface="Times New Roman" panose="02020603050405020304" pitchFamily="18" charset="0"/>
                <a:ea typeface="宋体" panose="02010600030101010101" pitchFamily="2" charset="-122"/>
              </a:rPr>
              <a:t>基本要求</a:t>
            </a:r>
            <a:endParaRPr lang="zh-CN" altLang="en-US" dirty="0"/>
          </a:p>
        </p:txBody>
      </p:sp>
      <p:sp>
        <p:nvSpPr>
          <p:cNvPr id="3" name="内容占位符 2">
            <a:extLst>
              <a:ext uri="{FF2B5EF4-FFF2-40B4-BE49-F238E27FC236}">
                <a16:creationId xmlns:a16="http://schemas.microsoft.com/office/drawing/2014/main" id="{14640EDB-D1FC-4DC3-9325-59FF96D18AFD}"/>
              </a:ext>
            </a:extLst>
          </p:cNvPr>
          <p:cNvSpPr>
            <a:spLocks noGrp="1"/>
          </p:cNvSpPr>
          <p:nvPr>
            <p:ph idx="1"/>
          </p:nvPr>
        </p:nvSpPr>
        <p:spPr/>
        <p:txBody>
          <a:bodyPr/>
          <a:lstStyle/>
          <a:p>
            <a:pPr marL="457200" indent="-457200">
              <a:buFont typeface="+mj-ea"/>
              <a:buAutoNum type="circleNumDbPlain"/>
            </a:pPr>
            <a:r>
              <a:rPr lang="zh-CN" altLang="en-US" sz="2400" dirty="0">
                <a:latin typeface="宋体" panose="02010600030101010101" pitchFamily="2" charset="-122"/>
                <a:ea typeface="宋体" panose="02010600030101010101" pitchFamily="2" charset="-122"/>
              </a:rPr>
              <a:t>能够验证签名产生者的身份，以及产生签名的日期和时间。</a:t>
            </a:r>
          </a:p>
          <a:p>
            <a:pPr marL="457200" indent="-457200">
              <a:buFont typeface="+mj-ea"/>
              <a:buAutoNum type="circleNumDbPlain"/>
            </a:pPr>
            <a:r>
              <a:rPr lang="zh-CN" altLang="en-US" sz="2400" dirty="0">
                <a:latin typeface="宋体" panose="02010600030101010101" pitchFamily="2" charset="-122"/>
                <a:ea typeface="宋体" panose="02010600030101010101" pitchFamily="2" charset="-122"/>
              </a:rPr>
              <a:t>能用于证实被签消息的内容。</a:t>
            </a:r>
          </a:p>
          <a:p>
            <a:pPr marL="457200" indent="-457200">
              <a:buFont typeface="+mj-ea"/>
              <a:buAutoNum type="circleNumDbPlain"/>
            </a:pPr>
            <a:r>
              <a:rPr lang="zh-CN" altLang="en-US" sz="2400" dirty="0">
                <a:latin typeface="宋体" panose="02010600030101010101" pitchFamily="2" charset="-122"/>
                <a:ea typeface="宋体" panose="02010600030101010101" pitchFamily="2" charset="-122"/>
              </a:rPr>
              <a:t>数字签名可由第三方验证，从而能够解决通信双方的争议。</a:t>
            </a:r>
          </a:p>
          <a:p>
            <a:r>
              <a:rPr lang="zh-CN" altLang="en-US" dirty="0"/>
              <a:t> 由此可见，数字签名具有认证功能。为实现上述三条性质，数字签名应满足以下要求：</a:t>
            </a:r>
          </a:p>
          <a:p>
            <a:pPr marL="514350" indent="-514350">
              <a:buFont typeface="+mj-ea"/>
              <a:buAutoNum type="circleNumDbPlain"/>
            </a:pPr>
            <a:r>
              <a:rPr lang="zh-CN" altLang="en-US" b="0" dirty="0">
                <a:latin typeface="宋体" panose="02010600030101010101" pitchFamily="2" charset="-122"/>
                <a:ea typeface="宋体" panose="02010600030101010101" pitchFamily="2" charset="-122"/>
              </a:rPr>
              <a:t>签名的产生必须使用发方独有的一些信息以防伪造和否认。</a:t>
            </a:r>
          </a:p>
          <a:p>
            <a:pPr marL="514350" indent="-514350">
              <a:buFont typeface="+mj-ea"/>
              <a:buAutoNum type="circleNumDbPlain"/>
            </a:pPr>
            <a:r>
              <a:rPr lang="zh-CN" altLang="en-US" b="0" dirty="0">
                <a:latin typeface="宋体" panose="02010600030101010101" pitchFamily="2" charset="-122"/>
                <a:ea typeface="宋体" panose="02010600030101010101" pitchFamily="2" charset="-122"/>
              </a:rPr>
              <a:t>签名的产生应较为容易。 </a:t>
            </a:r>
          </a:p>
          <a:p>
            <a:pPr marL="514350" indent="-514350">
              <a:buFont typeface="+mj-ea"/>
              <a:buAutoNum type="circleNumDbPlain"/>
            </a:pPr>
            <a:r>
              <a:rPr lang="zh-CN" altLang="en-US" b="0" dirty="0">
                <a:latin typeface="宋体" panose="02010600030101010101" pitchFamily="2" charset="-122"/>
                <a:ea typeface="宋体" panose="02010600030101010101" pitchFamily="2" charset="-122"/>
              </a:rPr>
              <a:t>签名的识别和验证应较为容易。</a:t>
            </a:r>
          </a:p>
          <a:p>
            <a:pPr marL="514350" indent="-514350">
              <a:buFont typeface="+mj-ea"/>
              <a:buAutoNum type="circleNumDbPlain"/>
            </a:pPr>
            <a:r>
              <a:rPr lang="zh-CN" altLang="en-US" b="0" dirty="0">
                <a:latin typeface="宋体" panose="02010600030101010101" pitchFamily="2" charset="-122"/>
                <a:ea typeface="宋体" panose="02010600030101010101" pitchFamily="2" charset="-122"/>
              </a:rPr>
              <a:t>对已知的数字签名构造一新的消息或对已知的消息构造一假冒的数字签名在计算上都是不可行的。</a:t>
            </a:r>
          </a:p>
        </p:txBody>
      </p:sp>
      <p:sp>
        <p:nvSpPr>
          <p:cNvPr id="4" name="日期占位符 3">
            <a:extLst>
              <a:ext uri="{FF2B5EF4-FFF2-40B4-BE49-F238E27FC236}">
                <a16:creationId xmlns:a16="http://schemas.microsoft.com/office/drawing/2014/main" id="{3381A8CB-8B7F-49DB-A967-61E7125E8A56}"/>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46F186B4-D3B8-4373-9687-DD29D67F43A7}"/>
              </a:ext>
            </a:extLst>
          </p:cNvPr>
          <p:cNvSpPr>
            <a:spLocks noGrp="1"/>
          </p:cNvSpPr>
          <p:nvPr>
            <p:ph type="sldNum" sz="quarter" idx="11"/>
          </p:nvPr>
        </p:nvSpPr>
        <p:spPr/>
        <p:txBody>
          <a:bodyPr/>
          <a:lstStyle/>
          <a:p>
            <a:fld id="{D06FDECE-D84C-4BFC-AAC6-9399481B1547}" type="slidenum">
              <a:rPr lang="en-US" altLang="zh-CN" smtClean="0"/>
              <a:pPr/>
              <a:t>66</a:t>
            </a:fld>
            <a:endParaRPr lang="en-US" altLang="zh-CN"/>
          </a:p>
        </p:txBody>
      </p:sp>
    </p:spTree>
    <p:extLst>
      <p:ext uri="{BB962C8B-B14F-4D97-AF65-F5344CB8AC3E}">
        <p14:creationId xmlns:p14="http://schemas.microsoft.com/office/powerpoint/2010/main" val="22818859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4A5B274-5A11-44A0-AD33-7C76F6ED5D40}"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8611"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E3A7374-C579-4CAF-8529-3BEA17A4E2DE}"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67</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8612" name="Rectangle 2"/>
          <p:cNvSpPr>
            <a:spLocks noGrp="1" noChangeArrowheads="1"/>
          </p:cNvSpPr>
          <p:nvPr>
            <p:ph type="title"/>
          </p:nvPr>
        </p:nvSpPr>
        <p:spPr/>
        <p:txBody>
          <a:bodyPr/>
          <a:lstStyle/>
          <a:p>
            <a:pPr eaLnBrk="1" hangingPunct="1"/>
            <a:r>
              <a:rPr lang="zh-CN" altLang="en-US" dirty="0"/>
              <a:t>数字签名原理和流程</a:t>
            </a:r>
          </a:p>
        </p:txBody>
      </p:sp>
      <p:sp>
        <p:nvSpPr>
          <p:cNvPr id="168963" name="Rectangle 3"/>
          <p:cNvSpPr>
            <a:spLocks noGrp="1" noChangeArrowheads="1"/>
          </p:cNvSpPr>
          <p:nvPr>
            <p:ph type="body" idx="1"/>
          </p:nvPr>
        </p:nvSpPr>
        <p:spPr>
          <a:xfrm>
            <a:off x="406400" y="1219200"/>
            <a:ext cx="11176000" cy="3276600"/>
          </a:xfrm>
        </p:spPr>
        <p:txBody>
          <a:bodyPr/>
          <a:lstStyle/>
          <a:p>
            <a:pPr algn="just" eaLnBrk="1" hangingPunct="1"/>
            <a:r>
              <a:rPr lang="zh-CN" altLang="en-US" sz="2400" dirty="0"/>
              <a:t>公开密钥算法对信息直接加密（作为数字签名）</a:t>
            </a:r>
          </a:p>
          <a:p>
            <a:pPr lvl="1" algn="just" eaLnBrk="1" hangingPunct="1"/>
            <a:r>
              <a:rPr lang="zh-CN" altLang="en-US" sz="2400" dirty="0"/>
              <a:t>非常耗时</a:t>
            </a:r>
          </a:p>
          <a:p>
            <a:pPr algn="just" eaLnBrk="1" hangingPunct="1"/>
            <a:r>
              <a:rPr lang="zh-CN" altLang="en-US" sz="2400" dirty="0"/>
              <a:t>因此加密人员想出了一种办法：</a:t>
            </a:r>
          </a:p>
          <a:p>
            <a:pPr lvl="1" algn="just" eaLnBrk="1" hangingPunct="1"/>
            <a:r>
              <a:rPr lang="zh-CN" altLang="en-US" sz="2400" dirty="0"/>
              <a:t>生成一个代表你的报文的简短的、独特的</a:t>
            </a:r>
            <a:r>
              <a:rPr lang="zh-CN" altLang="en-US" sz="2400" u="sng" dirty="0">
                <a:solidFill>
                  <a:schemeClr val="hlink"/>
                </a:solidFill>
              </a:rPr>
              <a:t>报文摘要</a:t>
            </a:r>
          </a:p>
          <a:p>
            <a:pPr lvl="1" algn="just" eaLnBrk="1" hangingPunct="1"/>
            <a:r>
              <a:rPr lang="zh-CN" altLang="en-US" sz="2400" dirty="0"/>
              <a:t>这个摘要可以被发送方的私有加密并作为发送方对该报文的</a:t>
            </a:r>
            <a:r>
              <a:rPr lang="zh-CN" altLang="en-US" sz="2400" u="sng" dirty="0">
                <a:solidFill>
                  <a:schemeClr val="hlink"/>
                </a:solidFill>
              </a:rPr>
              <a:t>数字签名</a:t>
            </a:r>
            <a:r>
              <a:rPr lang="zh-CN" altLang="en-US" sz="2400" dirty="0">
                <a:solidFill>
                  <a:schemeClr val="hlink"/>
                </a:solidFill>
              </a:rPr>
              <a:t>。</a:t>
            </a:r>
          </a:p>
          <a:p>
            <a:pPr algn="just" eaLnBrk="1" hangingPunct="1"/>
            <a:r>
              <a:rPr lang="zh-CN" altLang="en-US" sz="2400" dirty="0"/>
              <a:t>通常，产生报文摘要的快速加密算法被称为</a:t>
            </a:r>
            <a:r>
              <a:rPr lang="zh-CN" altLang="en-US" sz="2400" dirty="0">
                <a:solidFill>
                  <a:schemeClr val="hlink"/>
                </a:solidFill>
              </a:rPr>
              <a:t>单向散列函数。</a:t>
            </a:r>
          </a:p>
          <a:p>
            <a:pPr lvl="1" algn="just" eaLnBrk="1" hangingPunct="1"/>
            <a:r>
              <a:rPr lang="en-US" altLang="zh-CN" sz="2400" dirty="0"/>
              <a:t>MD5 SHA-1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168963">
                                            <p:txEl>
                                              <p:pRg st="0" end="0"/>
                                            </p:txEl>
                                          </p:spTgt>
                                        </p:tgtEl>
                                        <p:attrNameLst>
                                          <p:attrName>style.opacity</p:attrName>
                                        </p:attrNameLst>
                                      </p:cBhvr>
                                      <p:to>
                                        <p:strVal val="0.25"/>
                                      </p:to>
                                    </p:set>
                                    <p:animEffect filter="image" prLst="opacity: 0.25">
                                      <p:cBhvr rctx="IE">
                                        <p:cTn id="7" dur="indefinite"/>
                                        <p:tgtEl>
                                          <p:spTgt spid="168963">
                                            <p:txEl>
                                              <p:pRg st="0" end="0"/>
                                            </p:txEl>
                                          </p:spTgt>
                                        </p:tgtEl>
                                      </p:cBhvr>
                                    </p:animEffect>
                                  </p:childTnLst>
                                </p:cTn>
                              </p:par>
                              <p:par>
                                <p:cTn id="8" presetID="9" presetClass="emph" presetSubtype="0" grpId="0" nodeType="withEffect">
                                  <p:stCondLst>
                                    <p:cond delay="0"/>
                                  </p:stCondLst>
                                  <p:childTnLst>
                                    <p:set>
                                      <p:cBhvr rctx="PPT">
                                        <p:cTn id="9" dur="indefinite"/>
                                        <p:tgtEl>
                                          <p:spTgt spid="168963">
                                            <p:txEl>
                                              <p:pRg st="1" end="1"/>
                                            </p:txEl>
                                          </p:spTgt>
                                        </p:tgtEl>
                                        <p:attrNameLst>
                                          <p:attrName>style.opacity</p:attrName>
                                        </p:attrNameLst>
                                      </p:cBhvr>
                                      <p:to>
                                        <p:strVal val="0.25"/>
                                      </p:to>
                                    </p:set>
                                    <p:animEffect filter="image" prLst="opacity: 0.25">
                                      <p:cBhvr rctx="IE">
                                        <p:cTn id="10" dur="indefinite"/>
                                        <p:tgtEl>
                                          <p:spTgt spid="168963">
                                            <p:txEl>
                                              <p:pRg st="1" end="1"/>
                                            </p:txEl>
                                          </p:spTgt>
                                        </p:tgtEl>
                                      </p:cBhvr>
                                    </p:animEffect>
                                  </p:childTnLst>
                                </p:cTn>
                              </p:par>
                              <p:par>
                                <p:cTn id="11" presetID="9" presetClass="emph" presetSubtype="0" grpId="0" nodeType="withEffect">
                                  <p:stCondLst>
                                    <p:cond delay="0"/>
                                  </p:stCondLst>
                                  <p:childTnLst>
                                    <p:set>
                                      <p:cBhvr rctx="PPT">
                                        <p:cTn id="12" dur="indefinite"/>
                                        <p:tgtEl>
                                          <p:spTgt spid="168963">
                                            <p:txEl>
                                              <p:pRg st="2" end="2"/>
                                            </p:txEl>
                                          </p:spTgt>
                                        </p:tgtEl>
                                        <p:attrNameLst>
                                          <p:attrName>style.opacity</p:attrName>
                                        </p:attrNameLst>
                                      </p:cBhvr>
                                      <p:to>
                                        <p:strVal val="0.25"/>
                                      </p:to>
                                    </p:set>
                                    <p:animEffect filter="image" prLst="opacity: 0.25">
                                      <p:cBhvr rctx="IE">
                                        <p:cTn id="13" dur="indefinite"/>
                                        <p:tgtEl>
                                          <p:spTgt spid="168963">
                                            <p:txEl>
                                              <p:pRg st="2" end="2"/>
                                            </p:txEl>
                                          </p:spTgt>
                                        </p:tgtEl>
                                      </p:cBhvr>
                                    </p:animEffect>
                                  </p:childTnLst>
                                </p:cTn>
                              </p:par>
                              <p:par>
                                <p:cTn id="14" presetID="9" presetClass="emph" presetSubtype="0" grpId="0" nodeType="withEffect">
                                  <p:stCondLst>
                                    <p:cond delay="0"/>
                                  </p:stCondLst>
                                  <p:childTnLst>
                                    <p:set>
                                      <p:cBhvr rctx="PPT">
                                        <p:cTn id="15" dur="indefinite"/>
                                        <p:tgtEl>
                                          <p:spTgt spid="168963">
                                            <p:txEl>
                                              <p:pRg st="3" end="3"/>
                                            </p:txEl>
                                          </p:spTgt>
                                        </p:tgtEl>
                                        <p:attrNameLst>
                                          <p:attrName>style.opacity</p:attrName>
                                        </p:attrNameLst>
                                      </p:cBhvr>
                                      <p:to>
                                        <p:strVal val="0.25"/>
                                      </p:to>
                                    </p:set>
                                    <p:animEffect filter="image" prLst="opacity: 0.25">
                                      <p:cBhvr rctx="IE">
                                        <p:cTn id="16" dur="indefinite"/>
                                        <p:tgtEl>
                                          <p:spTgt spid="168963">
                                            <p:txEl>
                                              <p:pRg st="3" end="3"/>
                                            </p:txEl>
                                          </p:spTgt>
                                        </p:tgtEl>
                                      </p:cBhvr>
                                    </p:animEffect>
                                  </p:childTnLst>
                                </p:cTn>
                              </p:par>
                              <p:par>
                                <p:cTn id="17" presetID="9" presetClass="emph" presetSubtype="0" grpId="0" nodeType="withEffect">
                                  <p:stCondLst>
                                    <p:cond delay="0"/>
                                  </p:stCondLst>
                                  <p:childTnLst>
                                    <p:set>
                                      <p:cBhvr rctx="PPT">
                                        <p:cTn id="18" dur="indefinite"/>
                                        <p:tgtEl>
                                          <p:spTgt spid="168963">
                                            <p:txEl>
                                              <p:pRg st="4" end="4"/>
                                            </p:txEl>
                                          </p:spTgt>
                                        </p:tgtEl>
                                        <p:attrNameLst>
                                          <p:attrName>style.opacity</p:attrName>
                                        </p:attrNameLst>
                                      </p:cBhvr>
                                      <p:to>
                                        <p:strVal val="0.25"/>
                                      </p:to>
                                    </p:set>
                                    <p:animEffect filter="image" prLst="opacity: 0.25">
                                      <p:cBhvr rctx="IE">
                                        <p:cTn id="19" dur="indefinite"/>
                                        <p:tgtEl>
                                          <p:spTgt spid="168963">
                                            <p:txEl>
                                              <p:pRg st="4" end="4"/>
                                            </p:txEl>
                                          </p:spTgt>
                                        </p:tgtEl>
                                      </p:cBhvr>
                                    </p:animEffect>
                                  </p:childTnLst>
                                </p:cTn>
                              </p:par>
                              <p:par>
                                <p:cTn id="20" presetID="9" presetClass="emph" presetSubtype="0" grpId="0" nodeType="withEffect">
                                  <p:stCondLst>
                                    <p:cond delay="0"/>
                                  </p:stCondLst>
                                  <p:childTnLst>
                                    <p:set>
                                      <p:cBhvr rctx="PPT">
                                        <p:cTn id="21" dur="indefinite"/>
                                        <p:tgtEl>
                                          <p:spTgt spid="168963">
                                            <p:txEl>
                                              <p:pRg st="5" end="5"/>
                                            </p:txEl>
                                          </p:spTgt>
                                        </p:tgtEl>
                                        <p:attrNameLst>
                                          <p:attrName>style.opacity</p:attrName>
                                        </p:attrNameLst>
                                      </p:cBhvr>
                                      <p:to>
                                        <p:strVal val="0.25"/>
                                      </p:to>
                                    </p:set>
                                    <p:animEffect filter="image" prLst="opacity: 0.25">
                                      <p:cBhvr rctx="IE">
                                        <p:cTn id="22" dur="indefinite"/>
                                        <p:tgtEl>
                                          <p:spTgt spid="168963">
                                            <p:txEl>
                                              <p:pRg st="5" end="5"/>
                                            </p:txEl>
                                          </p:spTgt>
                                        </p:tgtEl>
                                      </p:cBhvr>
                                    </p:animEffect>
                                  </p:childTnLst>
                                </p:cTn>
                              </p:par>
                              <p:par>
                                <p:cTn id="23" presetID="9" presetClass="emph" presetSubtype="0" grpId="0" nodeType="withEffect">
                                  <p:stCondLst>
                                    <p:cond delay="0"/>
                                  </p:stCondLst>
                                  <p:childTnLst>
                                    <p:set>
                                      <p:cBhvr rctx="PPT">
                                        <p:cTn id="24" dur="indefinite"/>
                                        <p:tgtEl>
                                          <p:spTgt spid="168963">
                                            <p:txEl>
                                              <p:pRg st="6" end="6"/>
                                            </p:txEl>
                                          </p:spTgt>
                                        </p:tgtEl>
                                        <p:attrNameLst>
                                          <p:attrName>style.opacity</p:attrName>
                                        </p:attrNameLst>
                                      </p:cBhvr>
                                      <p:to>
                                        <p:strVal val="0.25"/>
                                      </p:to>
                                    </p:set>
                                    <p:animEffect filter="image" prLst="opacity: 0.25">
                                      <p:cBhvr rctx="IE">
                                        <p:cTn id="25" dur="indefinite"/>
                                        <p:tgtEl>
                                          <p:spTgt spid="168963">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mph" presetSubtype="0" grpId="1" nodeType="clickEffect">
                                  <p:stCondLst>
                                    <p:cond delay="0"/>
                                  </p:stCondLst>
                                  <p:endCondLst>
                                    <p:cond evt="onNext" delay="0">
                                      <p:tgtEl>
                                        <p:sldTgt/>
                                      </p:tgtEl>
                                    </p:cond>
                                  </p:endCondLst>
                                  <p:childTnLst>
                                    <p:set>
                                      <p:cBhvr rctx="PPT">
                                        <p:cTn id="29" dur="indefinite"/>
                                        <p:tgtEl>
                                          <p:spTgt spid="168963">
                                            <p:txEl>
                                              <p:pRg st="0" end="0"/>
                                            </p:txEl>
                                          </p:spTgt>
                                        </p:tgtEl>
                                        <p:attrNameLst>
                                          <p:attrName>style.opacity</p:attrName>
                                        </p:attrNameLst>
                                      </p:cBhvr>
                                      <p:to>
                                        <p:strVal val="1.0"/>
                                      </p:to>
                                    </p:set>
                                    <p:animEffect filter="image" prLst="opacity: 1.0">
                                      <p:cBhvr rctx="IE">
                                        <p:cTn id="30" dur="indefinite"/>
                                        <p:tgtEl>
                                          <p:spTgt spid="168963">
                                            <p:txEl>
                                              <p:pRg st="0" end="0"/>
                                            </p:txEl>
                                          </p:spTgt>
                                        </p:tgtEl>
                                      </p:cBhvr>
                                    </p:animEffect>
                                  </p:childTnLst>
                                </p:cTn>
                              </p:par>
                              <p:par>
                                <p:cTn id="31" presetID="9" presetClass="emph" presetSubtype="0" grpId="1" nodeType="withEffect">
                                  <p:stCondLst>
                                    <p:cond delay="0"/>
                                  </p:stCondLst>
                                  <p:endCondLst>
                                    <p:cond evt="onNext" delay="0">
                                      <p:tgtEl>
                                        <p:sldTgt/>
                                      </p:tgtEl>
                                    </p:cond>
                                  </p:endCondLst>
                                  <p:childTnLst>
                                    <p:set>
                                      <p:cBhvr rctx="PPT">
                                        <p:cTn id="32" dur="indefinite"/>
                                        <p:tgtEl>
                                          <p:spTgt spid="168963">
                                            <p:txEl>
                                              <p:pRg st="1" end="1"/>
                                            </p:txEl>
                                          </p:spTgt>
                                        </p:tgtEl>
                                        <p:attrNameLst>
                                          <p:attrName>style.opacity</p:attrName>
                                        </p:attrNameLst>
                                      </p:cBhvr>
                                      <p:to>
                                        <p:strVal val="1.0"/>
                                      </p:to>
                                    </p:set>
                                    <p:animEffect filter="image" prLst="opacity: 1.0">
                                      <p:cBhvr rctx="IE">
                                        <p:cTn id="33" dur="indefinite"/>
                                        <p:tgtEl>
                                          <p:spTgt spid="168963">
                                            <p:txEl>
                                              <p:pRg st="1" end="1"/>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mph" presetSubtype="0" grpId="1" nodeType="clickEffect">
                                  <p:stCondLst>
                                    <p:cond delay="0"/>
                                  </p:stCondLst>
                                  <p:endCondLst>
                                    <p:cond evt="onNext" delay="0">
                                      <p:tgtEl>
                                        <p:sldTgt/>
                                      </p:tgtEl>
                                    </p:cond>
                                  </p:endCondLst>
                                  <p:childTnLst>
                                    <p:set>
                                      <p:cBhvr rctx="PPT">
                                        <p:cTn id="37" dur="indefinite"/>
                                        <p:tgtEl>
                                          <p:spTgt spid="168963">
                                            <p:txEl>
                                              <p:pRg st="2" end="2"/>
                                            </p:txEl>
                                          </p:spTgt>
                                        </p:tgtEl>
                                        <p:attrNameLst>
                                          <p:attrName>style.opacity</p:attrName>
                                        </p:attrNameLst>
                                      </p:cBhvr>
                                      <p:to>
                                        <p:strVal val="1.0"/>
                                      </p:to>
                                    </p:set>
                                    <p:animEffect filter="image" prLst="opacity: 1.0">
                                      <p:cBhvr rctx="IE">
                                        <p:cTn id="38" dur="indefinite"/>
                                        <p:tgtEl>
                                          <p:spTgt spid="168963">
                                            <p:txEl>
                                              <p:pRg st="2" end="2"/>
                                            </p:txEl>
                                          </p:spTgt>
                                        </p:tgtEl>
                                      </p:cBhvr>
                                    </p:animEffect>
                                  </p:childTnLst>
                                </p:cTn>
                              </p:par>
                              <p:par>
                                <p:cTn id="39" presetID="9" presetClass="emph" presetSubtype="0" grpId="1" nodeType="withEffect">
                                  <p:stCondLst>
                                    <p:cond delay="0"/>
                                  </p:stCondLst>
                                  <p:endCondLst>
                                    <p:cond evt="onNext" delay="0">
                                      <p:tgtEl>
                                        <p:sldTgt/>
                                      </p:tgtEl>
                                    </p:cond>
                                  </p:endCondLst>
                                  <p:childTnLst>
                                    <p:set>
                                      <p:cBhvr rctx="PPT">
                                        <p:cTn id="40" dur="indefinite"/>
                                        <p:tgtEl>
                                          <p:spTgt spid="168963">
                                            <p:txEl>
                                              <p:pRg st="3" end="3"/>
                                            </p:txEl>
                                          </p:spTgt>
                                        </p:tgtEl>
                                        <p:attrNameLst>
                                          <p:attrName>style.opacity</p:attrName>
                                        </p:attrNameLst>
                                      </p:cBhvr>
                                      <p:to>
                                        <p:strVal val="1.0"/>
                                      </p:to>
                                    </p:set>
                                    <p:animEffect filter="image" prLst="opacity: 1.0">
                                      <p:cBhvr rctx="IE">
                                        <p:cTn id="41" dur="indefinite"/>
                                        <p:tgtEl>
                                          <p:spTgt spid="168963">
                                            <p:txEl>
                                              <p:pRg st="3" end="3"/>
                                            </p:txEl>
                                          </p:spTgt>
                                        </p:tgtEl>
                                      </p:cBhvr>
                                    </p:animEffect>
                                  </p:childTnLst>
                                </p:cTn>
                              </p:par>
                              <p:par>
                                <p:cTn id="42" presetID="9" presetClass="emph" presetSubtype="0" grpId="1" nodeType="withEffect">
                                  <p:stCondLst>
                                    <p:cond delay="0"/>
                                  </p:stCondLst>
                                  <p:endCondLst>
                                    <p:cond evt="onNext" delay="0">
                                      <p:tgtEl>
                                        <p:sldTgt/>
                                      </p:tgtEl>
                                    </p:cond>
                                  </p:endCondLst>
                                  <p:childTnLst>
                                    <p:set>
                                      <p:cBhvr rctx="PPT">
                                        <p:cTn id="43" dur="indefinite"/>
                                        <p:tgtEl>
                                          <p:spTgt spid="168963">
                                            <p:txEl>
                                              <p:pRg st="4" end="4"/>
                                            </p:txEl>
                                          </p:spTgt>
                                        </p:tgtEl>
                                        <p:attrNameLst>
                                          <p:attrName>style.opacity</p:attrName>
                                        </p:attrNameLst>
                                      </p:cBhvr>
                                      <p:to>
                                        <p:strVal val="1.0"/>
                                      </p:to>
                                    </p:set>
                                    <p:animEffect filter="image" prLst="opacity: 1.0">
                                      <p:cBhvr rctx="IE">
                                        <p:cTn id="44" dur="indefinite"/>
                                        <p:tgtEl>
                                          <p:spTgt spid="168963">
                                            <p:txEl>
                                              <p:pRg st="4" end="4"/>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mph" presetSubtype="0" grpId="1" nodeType="clickEffect">
                                  <p:stCondLst>
                                    <p:cond delay="0"/>
                                  </p:stCondLst>
                                  <p:endCondLst>
                                    <p:cond evt="onNext" delay="0">
                                      <p:tgtEl>
                                        <p:sldTgt/>
                                      </p:tgtEl>
                                    </p:cond>
                                  </p:endCondLst>
                                  <p:childTnLst>
                                    <p:set>
                                      <p:cBhvr rctx="PPT">
                                        <p:cTn id="48" dur="indefinite"/>
                                        <p:tgtEl>
                                          <p:spTgt spid="168963">
                                            <p:txEl>
                                              <p:pRg st="5" end="5"/>
                                            </p:txEl>
                                          </p:spTgt>
                                        </p:tgtEl>
                                        <p:attrNameLst>
                                          <p:attrName>style.opacity</p:attrName>
                                        </p:attrNameLst>
                                      </p:cBhvr>
                                      <p:to>
                                        <p:strVal val="1.0"/>
                                      </p:to>
                                    </p:set>
                                    <p:animEffect filter="image" prLst="opacity: 1.0">
                                      <p:cBhvr rctx="IE">
                                        <p:cTn id="49" dur="indefinite"/>
                                        <p:tgtEl>
                                          <p:spTgt spid="168963">
                                            <p:txEl>
                                              <p:pRg st="5" end="5"/>
                                            </p:txEl>
                                          </p:spTgt>
                                        </p:tgtEl>
                                      </p:cBhvr>
                                    </p:animEffect>
                                  </p:childTnLst>
                                </p:cTn>
                              </p:par>
                              <p:par>
                                <p:cTn id="50" presetID="9" presetClass="emph" presetSubtype="0" grpId="1" nodeType="withEffect">
                                  <p:stCondLst>
                                    <p:cond delay="0"/>
                                  </p:stCondLst>
                                  <p:endCondLst>
                                    <p:cond evt="onNext" delay="0">
                                      <p:tgtEl>
                                        <p:sldTgt/>
                                      </p:tgtEl>
                                    </p:cond>
                                  </p:endCondLst>
                                  <p:childTnLst>
                                    <p:set>
                                      <p:cBhvr rctx="PPT">
                                        <p:cTn id="51" dur="indefinite"/>
                                        <p:tgtEl>
                                          <p:spTgt spid="168963">
                                            <p:txEl>
                                              <p:pRg st="6" end="6"/>
                                            </p:txEl>
                                          </p:spTgt>
                                        </p:tgtEl>
                                        <p:attrNameLst>
                                          <p:attrName>style.opacity</p:attrName>
                                        </p:attrNameLst>
                                      </p:cBhvr>
                                      <p:to>
                                        <p:strVal val="1.0"/>
                                      </p:to>
                                    </p:set>
                                    <p:animEffect filter="image" prLst="opacity: 1.0">
                                      <p:cBhvr rctx="IE">
                                        <p:cTn id="52" dur="indefinite"/>
                                        <p:tgtEl>
                                          <p:spTgt spid="1689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allAtOnce"/>
      <p:bldP spid="168963" grpI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9690B-8B8B-45BE-A389-FE8A48647BA8}"/>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1BD7969B-8230-4AB7-B695-FFED0DA498D7}"/>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3CF98ADA-BA29-4A54-92F3-220697324C75}"/>
              </a:ext>
            </a:extLst>
          </p:cNvPr>
          <p:cNvSpPr>
            <a:spLocks noGrp="1"/>
          </p:cNvSpPr>
          <p:nvPr>
            <p:ph type="sldNum" sz="quarter" idx="11"/>
          </p:nvPr>
        </p:nvSpPr>
        <p:spPr/>
        <p:txBody>
          <a:bodyPr/>
          <a:lstStyle/>
          <a:p>
            <a:fld id="{D06FDECE-D84C-4BFC-AAC6-9399481B1547}" type="slidenum">
              <a:rPr lang="en-US" altLang="zh-CN" smtClean="0"/>
              <a:pPr/>
              <a:t>68</a:t>
            </a:fld>
            <a:endParaRPr lang="en-US" altLang="zh-CN"/>
          </a:p>
        </p:txBody>
      </p:sp>
      <p:graphicFrame>
        <p:nvGraphicFramePr>
          <p:cNvPr id="7" name="对象 4">
            <a:extLst>
              <a:ext uri="{FF2B5EF4-FFF2-40B4-BE49-F238E27FC236}">
                <a16:creationId xmlns:a16="http://schemas.microsoft.com/office/drawing/2014/main" id="{419E80B5-B2F5-4CD1-AC17-DA9C4EC59D2C}"/>
              </a:ext>
            </a:extLst>
          </p:cNvPr>
          <p:cNvGraphicFramePr>
            <a:graphicFrameLocks noChangeAspect="1"/>
          </p:cNvGraphicFramePr>
          <p:nvPr>
            <p:extLst>
              <p:ext uri="{D42A27DB-BD31-4B8C-83A1-F6EECF244321}">
                <p14:modId xmlns:p14="http://schemas.microsoft.com/office/powerpoint/2010/main" val="1193616506"/>
              </p:ext>
            </p:extLst>
          </p:nvPr>
        </p:nvGraphicFramePr>
        <p:xfrm>
          <a:off x="228600" y="1051183"/>
          <a:ext cx="9448800" cy="5273417"/>
        </p:xfrm>
        <a:graphic>
          <a:graphicData uri="http://schemas.openxmlformats.org/presentationml/2006/ole">
            <mc:AlternateContent xmlns:mc="http://schemas.openxmlformats.org/markup-compatibility/2006">
              <mc:Choice xmlns:v="urn:schemas-microsoft-com:vml" Requires="v">
                <p:oleObj spid="_x0000_s196612" name="Visio" r:id="rId3" imgW="4933907" imgH="2752495" progId="Visio.Drawing.11">
                  <p:embed/>
                </p:oleObj>
              </mc:Choice>
              <mc:Fallback>
                <p:oleObj name="Visio" r:id="rId3" imgW="4933907" imgH="2752495" progId="Visio.Drawing.11">
                  <p:embed/>
                  <p:pic>
                    <p:nvPicPr>
                      <p:cNvPr id="34821" name="对象 4">
                        <a:extLst>
                          <a:ext uri="{FF2B5EF4-FFF2-40B4-BE49-F238E27FC236}">
                            <a16:creationId xmlns:a16="http://schemas.microsoft.com/office/drawing/2014/main" id="{6B457248-D78D-4BB3-AE8C-C51915654251}"/>
                          </a:ext>
                        </a:extLst>
                      </p:cNvPr>
                      <p:cNvPicPr>
                        <a:picLocks noChangeAspect="1" noChangeArrowheads="1"/>
                      </p:cNvPicPr>
                      <p:nvPr/>
                    </p:nvPicPr>
                    <p:blipFill>
                      <a:blip r:embed="rId4"/>
                      <a:srcRect/>
                      <a:stretch>
                        <a:fillRect/>
                      </a:stretch>
                    </p:blipFill>
                    <p:spPr bwMode="auto">
                      <a:xfrm>
                        <a:off x="228600" y="1051183"/>
                        <a:ext cx="9448800" cy="5273417"/>
                      </a:xfrm>
                      <a:prstGeom prst="rect">
                        <a:avLst/>
                      </a:prstGeom>
                      <a:noFill/>
                      <a:ln>
                        <a:noFill/>
                      </a:ln>
                    </p:spPr>
                  </p:pic>
                </p:oleObj>
              </mc:Fallback>
            </mc:AlternateContent>
          </a:graphicData>
        </a:graphic>
      </p:graphicFrame>
      <p:sp>
        <p:nvSpPr>
          <p:cNvPr id="3" name="内容占位符 2">
            <a:extLst>
              <a:ext uri="{FF2B5EF4-FFF2-40B4-BE49-F238E27FC236}">
                <a16:creationId xmlns:a16="http://schemas.microsoft.com/office/drawing/2014/main" id="{4A18B3C6-19CB-474E-8A28-AD754E1DD321}"/>
              </a:ext>
            </a:extLst>
          </p:cNvPr>
          <p:cNvSpPr>
            <a:spLocks noGrp="1"/>
          </p:cNvSpPr>
          <p:nvPr>
            <p:ph idx="1"/>
          </p:nvPr>
        </p:nvSpPr>
        <p:spPr>
          <a:xfrm>
            <a:off x="7408594" y="1371600"/>
            <a:ext cx="4800600" cy="4191000"/>
          </a:xfrm>
        </p:spPr>
        <p:txBody>
          <a:bodyPr/>
          <a:lstStyle/>
          <a:p>
            <a:r>
              <a:rPr lang="zh-CN" altLang="zh-CN" sz="2800" dirty="0">
                <a:solidFill>
                  <a:schemeClr val="tx1"/>
                </a:solidFill>
              </a:rPr>
              <a:t>单钥加密</a:t>
            </a:r>
          </a:p>
          <a:p>
            <a:endParaRPr lang="en-US" altLang="zh-CN" dirty="0"/>
          </a:p>
          <a:p>
            <a:endParaRPr lang="en-US" altLang="zh-CN" dirty="0"/>
          </a:p>
          <a:p>
            <a:r>
              <a:rPr lang="zh-CN" altLang="zh-CN" sz="2800" dirty="0">
                <a:latin typeface="Times New Roman" panose="02020603050405020304" pitchFamily="18" charset="0"/>
                <a:ea typeface="宋体" panose="02010600030101010101" pitchFamily="2" charset="-122"/>
              </a:rPr>
              <a:t>公钥加密</a:t>
            </a:r>
            <a:endParaRPr lang="en-US" altLang="zh-CN" sz="2800"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r>
              <a:rPr lang="zh-CN" altLang="zh-CN" sz="2800" dirty="0">
                <a:latin typeface="Times New Roman" panose="02020603050405020304" pitchFamily="18" charset="0"/>
                <a:ea typeface="宋体" panose="02010600030101010101" pitchFamily="2" charset="-122"/>
              </a:rPr>
              <a:t>提供保密性</a:t>
            </a:r>
            <a:r>
              <a:rPr lang="zh-CN" altLang="en-US" sz="2800" dirty="0">
                <a:latin typeface="Times New Roman" panose="02020603050405020304" pitchFamily="18" charset="0"/>
                <a:ea typeface="宋体" panose="02010600030101010101" pitchFamily="2" charset="-122"/>
              </a:rPr>
              <a:t>的</a:t>
            </a:r>
            <a:r>
              <a:rPr lang="zh-CN" altLang="zh-CN" sz="2800" dirty="0">
                <a:latin typeface="Times New Roman" panose="02020603050405020304" pitchFamily="18" charset="0"/>
                <a:ea typeface="宋体" panose="02010600030101010101" pitchFamily="2" charset="-122"/>
              </a:rPr>
              <a:t>公钥加密</a:t>
            </a:r>
            <a:endParaRPr lang="en-US" altLang="zh-CN" sz="28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8626341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F7EBFA8-C243-49A8-9EE1-7DCD7A22DB9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9635"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BFE92BB-27C0-49BC-BF47-DD4D5A29B05E}"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69</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9636" name="Rectangle 2"/>
          <p:cNvSpPr>
            <a:spLocks noGrp="1" noChangeArrowheads="1"/>
          </p:cNvSpPr>
          <p:nvPr>
            <p:ph type="title"/>
          </p:nvPr>
        </p:nvSpPr>
        <p:spPr/>
        <p:txBody>
          <a:bodyPr/>
          <a:lstStyle/>
          <a:p>
            <a:pPr eaLnBrk="1" hangingPunct="1"/>
            <a:r>
              <a:rPr lang="zh-CN" altLang="en-US"/>
              <a:t>数字签名流程：</a:t>
            </a:r>
          </a:p>
        </p:txBody>
      </p:sp>
      <p:sp>
        <p:nvSpPr>
          <p:cNvPr id="69637" name="Rectangle 3"/>
          <p:cNvSpPr>
            <a:spLocks noGrp="1" noChangeArrowheads="1"/>
          </p:cNvSpPr>
          <p:nvPr>
            <p:ph type="body" idx="1"/>
          </p:nvPr>
        </p:nvSpPr>
        <p:spPr/>
        <p:txBody>
          <a:bodyPr/>
          <a:lstStyle/>
          <a:p>
            <a:pPr marL="0" indent="0" eaLnBrk="1" hangingPunct="1">
              <a:buNone/>
            </a:pPr>
            <a:r>
              <a:rPr lang="en-US" altLang="zh-CN" dirty="0">
                <a:latin typeface="宋体" panose="02010600030101010101" pitchFamily="2" charset="-122"/>
              </a:rPr>
              <a:t>(1)</a:t>
            </a:r>
            <a:r>
              <a:rPr lang="zh-CN" altLang="en-US" dirty="0">
                <a:latin typeface="宋体" panose="02010600030101010101" pitchFamily="2" charset="-122"/>
              </a:rPr>
              <a:t>采用散列算法对原始报文进行运算，得到个固定长度的数字串，称为</a:t>
            </a:r>
            <a:r>
              <a:rPr lang="zh-CN" altLang="en-US" dirty="0">
                <a:solidFill>
                  <a:schemeClr val="tx2"/>
                </a:solidFill>
                <a:latin typeface="宋体" panose="02010600030101010101" pitchFamily="2" charset="-122"/>
              </a:rPr>
              <a:t>报文摘要</a:t>
            </a:r>
            <a:r>
              <a:rPr lang="en-US" altLang="zh-CN" dirty="0"/>
              <a:t>(Message Digest)</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唯一性：不同的报文所得到的报文摘要各异，但对相同的报文它的报文摘要却是惟一的。</a:t>
            </a:r>
          </a:p>
          <a:p>
            <a:pPr lvl="1" eaLnBrk="1" hangingPunct="1"/>
            <a:r>
              <a:rPr lang="zh-CN" altLang="en-US" dirty="0"/>
              <a:t>不可更改性：</a:t>
            </a:r>
            <a:r>
              <a:rPr lang="zh-CN" altLang="en-US" dirty="0">
                <a:latin typeface="宋体" panose="02010600030101010101" pitchFamily="2" charset="-122"/>
              </a:rPr>
              <a:t>在数学上保证，只要改动报文中任何一位，</a:t>
            </a:r>
            <a:r>
              <a:rPr lang="zh-CN" altLang="en-US" dirty="0"/>
              <a:t>重新计算出的报文摘要值就会与原先的值不相符。</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303214"/>
            <a:ext cx="8305800" cy="636587"/>
          </a:xfrm>
        </p:spPr>
        <p:txBody>
          <a:bodyPr/>
          <a:lstStyle/>
          <a:p>
            <a:pPr eaLnBrk="1" hangingPunct="1"/>
            <a:r>
              <a:rPr lang="en-US" altLang="zh-CN">
                <a:ea typeface="宋体" panose="02010600030101010101" pitchFamily="2" charset="-122"/>
              </a:rPr>
              <a:t>Message Authentication Code</a:t>
            </a:r>
          </a:p>
        </p:txBody>
      </p:sp>
      <p:sp>
        <p:nvSpPr>
          <p:cNvPr id="179203" name="Rectangle 3"/>
          <p:cNvSpPr>
            <a:spLocks noGrp="1" noChangeArrowheads="1"/>
          </p:cNvSpPr>
          <p:nvPr>
            <p:ph idx="1"/>
          </p:nvPr>
        </p:nvSpPr>
        <p:spPr>
          <a:xfrm>
            <a:off x="533401" y="1066800"/>
            <a:ext cx="11353800" cy="5181600"/>
          </a:xfrm>
        </p:spPr>
        <p:txBody>
          <a:bodyPr/>
          <a:lstStyle/>
          <a:p>
            <a:pPr eaLnBrk="1" hangingPunct="1"/>
            <a:r>
              <a:rPr lang="zh-CN" altLang="en-US" sz="2400" dirty="0">
                <a:ea typeface="宋体" panose="02010600030101010101" pitchFamily="2" charset="-122"/>
              </a:rPr>
              <a:t>使用</a:t>
            </a:r>
            <a:r>
              <a:rPr lang="zh-CN" altLang="en-US" sz="2400" dirty="0">
                <a:solidFill>
                  <a:srgbClr val="C00000"/>
                </a:solidFill>
                <a:ea typeface="宋体" panose="02010600030101010101" pitchFamily="2" charset="-122"/>
              </a:rPr>
              <a:t>一个双方共享的秘密密钥</a:t>
            </a:r>
            <a:r>
              <a:rPr lang="zh-CN" altLang="en-US" sz="2400" dirty="0">
                <a:ea typeface="宋体" panose="02010600030101010101" pitchFamily="2" charset="-122"/>
              </a:rPr>
              <a:t>生成一个</a:t>
            </a:r>
            <a:r>
              <a:rPr lang="zh-CN" altLang="en-US" sz="2400" dirty="0">
                <a:solidFill>
                  <a:srgbClr val="C00000"/>
                </a:solidFill>
                <a:ea typeface="宋体" panose="02010600030101010101" pitchFamily="2" charset="-122"/>
              </a:rPr>
              <a:t>固定大小的小数据块</a:t>
            </a:r>
            <a:r>
              <a:rPr lang="zh-CN" altLang="en-US" sz="2400" dirty="0">
                <a:ea typeface="宋体" panose="02010600030101010101" pitchFamily="2" charset="-122"/>
              </a:rPr>
              <a:t>，并加入到消息中，称</a:t>
            </a:r>
            <a:r>
              <a:rPr lang="en-US" altLang="zh-CN" sz="2400" dirty="0">
                <a:ea typeface="宋体" panose="02010600030101010101" pitchFamily="2" charset="-122"/>
              </a:rPr>
              <a:t>MAC</a:t>
            </a:r>
            <a:r>
              <a:rPr lang="zh-CN" altLang="en-US" sz="2400" dirty="0">
                <a:ea typeface="宋体" panose="02010600030101010101" pitchFamily="2" charset="-122"/>
              </a:rPr>
              <a:t>，或密码校验和</a:t>
            </a:r>
            <a:r>
              <a:rPr lang="en-US" altLang="zh-CN" sz="2400" dirty="0">
                <a:ea typeface="宋体" panose="02010600030101010101" pitchFamily="2" charset="-122"/>
              </a:rPr>
              <a:t>(cryptographic checksum)</a:t>
            </a:r>
          </a:p>
          <a:p>
            <a:pPr eaLnBrk="1" hangingPunct="1"/>
            <a:r>
              <a:rPr lang="zh-CN" altLang="zh-CN" sz="2400" dirty="0">
                <a:ea typeface="宋体" panose="02010600030101010101" pitchFamily="2" charset="-122"/>
              </a:rPr>
              <a:t>用户</a:t>
            </a:r>
            <a:r>
              <a:rPr lang="en-US" altLang="zh-CN" sz="2400" dirty="0">
                <a:ea typeface="宋体" panose="02010600030101010101" pitchFamily="2" charset="-122"/>
              </a:rPr>
              <a:t>A</a:t>
            </a:r>
            <a:r>
              <a:rPr lang="zh-CN" altLang="en-US" sz="2400" dirty="0">
                <a:ea typeface="宋体" panose="02010600030101010101" pitchFamily="2" charset="-122"/>
              </a:rPr>
              <a:t>和用户</a:t>
            </a:r>
            <a:r>
              <a:rPr lang="en-US" altLang="zh-CN" sz="2400" dirty="0">
                <a:ea typeface="宋体" panose="02010600030101010101" pitchFamily="2" charset="-122"/>
              </a:rPr>
              <a:t>B</a:t>
            </a:r>
            <a:r>
              <a:rPr lang="zh-CN" altLang="en-US" sz="2400" dirty="0">
                <a:ea typeface="宋体" panose="02010600030101010101" pitchFamily="2" charset="-122"/>
              </a:rPr>
              <a:t>，共享密钥</a:t>
            </a:r>
            <a:r>
              <a:rPr lang="en-US" altLang="zh-CN" sz="2400" dirty="0">
                <a:ea typeface="宋体" panose="02010600030101010101" pitchFamily="2" charset="-122"/>
              </a:rPr>
              <a:t>K</a:t>
            </a:r>
            <a:r>
              <a:rPr lang="zh-CN" altLang="en-US" sz="2400" dirty="0">
                <a:ea typeface="宋体" panose="02010600030101010101" pitchFamily="2" charset="-122"/>
              </a:rPr>
              <a:t>，对于</a:t>
            </a:r>
            <a:r>
              <a:rPr lang="zh-CN" altLang="zh-CN" sz="2400" dirty="0">
                <a:ea typeface="宋体" panose="02010600030101010101" pitchFamily="2" charset="-122"/>
              </a:rPr>
              <a:t>消息</a:t>
            </a:r>
            <a:r>
              <a:rPr lang="en-US" altLang="zh-CN" sz="2400" dirty="0">
                <a:ea typeface="宋体" panose="02010600030101010101" pitchFamily="2" charset="-122"/>
              </a:rPr>
              <a:t>M</a:t>
            </a:r>
            <a:r>
              <a:rPr lang="zh-CN" altLang="en-US" sz="2400" dirty="0">
                <a:ea typeface="宋体" panose="02010600030101010101" pitchFamily="2" charset="-122"/>
              </a:rPr>
              <a:t>， </a:t>
            </a:r>
            <a:r>
              <a:rPr lang="en-US" altLang="zh-CN" sz="2400" dirty="0">
                <a:ea typeface="宋体" panose="02010600030101010101" pitchFamily="2" charset="-122"/>
              </a:rPr>
              <a:t>MAC=C</a:t>
            </a:r>
            <a:r>
              <a:rPr lang="en-US" altLang="zh-CN" sz="2400" baseline="-25000" dirty="0">
                <a:ea typeface="宋体" panose="02010600030101010101" pitchFamily="2" charset="-122"/>
              </a:rPr>
              <a:t>K</a:t>
            </a:r>
            <a:r>
              <a:rPr lang="en-US" altLang="zh-CN" sz="2400" dirty="0">
                <a:ea typeface="宋体" panose="02010600030101010101" pitchFamily="2" charset="-122"/>
              </a:rPr>
              <a:t>(M)</a:t>
            </a:r>
          </a:p>
          <a:p>
            <a:pPr eaLnBrk="1" hangingPunct="1"/>
            <a:r>
              <a:rPr lang="zh-CN" altLang="en-US" sz="2400" dirty="0">
                <a:ea typeface="宋体" panose="02010600030101010101" pitchFamily="2" charset="-122"/>
              </a:rPr>
              <a:t>如果接收方计算的</a:t>
            </a:r>
            <a:r>
              <a:rPr lang="en-US" altLang="zh-CN" sz="2400" dirty="0">
                <a:ea typeface="宋体" panose="02010600030101010101" pitchFamily="2" charset="-122"/>
              </a:rPr>
              <a:t>MAC</a:t>
            </a:r>
            <a:r>
              <a:rPr lang="zh-CN" altLang="en-US" sz="2400" dirty="0">
                <a:ea typeface="宋体" panose="02010600030101010101" pitchFamily="2" charset="-122"/>
              </a:rPr>
              <a:t>与收到的</a:t>
            </a:r>
            <a:r>
              <a:rPr lang="en-US" altLang="zh-CN" sz="2400" dirty="0">
                <a:ea typeface="宋体" panose="02010600030101010101" pitchFamily="2" charset="-122"/>
              </a:rPr>
              <a:t>MAC</a:t>
            </a:r>
            <a:r>
              <a:rPr lang="zh-CN" altLang="en-US" sz="2400" dirty="0">
                <a:ea typeface="宋体" panose="02010600030101010101" pitchFamily="2" charset="-122"/>
              </a:rPr>
              <a:t>匹配，则</a:t>
            </a:r>
          </a:p>
          <a:p>
            <a:pPr lvl="1" eaLnBrk="1" hangingPunct="1"/>
            <a:r>
              <a:rPr lang="zh-CN" altLang="en-US" sz="2400" dirty="0">
                <a:ea typeface="宋体" panose="02010600030101010101" pitchFamily="2" charset="-122"/>
              </a:rPr>
              <a:t>接收者可以确信消息</a:t>
            </a:r>
            <a:r>
              <a:rPr lang="en-US" altLang="zh-CN" sz="2400" dirty="0">
                <a:ea typeface="宋体" panose="02010600030101010101" pitchFamily="2" charset="-122"/>
              </a:rPr>
              <a:t>M</a:t>
            </a:r>
            <a:r>
              <a:rPr lang="zh-CN" altLang="en-US" sz="2400" dirty="0">
                <a:ea typeface="宋体" panose="02010600030101010101" pitchFamily="2" charset="-122"/>
              </a:rPr>
              <a:t>未被改变</a:t>
            </a:r>
            <a:endParaRPr lang="en-US" altLang="zh-CN" sz="2400" dirty="0">
              <a:ea typeface="宋体" panose="02010600030101010101" pitchFamily="2" charset="-122"/>
            </a:endParaRPr>
          </a:p>
          <a:p>
            <a:pPr marL="457200" lvl="1" indent="0" eaLnBrk="1" hangingPunct="1">
              <a:buNone/>
            </a:pPr>
            <a:r>
              <a:rPr lang="zh-CN" altLang="zh-CN" sz="2400" kern="100" dirty="0">
                <a:latin typeface="+mn-ea"/>
              </a:rPr>
              <a:t>而如果仅篡改消息，则接收方计算的新</a:t>
            </a:r>
            <a:r>
              <a:rPr lang="en-US" altLang="zh-CN" sz="2400" i="1" kern="100" dirty="0">
                <a:latin typeface="+mn-ea"/>
              </a:rPr>
              <a:t>MAC</a:t>
            </a:r>
            <a:r>
              <a:rPr lang="zh-CN" altLang="zh-CN" sz="2400" kern="100" dirty="0">
                <a:latin typeface="+mn-ea"/>
              </a:rPr>
              <a:t>将与收到的</a:t>
            </a:r>
            <a:r>
              <a:rPr lang="en-US" altLang="zh-CN" sz="2400" i="1" kern="100" dirty="0">
                <a:latin typeface="+mn-ea"/>
              </a:rPr>
              <a:t>MAC</a:t>
            </a:r>
            <a:r>
              <a:rPr lang="zh-CN" altLang="zh-CN" sz="2400" kern="100" dirty="0">
                <a:latin typeface="+mn-ea"/>
              </a:rPr>
              <a:t>不同</a:t>
            </a:r>
            <a:endParaRPr lang="zh-CN" altLang="en-US" sz="2400" dirty="0">
              <a:ea typeface="宋体" panose="02010600030101010101" pitchFamily="2" charset="-122"/>
            </a:endParaRPr>
          </a:p>
          <a:p>
            <a:pPr lvl="1" eaLnBrk="1" hangingPunct="1"/>
            <a:r>
              <a:rPr lang="zh-CN" altLang="en-US" sz="2400" dirty="0">
                <a:ea typeface="宋体" panose="02010600030101010101" pitchFamily="2" charset="-122"/>
              </a:rPr>
              <a:t>接收者可以确信消息来自所声称的发送者</a:t>
            </a:r>
            <a:endParaRPr lang="en-US" altLang="zh-CN" sz="2400" dirty="0">
              <a:ea typeface="宋体" panose="02010600030101010101" pitchFamily="2" charset="-122"/>
            </a:endParaRPr>
          </a:p>
          <a:p>
            <a:pPr marL="457200" lvl="1" indent="0" eaLnBrk="1" hangingPunct="1">
              <a:buNone/>
            </a:pPr>
            <a:r>
              <a:rPr lang="zh-CN" altLang="zh-CN" sz="2400" kern="100" dirty="0">
                <a:latin typeface="+mn-ea"/>
              </a:rPr>
              <a:t>除收发双方外再无其他人知道密钥，因此其他人不可能对自己发送的消息计算出正确的</a:t>
            </a:r>
            <a:r>
              <a:rPr lang="en-US" altLang="zh-CN" sz="2400" i="1" kern="100" dirty="0">
                <a:latin typeface="+mn-ea"/>
              </a:rPr>
              <a:t>MAC</a:t>
            </a:r>
            <a:endParaRPr lang="zh-CN" altLang="en-US" sz="2400" dirty="0">
              <a:ea typeface="宋体" panose="02010600030101010101" pitchFamily="2" charset="-122"/>
            </a:endParaRPr>
          </a:p>
          <a:p>
            <a:pPr lvl="1" eaLnBrk="1" hangingPunct="1"/>
            <a:r>
              <a:rPr lang="zh-CN" altLang="en-US" sz="2400" dirty="0">
                <a:ea typeface="宋体" panose="02010600030101010101" pitchFamily="2" charset="-122"/>
              </a:rPr>
              <a:t>如果消息中含有序列号，则可以保证正确的消息顺序</a:t>
            </a:r>
          </a:p>
          <a:p>
            <a:pPr eaLnBrk="1" hangingPunct="1"/>
            <a:r>
              <a:rPr lang="en-US" altLang="zh-CN" sz="2400" dirty="0">
                <a:ea typeface="宋体" panose="02010600030101010101" pitchFamily="2" charset="-122"/>
              </a:rPr>
              <a:t>MAC</a:t>
            </a:r>
            <a:r>
              <a:rPr lang="zh-CN" altLang="en-US" sz="2400" dirty="0">
                <a:ea typeface="宋体" panose="02010600030101010101" pitchFamily="2" charset="-122"/>
              </a:rPr>
              <a:t>函数类似于加密函数，但</a:t>
            </a:r>
            <a:r>
              <a:rPr lang="zh-CN" altLang="en-US" sz="2400" dirty="0">
                <a:solidFill>
                  <a:srgbClr val="C00000"/>
                </a:solidFill>
                <a:ea typeface="宋体" panose="02010600030101010101" pitchFamily="2" charset="-122"/>
              </a:rPr>
              <a:t>不需要可逆性</a:t>
            </a:r>
            <a:r>
              <a:rPr lang="zh-CN" altLang="en-US" sz="2400" dirty="0">
                <a:ea typeface="宋体" panose="02010600030101010101" pitchFamily="2" charset="-122"/>
              </a:rPr>
              <a:t>。</a:t>
            </a:r>
            <a:r>
              <a:rPr lang="zh-CN" altLang="zh-CN" sz="2400" kern="100" dirty="0">
                <a:latin typeface="+mn-ea"/>
              </a:rPr>
              <a:t>因此与加密算法相比更不易被攻破</a:t>
            </a:r>
            <a:r>
              <a:rPr lang="en-US" altLang="zh-CN" sz="2400" kern="100" dirty="0">
                <a:latin typeface="+mn-ea"/>
              </a:rPr>
              <a:t>,</a:t>
            </a:r>
            <a:r>
              <a:rPr lang="zh-CN" altLang="en-US" sz="2400" dirty="0">
                <a:ea typeface="宋体" panose="02010600030101010101" pitchFamily="2" charset="-122"/>
              </a:rPr>
              <a:t>因此在数学上比加密算法被攻击的弱点要少</a:t>
            </a:r>
          </a:p>
        </p:txBody>
      </p:sp>
      <p:sp>
        <p:nvSpPr>
          <p:cNvPr id="2662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FA118F5-6987-4FA6-BD26-AEA9C0DAD5A2}"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662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1B8AFBA-24DE-4CFB-8063-AB4259B7FDF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92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92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920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92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792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7920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792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8311750-AE1B-45B1-9E09-2B3C6A114198}"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70659"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D9C41F3-7808-4A7C-BF6F-DE36EA214434}"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70</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70660" name="Rectangle 2"/>
          <p:cNvSpPr>
            <a:spLocks noGrp="1" noChangeArrowheads="1"/>
          </p:cNvSpPr>
          <p:nvPr>
            <p:ph type="body" idx="1"/>
          </p:nvPr>
        </p:nvSpPr>
        <p:spPr>
          <a:xfrm>
            <a:off x="355600" y="1219200"/>
            <a:ext cx="11480800" cy="3786186"/>
          </a:xfrm>
        </p:spPr>
        <p:txBody>
          <a:bodyPr/>
          <a:lstStyle/>
          <a:p>
            <a:pPr algn="just" eaLnBrk="1" hangingPunct="1">
              <a:buFont typeface="Wingdings" panose="05000000000000000000" pitchFamily="2" charset="2"/>
              <a:buNone/>
            </a:pPr>
            <a:r>
              <a:rPr lang="en-US" altLang="zh-CN" sz="2400" dirty="0"/>
              <a:t>(2) </a:t>
            </a:r>
            <a:r>
              <a:rPr lang="zh-CN" altLang="en-US" sz="2400" dirty="0"/>
              <a:t>发送方用目己的</a:t>
            </a:r>
            <a:r>
              <a:rPr lang="zh-CN" altLang="en-US" sz="2400" u="sng" dirty="0">
                <a:solidFill>
                  <a:schemeClr val="tx2"/>
                </a:solidFill>
              </a:rPr>
              <a:t>私有密钥</a:t>
            </a:r>
            <a:r>
              <a:rPr lang="zh-CN" altLang="en-US" sz="2400" dirty="0"/>
              <a:t>对摘要进行加密来形成数字签名。</a:t>
            </a:r>
          </a:p>
          <a:p>
            <a:pPr algn="just" eaLnBrk="1" hangingPunct="1">
              <a:buFont typeface="Wingdings" panose="05000000000000000000" pitchFamily="2" charset="2"/>
              <a:buNone/>
            </a:pPr>
            <a:endParaRPr lang="zh-CN" altLang="en-US" sz="2400" dirty="0"/>
          </a:p>
          <a:p>
            <a:pPr algn="just" eaLnBrk="1" hangingPunct="1">
              <a:buFont typeface="Wingdings" panose="05000000000000000000" pitchFamily="2" charset="2"/>
              <a:buNone/>
            </a:pPr>
            <a:r>
              <a:rPr lang="en-US" altLang="zh-CN" sz="2400" dirty="0"/>
              <a:t>(3) </a:t>
            </a:r>
            <a:r>
              <a:rPr lang="zh-CN" altLang="en-US" sz="2400" dirty="0"/>
              <a:t>这个数字签名将作为报文的附件和报文一起发送给接收方。</a:t>
            </a:r>
          </a:p>
          <a:p>
            <a:pPr algn="just" eaLnBrk="1" hangingPunct="1">
              <a:buFont typeface="Wingdings" panose="05000000000000000000" pitchFamily="2" charset="2"/>
              <a:buNone/>
            </a:pPr>
            <a:endParaRPr lang="zh-CN" altLang="en-US" sz="2400" dirty="0"/>
          </a:p>
          <a:p>
            <a:pPr algn="just" eaLnBrk="1" hangingPunct="1">
              <a:buFont typeface="Wingdings" panose="05000000000000000000" pitchFamily="2" charset="2"/>
              <a:buNone/>
            </a:pPr>
            <a:r>
              <a:rPr lang="en-US" altLang="zh-CN" sz="2400" dirty="0"/>
              <a:t>(4) </a:t>
            </a:r>
            <a:r>
              <a:rPr lang="zh-CN" altLang="en-US" sz="2400" dirty="0"/>
              <a:t>接收方首先对接收到的原始报文用同样的算法计算出新的报文摘要，再用发送方的</a:t>
            </a:r>
            <a:r>
              <a:rPr lang="zh-CN" altLang="en-US" sz="2400" u="sng" dirty="0">
                <a:solidFill>
                  <a:schemeClr val="tx2"/>
                </a:solidFill>
              </a:rPr>
              <a:t>公开密钥</a:t>
            </a:r>
            <a:r>
              <a:rPr lang="zh-CN" altLang="en-US" sz="2400" dirty="0"/>
              <a:t>对报文附件的数字签名进行解密，</a:t>
            </a:r>
            <a:r>
              <a:rPr lang="zh-CN" altLang="en-US" sz="2400" u="sng" dirty="0">
                <a:solidFill>
                  <a:schemeClr val="tx2"/>
                </a:solidFill>
              </a:rPr>
              <a:t>比较</a:t>
            </a:r>
            <a:r>
              <a:rPr lang="zh-CN" altLang="en-US" sz="2400" dirty="0"/>
              <a:t>两个报文摘要，如果值相同，接收方就能确认该数字签名是发送方的，否则就认为收到的报文是伪造的或者中途被篡改。</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AFB9027-8775-4E4D-96F9-4F0528EF169F}"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71683"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1B846E2-C4BB-40AC-96D1-AFD73090403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71</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71684" name="Rectangle 2"/>
          <p:cNvSpPr>
            <a:spLocks noGrp="1" noChangeArrowheads="1"/>
          </p:cNvSpPr>
          <p:nvPr>
            <p:ph type="title"/>
          </p:nvPr>
        </p:nvSpPr>
        <p:spPr/>
        <p:txBody>
          <a:bodyPr/>
          <a:lstStyle/>
          <a:p>
            <a:pPr eaLnBrk="1" hangingPunct="1"/>
            <a:r>
              <a:rPr lang="en-US" altLang="zh-CN"/>
              <a:t>Hash</a:t>
            </a:r>
            <a:r>
              <a:rPr lang="zh-CN" altLang="en-US"/>
              <a:t>函数的基本用途（</a:t>
            </a:r>
            <a:r>
              <a:rPr lang="en-US" altLang="zh-CN"/>
              <a:t>c</a:t>
            </a:r>
            <a:r>
              <a:rPr lang="zh-CN" altLang="en-US"/>
              <a:t>）</a:t>
            </a:r>
          </a:p>
        </p:txBody>
      </p:sp>
      <p:sp>
        <p:nvSpPr>
          <p:cNvPr id="71685" name="Rectangle 3"/>
          <p:cNvSpPr>
            <a:spLocks noChangeArrowheads="1"/>
          </p:cNvSpPr>
          <p:nvPr/>
        </p:nvSpPr>
        <p:spPr bwMode="ltGray">
          <a:xfrm>
            <a:off x="2405063" y="2636838"/>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71686" name="Oval 4"/>
          <p:cNvSpPr>
            <a:spLocks noChangeArrowheads="1"/>
          </p:cNvSpPr>
          <p:nvPr/>
        </p:nvSpPr>
        <p:spPr bwMode="ltGray">
          <a:xfrm>
            <a:off x="3268664" y="3284538"/>
            <a:ext cx="427037"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71687" name="Oval 5"/>
          <p:cNvSpPr>
            <a:spLocks noChangeArrowheads="1"/>
          </p:cNvSpPr>
          <p:nvPr/>
        </p:nvSpPr>
        <p:spPr bwMode="ltGray">
          <a:xfrm>
            <a:off x="5094289" y="2824163"/>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71688" name="Line 6"/>
          <p:cNvSpPr>
            <a:spLocks noChangeShapeType="1"/>
          </p:cNvSpPr>
          <p:nvPr/>
        </p:nvSpPr>
        <p:spPr bwMode="ltGray">
          <a:xfrm>
            <a:off x="2836863" y="2997200"/>
            <a:ext cx="230505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9" name="Line 7"/>
          <p:cNvSpPr>
            <a:spLocks noChangeShapeType="1"/>
          </p:cNvSpPr>
          <p:nvPr/>
        </p:nvSpPr>
        <p:spPr bwMode="ltGray">
          <a:xfrm>
            <a:off x="4530725" y="3511550"/>
            <a:ext cx="1905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0" name="Line 8"/>
          <p:cNvSpPr>
            <a:spLocks noChangeShapeType="1"/>
          </p:cNvSpPr>
          <p:nvPr/>
        </p:nvSpPr>
        <p:spPr bwMode="ltGray">
          <a:xfrm flipV="1">
            <a:off x="4721225" y="3136900"/>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1" name="Line 9"/>
          <p:cNvSpPr>
            <a:spLocks noChangeShapeType="1"/>
          </p:cNvSpPr>
          <p:nvPr/>
        </p:nvSpPr>
        <p:spPr bwMode="ltGray">
          <a:xfrm>
            <a:off x="4721226" y="3136900"/>
            <a:ext cx="373063"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2" name="Line 10"/>
          <p:cNvSpPr>
            <a:spLocks noChangeShapeType="1"/>
          </p:cNvSpPr>
          <p:nvPr/>
        </p:nvSpPr>
        <p:spPr bwMode="ltGray">
          <a:xfrm>
            <a:off x="5573714" y="3068638"/>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3" name="Oval 11"/>
          <p:cNvSpPr>
            <a:spLocks noChangeArrowheads="1"/>
          </p:cNvSpPr>
          <p:nvPr/>
        </p:nvSpPr>
        <p:spPr bwMode="ltGray">
          <a:xfrm>
            <a:off x="8021638" y="2781300"/>
            <a:ext cx="431800"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H</a:t>
            </a:r>
          </a:p>
        </p:txBody>
      </p:sp>
      <p:sp>
        <p:nvSpPr>
          <p:cNvPr id="71694" name="Text Box 12"/>
          <p:cNvSpPr txBox="1">
            <a:spLocks noChangeArrowheads="1"/>
          </p:cNvSpPr>
          <p:nvPr/>
        </p:nvSpPr>
        <p:spPr bwMode="ltGray">
          <a:xfrm>
            <a:off x="8669338" y="3278188"/>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a:solidFill>
                  <a:schemeClr val="tx2"/>
                </a:solidFill>
                <a:latin typeface="Times New Roman" panose="02020603050405020304" pitchFamily="18" charset="0"/>
                <a:ea typeface="宋体" panose="02010600030101010101" pitchFamily="2" charset="-122"/>
              </a:rPr>
              <a:t>Compare</a:t>
            </a:r>
          </a:p>
        </p:txBody>
      </p:sp>
      <p:sp>
        <p:nvSpPr>
          <p:cNvPr id="71695" name="Rectangle 13"/>
          <p:cNvSpPr>
            <a:spLocks noChangeArrowheads="1"/>
          </p:cNvSpPr>
          <p:nvPr/>
        </p:nvSpPr>
        <p:spPr bwMode="ltGray">
          <a:xfrm>
            <a:off x="6151564" y="2609850"/>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71696" name="AutoShape 14"/>
          <p:cNvSpPr>
            <a:spLocks noChangeArrowheads="1"/>
          </p:cNvSpPr>
          <p:nvPr/>
        </p:nvSpPr>
        <p:spPr bwMode="auto">
          <a:xfrm>
            <a:off x="4060826" y="3284539"/>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E</a:t>
            </a:r>
          </a:p>
        </p:txBody>
      </p:sp>
      <p:sp>
        <p:nvSpPr>
          <p:cNvPr id="71697" name="Text Box 15"/>
          <p:cNvSpPr txBox="1">
            <a:spLocks noChangeArrowheads="1"/>
          </p:cNvSpPr>
          <p:nvPr/>
        </p:nvSpPr>
        <p:spPr bwMode="auto">
          <a:xfrm>
            <a:off x="5553076" y="4456113"/>
            <a:ext cx="1274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E</a:t>
            </a:r>
            <a:r>
              <a:rPr lang="en-US" altLang="zh-CN" sz="1800" baseline="-25000">
                <a:latin typeface="Arial" panose="020B0604020202020204" pitchFamily="34" charset="0"/>
                <a:ea typeface="宋体" panose="02010600030101010101" pitchFamily="2" charset="-122"/>
              </a:rPr>
              <a:t>kRa</a:t>
            </a:r>
            <a:r>
              <a:rPr lang="en-US" altLang="zh-CN" sz="1800">
                <a:latin typeface="Arial" panose="020B0604020202020204" pitchFamily="34" charset="0"/>
                <a:ea typeface="宋体" panose="02010600030101010101" pitchFamily="2" charset="-122"/>
              </a:rPr>
              <a:t>(H(M))</a:t>
            </a:r>
          </a:p>
        </p:txBody>
      </p:sp>
      <p:sp>
        <p:nvSpPr>
          <p:cNvPr id="71698" name="Line 16"/>
          <p:cNvSpPr>
            <a:spLocks noChangeShapeType="1"/>
          </p:cNvSpPr>
          <p:nvPr/>
        </p:nvSpPr>
        <p:spPr bwMode="ltGray">
          <a:xfrm>
            <a:off x="4330700" y="3886200"/>
            <a:ext cx="1588"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9" name="Text Box 17"/>
          <p:cNvSpPr txBox="1">
            <a:spLocks noChangeArrowheads="1"/>
          </p:cNvSpPr>
          <p:nvPr/>
        </p:nvSpPr>
        <p:spPr bwMode="ltGray">
          <a:xfrm>
            <a:off x="4060826" y="4076700"/>
            <a:ext cx="1090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a:latin typeface="Times New Roman" panose="02020603050405020304" pitchFamily="18" charset="0"/>
                <a:ea typeface="宋体" panose="02010600030101010101" pitchFamily="2" charset="-122"/>
              </a:rPr>
              <a:t>K</a:t>
            </a:r>
            <a:r>
              <a:rPr lang="en-US" altLang="zh-CN" sz="2400" b="0" baseline="-25000">
                <a:latin typeface="Times New Roman" panose="02020603050405020304" pitchFamily="18" charset="0"/>
                <a:ea typeface="宋体" panose="02010600030101010101" pitchFamily="2" charset="-122"/>
              </a:rPr>
              <a:t>Ra</a:t>
            </a:r>
            <a:r>
              <a:rPr lang="zh-CN" altLang="en-US" sz="1800">
                <a:latin typeface="Arial" panose="020B0604020202020204" pitchFamily="34" charset="0"/>
                <a:ea typeface="宋体" panose="02010600030101010101" pitchFamily="2" charset="-122"/>
              </a:rPr>
              <a:t>私钥</a:t>
            </a:r>
            <a:endParaRPr lang="zh-CN" altLang="en-US" sz="2400" b="0" baseline="-25000">
              <a:latin typeface="Times New Roman" panose="02020603050405020304" pitchFamily="18" charset="0"/>
              <a:ea typeface="宋体" panose="02010600030101010101" pitchFamily="2" charset="-122"/>
            </a:endParaRPr>
          </a:p>
        </p:txBody>
      </p:sp>
      <p:sp>
        <p:nvSpPr>
          <p:cNvPr id="71700" name="Line 18"/>
          <p:cNvSpPr>
            <a:spLocks noChangeShapeType="1"/>
          </p:cNvSpPr>
          <p:nvPr/>
        </p:nvSpPr>
        <p:spPr bwMode="auto">
          <a:xfrm>
            <a:off x="6726238" y="29972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Rectangle 19"/>
          <p:cNvSpPr>
            <a:spLocks noChangeArrowheads="1"/>
          </p:cNvSpPr>
          <p:nvPr/>
        </p:nvSpPr>
        <p:spPr bwMode="ltGray">
          <a:xfrm>
            <a:off x="6151564" y="3429000"/>
            <a:ext cx="574675" cy="215900"/>
          </a:xfrm>
          <a:prstGeom prst="rect">
            <a:avLst/>
          </a:prstGeom>
          <a:solidFill>
            <a:srgbClr val="CC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sp>
        <p:nvSpPr>
          <p:cNvPr id="71702" name="Line 20"/>
          <p:cNvSpPr>
            <a:spLocks noChangeShapeType="1"/>
          </p:cNvSpPr>
          <p:nvPr/>
        </p:nvSpPr>
        <p:spPr bwMode="auto">
          <a:xfrm flipV="1">
            <a:off x="6294439" y="3500438"/>
            <a:ext cx="142875" cy="1008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Line 21"/>
          <p:cNvSpPr>
            <a:spLocks noChangeShapeType="1"/>
          </p:cNvSpPr>
          <p:nvPr/>
        </p:nvSpPr>
        <p:spPr bwMode="auto">
          <a:xfrm>
            <a:off x="8453438" y="299720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4" name="Line 22"/>
          <p:cNvSpPr>
            <a:spLocks noChangeShapeType="1"/>
          </p:cNvSpPr>
          <p:nvPr/>
        </p:nvSpPr>
        <p:spPr bwMode="auto">
          <a:xfrm>
            <a:off x="9245600" y="299720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71705" name="AutoShape 23"/>
          <p:cNvCxnSpPr>
            <a:cxnSpLocks noChangeShapeType="1"/>
          </p:cNvCxnSpPr>
          <p:nvPr/>
        </p:nvCxnSpPr>
        <p:spPr bwMode="auto">
          <a:xfrm>
            <a:off x="2830513" y="3068639"/>
            <a:ext cx="438150" cy="5238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06" name="Line 24"/>
          <p:cNvSpPr>
            <a:spLocks noChangeShapeType="1"/>
          </p:cNvSpPr>
          <p:nvPr/>
        </p:nvSpPr>
        <p:spPr bwMode="auto">
          <a:xfrm>
            <a:off x="3702051" y="3573463"/>
            <a:ext cx="358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25"/>
          <p:cNvSpPr>
            <a:spLocks noChangeShapeType="1"/>
          </p:cNvSpPr>
          <p:nvPr/>
        </p:nvSpPr>
        <p:spPr bwMode="auto">
          <a:xfrm>
            <a:off x="6726239" y="3500438"/>
            <a:ext cx="7191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AutoShape 26"/>
          <p:cNvSpPr>
            <a:spLocks noChangeArrowheads="1"/>
          </p:cNvSpPr>
          <p:nvPr/>
        </p:nvSpPr>
        <p:spPr bwMode="auto">
          <a:xfrm>
            <a:off x="7516814" y="3259139"/>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71709" name="Line 27"/>
          <p:cNvSpPr>
            <a:spLocks noChangeShapeType="1"/>
          </p:cNvSpPr>
          <p:nvPr/>
        </p:nvSpPr>
        <p:spPr bwMode="ltGray">
          <a:xfrm>
            <a:off x="7786689" y="3860800"/>
            <a:ext cx="1587"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0" name="Text Box 28"/>
          <p:cNvSpPr txBox="1">
            <a:spLocks noChangeArrowheads="1"/>
          </p:cNvSpPr>
          <p:nvPr/>
        </p:nvSpPr>
        <p:spPr bwMode="ltGray">
          <a:xfrm>
            <a:off x="7516813" y="4051300"/>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a:latin typeface="Times New Roman" panose="02020603050405020304" pitchFamily="18" charset="0"/>
                <a:ea typeface="宋体" panose="02010600030101010101" pitchFamily="2" charset="-122"/>
              </a:rPr>
              <a:t>K</a:t>
            </a:r>
            <a:r>
              <a:rPr lang="en-US" altLang="zh-CN" sz="2400" b="0" baseline="-25000">
                <a:latin typeface="Times New Roman" panose="02020603050405020304" pitchFamily="18" charset="0"/>
                <a:ea typeface="宋体" panose="02010600030101010101" pitchFamily="2" charset="-122"/>
              </a:rPr>
              <a:t>Ua</a:t>
            </a:r>
          </a:p>
        </p:txBody>
      </p:sp>
      <p:sp>
        <p:nvSpPr>
          <p:cNvPr id="71711" name="Line 29"/>
          <p:cNvSpPr>
            <a:spLocks noChangeShapeType="1"/>
          </p:cNvSpPr>
          <p:nvPr/>
        </p:nvSpPr>
        <p:spPr bwMode="auto">
          <a:xfrm>
            <a:off x="8021639" y="3500438"/>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Text Box 30"/>
          <p:cNvSpPr txBox="1">
            <a:spLocks noChangeArrowheads="1"/>
          </p:cNvSpPr>
          <p:nvPr/>
        </p:nvSpPr>
        <p:spPr bwMode="auto">
          <a:xfrm>
            <a:off x="2590801" y="5257801"/>
            <a:ext cx="1724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数字签名</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A66F7-319C-4D0C-9416-9F8AF51EC823}"/>
              </a:ext>
            </a:extLst>
          </p:cNvPr>
          <p:cNvSpPr>
            <a:spLocks noGrp="1"/>
          </p:cNvSpPr>
          <p:nvPr>
            <p:ph type="title"/>
          </p:nvPr>
        </p:nvSpPr>
        <p:spPr/>
        <p:txBody>
          <a:bodyPr/>
          <a:lstStyle/>
          <a:p>
            <a:r>
              <a:rPr lang="en-US" altLang="zh-CN" sz="3600" dirty="0">
                <a:latin typeface="Times New Roman" panose="02020603050405020304" pitchFamily="18" charset="0"/>
                <a:ea typeface="宋体" panose="02010600030101010101" pitchFamily="2" charset="-122"/>
              </a:rPr>
              <a:t>RSA</a:t>
            </a:r>
            <a:r>
              <a:rPr lang="zh-CN" altLang="zh-CN" sz="3600" dirty="0">
                <a:latin typeface="Times New Roman" panose="02020603050405020304" pitchFamily="18" charset="0"/>
                <a:ea typeface="宋体" panose="02010600030101010101" pitchFamily="2" charset="-122"/>
              </a:rPr>
              <a:t>签名体制</a:t>
            </a:r>
            <a:endParaRPr lang="zh-CN" altLang="en-US" dirty="0"/>
          </a:p>
        </p:txBody>
      </p:sp>
      <p:sp>
        <p:nvSpPr>
          <p:cNvPr id="3" name="内容占位符 2">
            <a:extLst>
              <a:ext uri="{FF2B5EF4-FFF2-40B4-BE49-F238E27FC236}">
                <a16:creationId xmlns:a16="http://schemas.microsoft.com/office/drawing/2014/main" id="{1DC3264C-CD77-4C0C-BE49-74D30273E7A6}"/>
              </a:ext>
            </a:extLst>
          </p:cNvPr>
          <p:cNvSpPr>
            <a:spLocks noGrp="1"/>
          </p:cNvSpPr>
          <p:nvPr>
            <p:ph idx="1"/>
          </p:nvPr>
        </p:nvSpPr>
        <p:spPr>
          <a:xfrm>
            <a:off x="9144000" y="4953000"/>
            <a:ext cx="2438400" cy="1371600"/>
          </a:xfrm>
        </p:spPr>
        <p:txBody>
          <a:bodyPr/>
          <a:lstStyle/>
          <a:p>
            <a:endParaRPr lang="zh-CN" altLang="en-US" dirty="0"/>
          </a:p>
        </p:txBody>
      </p:sp>
      <p:sp>
        <p:nvSpPr>
          <p:cNvPr id="4" name="日期占位符 3">
            <a:extLst>
              <a:ext uri="{FF2B5EF4-FFF2-40B4-BE49-F238E27FC236}">
                <a16:creationId xmlns:a16="http://schemas.microsoft.com/office/drawing/2014/main" id="{C23F19F3-CA1D-48DF-A998-C7369989E8B8}"/>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93A5BB24-948B-4269-8D85-E4A726AF96EE}"/>
              </a:ext>
            </a:extLst>
          </p:cNvPr>
          <p:cNvSpPr>
            <a:spLocks noGrp="1"/>
          </p:cNvSpPr>
          <p:nvPr>
            <p:ph type="sldNum" sz="quarter" idx="11"/>
          </p:nvPr>
        </p:nvSpPr>
        <p:spPr/>
        <p:txBody>
          <a:bodyPr/>
          <a:lstStyle/>
          <a:p>
            <a:fld id="{D06FDECE-D84C-4BFC-AAC6-9399481B1547}" type="slidenum">
              <a:rPr lang="en-US" altLang="zh-CN" smtClean="0"/>
              <a:pPr/>
              <a:t>72</a:t>
            </a:fld>
            <a:endParaRPr lang="en-US" altLang="zh-CN"/>
          </a:p>
        </p:txBody>
      </p:sp>
      <p:sp>
        <p:nvSpPr>
          <p:cNvPr id="6" name="文本框 2">
            <a:extLst>
              <a:ext uri="{FF2B5EF4-FFF2-40B4-BE49-F238E27FC236}">
                <a16:creationId xmlns:a16="http://schemas.microsoft.com/office/drawing/2014/main" id="{02ACFB43-3FAB-421E-9909-C44220846138}"/>
              </a:ext>
            </a:extLst>
          </p:cNvPr>
          <p:cNvSpPr txBox="1">
            <a:spLocks noChangeArrowheads="1"/>
          </p:cNvSpPr>
          <p:nvPr/>
        </p:nvSpPr>
        <p:spPr bwMode="auto">
          <a:xfrm>
            <a:off x="734938" y="1027252"/>
            <a:ext cx="1016166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eaLnBrk="1" hangingPunct="1">
              <a:spcBef>
                <a:spcPct val="0"/>
              </a:spcBef>
              <a:buFont typeface="Arial" panose="020B0604020202020204" pitchFamily="34" charset="0"/>
              <a:buNone/>
            </a:pPr>
            <a:r>
              <a:rPr lang="zh-CN" altLang="zh-CN" sz="2400" dirty="0">
                <a:latin typeface="Times New Roman" panose="02020603050405020304" pitchFamily="18" charset="0"/>
                <a:ea typeface="宋体" panose="02010600030101010101" pitchFamily="2" charset="-122"/>
              </a:rPr>
              <a:t>下面以</a:t>
            </a:r>
            <a:r>
              <a:rPr lang="en-US" altLang="zh-CN" sz="2400" dirty="0">
                <a:latin typeface="Times New Roman" panose="02020603050405020304" pitchFamily="18" charset="0"/>
                <a:ea typeface="宋体" panose="02010600030101010101" pitchFamily="2" charset="-122"/>
              </a:rPr>
              <a:t>RSA</a:t>
            </a:r>
            <a:r>
              <a:rPr lang="zh-CN" altLang="zh-CN" sz="2400" dirty="0">
                <a:latin typeface="Times New Roman" panose="02020603050405020304" pitchFamily="18" charset="0"/>
                <a:ea typeface="宋体" panose="02010600030101010101" pitchFamily="2" charset="-122"/>
              </a:rPr>
              <a:t>签名体制为例说明数字签名的产生过程。</a:t>
            </a:r>
          </a:p>
          <a:p>
            <a:pPr eaLnBrk="1" hangingPunct="1">
              <a:spcBef>
                <a:spcPct val="0"/>
              </a:spcBef>
              <a:buFontTx/>
              <a:buNone/>
            </a:pPr>
            <a:r>
              <a:rPr lang="zh-CN" altLang="en-US" sz="2400" dirty="0">
                <a:latin typeface="Times New Roman" panose="02020603050405020304" pitchFamily="18" charset="0"/>
                <a:ea typeface="宋体" panose="02010600030101010101" pitchFamily="2" charset="-122"/>
              </a:rPr>
              <a:t>①</a:t>
            </a:r>
            <a:r>
              <a:rPr lang="zh-CN" altLang="zh-CN" sz="2400" dirty="0">
                <a:latin typeface="Times New Roman" panose="02020603050405020304" pitchFamily="18" charset="0"/>
                <a:ea typeface="宋体" panose="02010600030101010101" pitchFamily="2" charset="-122"/>
              </a:rPr>
              <a:t>体制参数</a:t>
            </a:r>
            <a:endParaRPr lang="en-US" altLang="zh-CN" sz="2400" dirty="0">
              <a:latin typeface="Times New Roman" panose="02020603050405020304" pitchFamily="18" charset="0"/>
              <a:ea typeface="宋体" panose="02010600030101010101" pitchFamily="2" charset="-122"/>
            </a:endParaRPr>
          </a:p>
          <a:p>
            <a:pPr eaLnBrk="1" hangingPunct="1">
              <a:spcBef>
                <a:spcPct val="0"/>
              </a:spcBef>
              <a:buFont typeface="Arial" panose="020B0604020202020204" pitchFamily="34" charset="0"/>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选两个保密的大素数</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计算    </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选一整数</a:t>
            </a:r>
            <a:r>
              <a:rPr lang="en-US" altLang="zh-CN" sz="2400" dirty="0">
                <a:latin typeface="Times New Roman" panose="02020603050405020304" pitchFamily="18" charset="0"/>
                <a:ea typeface="宋体" panose="02010600030101010101" pitchFamily="2" charset="-122"/>
              </a:rPr>
              <a:t>e</a:t>
            </a:r>
            <a:r>
              <a:rPr lang="zh-CN" altLang="en-US" sz="2400" dirty="0">
                <a:latin typeface="Times New Roman" panose="02020603050405020304" pitchFamily="18" charset="0"/>
                <a:ea typeface="宋体" panose="02010600030101010101" pitchFamily="2" charset="-122"/>
              </a:rPr>
              <a:t>，满足                      ，且                       ；计算    ，满足</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；以                  为公开钥，                 为秘密钥。</a:t>
            </a:r>
            <a:endParaRPr lang="en-US" altLang="zh-CN" sz="2400" dirty="0">
              <a:latin typeface="Times New Roman" panose="02020603050405020304" pitchFamily="18" charset="0"/>
              <a:ea typeface="宋体" panose="02010600030101010101" pitchFamily="2" charset="-122"/>
            </a:endParaRPr>
          </a:p>
          <a:p>
            <a:pPr eaLnBrk="1" hangingPunct="1">
              <a:spcBef>
                <a:spcPct val="0"/>
              </a:spcBef>
              <a:buFontTx/>
              <a:buNone/>
            </a:pPr>
            <a:r>
              <a:rPr lang="zh-CN" altLang="en-US" sz="2400" dirty="0">
                <a:latin typeface="Times New Roman" panose="02020603050405020304" pitchFamily="18" charset="0"/>
                <a:ea typeface="宋体" panose="02010600030101010101" pitchFamily="2" charset="-122"/>
              </a:rPr>
              <a:t>②</a:t>
            </a:r>
            <a:r>
              <a:rPr lang="zh-CN" altLang="zh-CN" sz="2400" dirty="0">
                <a:latin typeface="Times New Roman" panose="02020603050405020304" pitchFamily="18" charset="0"/>
                <a:ea typeface="宋体" panose="02010600030101010101" pitchFamily="2" charset="-122"/>
              </a:rPr>
              <a:t>签名过程</a:t>
            </a:r>
            <a:endParaRPr lang="en-US" altLang="zh-CN" sz="2400" dirty="0">
              <a:latin typeface="Times New Roman" panose="02020603050405020304" pitchFamily="18" charset="0"/>
              <a:ea typeface="宋体" panose="02010600030101010101" pitchFamily="2" charset="-122"/>
            </a:endParaRPr>
          </a:p>
          <a:p>
            <a:pPr eaLnBrk="1" hangingPunct="1">
              <a:spcBef>
                <a:spcPct val="0"/>
              </a:spcBef>
              <a:buFontTx/>
              <a:buNone/>
            </a:pPr>
            <a:r>
              <a:rPr lang="zh-CN" altLang="zh-CN" sz="2400" dirty="0">
                <a:latin typeface="Times New Roman" panose="02020603050405020304" pitchFamily="18" charset="0"/>
                <a:ea typeface="宋体" panose="02010600030101010101" pitchFamily="2" charset="-122"/>
              </a:rPr>
              <a:t>设消息为</a:t>
            </a:r>
            <a:r>
              <a:rPr lang="en-US" altLang="zh-CN" sz="2400" i="1" dirty="0">
                <a:latin typeface="Times New Roman" panose="02020603050405020304" pitchFamily="18" charset="0"/>
                <a:ea typeface="宋体" panose="02010600030101010101" pitchFamily="2" charset="-122"/>
              </a:rPr>
              <a:t>M</a:t>
            </a:r>
            <a:r>
              <a:rPr lang="zh-CN" altLang="zh-CN" sz="2400" dirty="0">
                <a:latin typeface="Times New Roman" panose="02020603050405020304" pitchFamily="18" charset="0"/>
                <a:ea typeface="宋体" panose="02010600030101010101" pitchFamily="2" charset="-122"/>
              </a:rPr>
              <a:t>，对其签名为</a:t>
            </a:r>
            <a:r>
              <a:rPr lang="en-US" altLang="zh-CN" sz="2400" dirty="0">
                <a:latin typeface="Times New Roman" panose="02020603050405020304" pitchFamily="18" charset="0"/>
                <a:ea typeface="宋体" panose="02010600030101010101" pitchFamily="2" charset="-122"/>
              </a:rPr>
              <a:t>   </a:t>
            </a:r>
            <a:endParaRPr lang="zh-CN" altLang="zh-CN" sz="2400" dirty="0">
              <a:latin typeface="Times New Roman" panose="02020603050405020304" pitchFamily="18" charset="0"/>
              <a:ea typeface="宋体" panose="02010600030101010101" pitchFamily="2" charset="-122"/>
            </a:endParaRPr>
          </a:p>
          <a:p>
            <a:pPr eaLnBrk="1" hangingPunct="1">
              <a:spcBef>
                <a:spcPct val="0"/>
              </a:spcBef>
              <a:buFontTx/>
              <a:buNone/>
            </a:pPr>
            <a:endParaRPr lang="en-US" altLang="zh-CN" sz="2400" dirty="0">
              <a:latin typeface="Times New Roman" panose="02020603050405020304" pitchFamily="18" charset="0"/>
              <a:ea typeface="宋体" panose="02010600030101010101" pitchFamily="2" charset="-122"/>
            </a:endParaRPr>
          </a:p>
          <a:p>
            <a:pPr eaLnBrk="1" hangingPunct="1">
              <a:spcBef>
                <a:spcPct val="0"/>
              </a:spcBef>
              <a:buFont typeface="Arial" panose="020B0604020202020204" pitchFamily="34" charset="0"/>
              <a:buNone/>
            </a:pPr>
            <a:r>
              <a:rPr lang="zh-CN" altLang="en-US" sz="2400" dirty="0">
                <a:latin typeface="Times New Roman" panose="02020603050405020304" pitchFamily="18" charset="0"/>
                <a:ea typeface="宋体" panose="02010600030101010101" pitchFamily="2" charset="-122"/>
              </a:rPr>
              <a:t>③</a:t>
            </a:r>
            <a:r>
              <a:rPr lang="zh-CN" altLang="zh-CN" sz="2400" dirty="0">
                <a:latin typeface="Times New Roman" panose="02020603050405020304" pitchFamily="18" charset="0"/>
                <a:ea typeface="宋体" panose="02010600030101010101" pitchFamily="2" charset="-122"/>
              </a:rPr>
              <a:t>验证过程</a:t>
            </a:r>
            <a:endParaRPr lang="en-US" altLang="zh-CN" sz="2400" dirty="0">
              <a:latin typeface="Times New Roman" panose="02020603050405020304" pitchFamily="18" charset="0"/>
              <a:ea typeface="宋体" panose="02010600030101010101" pitchFamily="2" charset="-122"/>
            </a:endParaRPr>
          </a:p>
          <a:p>
            <a:pPr eaLnBrk="1" hangingPunct="1">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收方在收到消息</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和签名    后，验证                   </a:t>
            </a:r>
            <a:r>
              <a:rPr lang="zh-CN" altLang="zh-CN" sz="2400" dirty="0">
                <a:latin typeface="Times New Roman" panose="02020603050405020304" pitchFamily="18" charset="0"/>
                <a:ea typeface="宋体" panose="02010600030101010101" pitchFamily="2" charset="-122"/>
              </a:rPr>
              <a:t>是否成立，若成立，则发方的签名有效。</a:t>
            </a:r>
            <a:endParaRPr lang="en-US" altLang="zh-CN" sz="2400" dirty="0">
              <a:latin typeface="Times New Roman" panose="02020603050405020304" pitchFamily="18" charset="0"/>
              <a:ea typeface="宋体" panose="02010600030101010101" pitchFamily="2" charset="-122"/>
            </a:endParaRPr>
          </a:p>
          <a:p>
            <a:pPr eaLnBrk="1" hangingPunct="1">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实际应用时，数字签名是对消息摘要加密产生，而不是直接对消息加密产生</a:t>
            </a:r>
          </a:p>
        </p:txBody>
      </p:sp>
      <p:graphicFrame>
        <p:nvGraphicFramePr>
          <p:cNvPr id="7" name="对象 8">
            <a:extLst>
              <a:ext uri="{FF2B5EF4-FFF2-40B4-BE49-F238E27FC236}">
                <a16:creationId xmlns:a16="http://schemas.microsoft.com/office/drawing/2014/main" id="{DB943543-EC30-4EFD-B343-51A8E5B52794}"/>
              </a:ext>
            </a:extLst>
          </p:cNvPr>
          <p:cNvGraphicFramePr>
            <a:graphicFrameLocks noChangeAspect="1"/>
          </p:cNvGraphicFramePr>
          <p:nvPr>
            <p:extLst>
              <p:ext uri="{D42A27DB-BD31-4B8C-83A1-F6EECF244321}">
                <p14:modId xmlns:p14="http://schemas.microsoft.com/office/powerpoint/2010/main" val="3330979081"/>
              </p:ext>
            </p:extLst>
          </p:nvPr>
        </p:nvGraphicFramePr>
        <p:xfrm>
          <a:off x="5647531" y="1807031"/>
          <a:ext cx="869950" cy="341313"/>
        </p:xfrm>
        <a:graphic>
          <a:graphicData uri="http://schemas.openxmlformats.org/presentationml/2006/ole">
            <mc:AlternateContent xmlns:mc="http://schemas.openxmlformats.org/markup-compatibility/2006">
              <mc:Choice xmlns:v="urn:schemas-microsoft-com:vml" Requires="v">
                <p:oleObj spid="_x0000_s197664" name="Equation" r:id="rId3" imgW="583693" imgH="164957" progId="Equation.DSMT4">
                  <p:embed/>
                </p:oleObj>
              </mc:Choice>
              <mc:Fallback>
                <p:oleObj name="Equation" r:id="rId3" imgW="583693" imgH="164957" progId="Equation.DSMT4">
                  <p:embed/>
                  <p:pic>
                    <p:nvPicPr>
                      <p:cNvPr id="35844" name="对象 8">
                        <a:extLst>
                          <a:ext uri="{FF2B5EF4-FFF2-40B4-BE49-F238E27FC236}">
                            <a16:creationId xmlns:a16="http://schemas.microsoft.com/office/drawing/2014/main" id="{1DACB186-5908-46B6-B8E8-AD78D48A1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531" y="1807031"/>
                        <a:ext cx="8699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9">
            <a:extLst>
              <a:ext uri="{FF2B5EF4-FFF2-40B4-BE49-F238E27FC236}">
                <a16:creationId xmlns:a16="http://schemas.microsoft.com/office/drawing/2014/main" id="{FD01A195-D44C-4CA9-893A-624B852E295B}"/>
              </a:ext>
            </a:extLst>
          </p:cNvPr>
          <p:cNvGraphicFramePr>
            <a:graphicFrameLocks noChangeAspect="1"/>
          </p:cNvGraphicFramePr>
          <p:nvPr>
            <p:extLst>
              <p:ext uri="{D42A27DB-BD31-4B8C-83A1-F6EECF244321}">
                <p14:modId xmlns:p14="http://schemas.microsoft.com/office/powerpoint/2010/main" val="4069175274"/>
              </p:ext>
            </p:extLst>
          </p:nvPr>
        </p:nvGraphicFramePr>
        <p:xfrm>
          <a:off x="6627886" y="1768540"/>
          <a:ext cx="2160587" cy="355600"/>
        </p:xfrm>
        <a:graphic>
          <a:graphicData uri="http://schemas.openxmlformats.org/presentationml/2006/ole">
            <mc:AlternateContent xmlns:mc="http://schemas.openxmlformats.org/markup-compatibility/2006">
              <mc:Choice xmlns:v="urn:schemas-microsoft-com:vml" Requires="v">
                <p:oleObj spid="_x0000_s197665" name="Equation" r:id="rId5" imgW="1231366" imgH="203112" progId="Equation.DSMT4">
                  <p:embed/>
                </p:oleObj>
              </mc:Choice>
              <mc:Fallback>
                <p:oleObj name="Equation" r:id="rId5" imgW="1231366" imgH="203112" progId="Equation.DSMT4">
                  <p:embed/>
                  <p:pic>
                    <p:nvPicPr>
                      <p:cNvPr id="35845" name="对象 9">
                        <a:extLst>
                          <a:ext uri="{FF2B5EF4-FFF2-40B4-BE49-F238E27FC236}">
                            <a16:creationId xmlns:a16="http://schemas.microsoft.com/office/drawing/2014/main" id="{254B186F-A475-4438-A7E1-03A5054C92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7886" y="1768540"/>
                        <a:ext cx="21605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4">
            <a:extLst>
              <a:ext uri="{FF2B5EF4-FFF2-40B4-BE49-F238E27FC236}">
                <a16:creationId xmlns:a16="http://schemas.microsoft.com/office/drawing/2014/main" id="{20BE2813-80E6-4C92-BF7F-B7E8D0A1EADF}"/>
              </a:ext>
            </a:extLst>
          </p:cNvPr>
          <p:cNvGraphicFramePr>
            <a:graphicFrameLocks noChangeAspect="1"/>
          </p:cNvGraphicFramePr>
          <p:nvPr>
            <p:extLst>
              <p:ext uri="{D42A27DB-BD31-4B8C-83A1-F6EECF244321}">
                <p14:modId xmlns:p14="http://schemas.microsoft.com/office/powerpoint/2010/main" val="1710504408"/>
              </p:ext>
            </p:extLst>
          </p:nvPr>
        </p:nvGraphicFramePr>
        <p:xfrm>
          <a:off x="1129506" y="2165905"/>
          <a:ext cx="1655763" cy="339725"/>
        </p:xfrm>
        <a:graphic>
          <a:graphicData uri="http://schemas.openxmlformats.org/presentationml/2006/ole">
            <mc:AlternateContent xmlns:mc="http://schemas.openxmlformats.org/markup-compatibility/2006">
              <mc:Choice xmlns:v="urn:schemas-microsoft-com:vml" Requires="v">
                <p:oleObj spid="_x0000_s197666" name="Equation" r:id="rId7" imgW="686396" imgH="190666" progId="Equation.DSMT4">
                  <p:embed/>
                </p:oleObj>
              </mc:Choice>
              <mc:Fallback>
                <p:oleObj name="Equation" r:id="rId7" imgW="686396" imgH="190666" progId="Equation.DSMT4">
                  <p:embed/>
                  <p:pic>
                    <p:nvPicPr>
                      <p:cNvPr id="35847" name="对象 14">
                        <a:extLst>
                          <a:ext uri="{FF2B5EF4-FFF2-40B4-BE49-F238E27FC236}">
                            <a16:creationId xmlns:a16="http://schemas.microsoft.com/office/drawing/2014/main" id="{0E1D648C-4E40-442A-9F23-CA8B88697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9506" y="2165905"/>
                        <a:ext cx="1655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
            <a:extLst>
              <a:ext uri="{FF2B5EF4-FFF2-40B4-BE49-F238E27FC236}">
                <a16:creationId xmlns:a16="http://schemas.microsoft.com/office/drawing/2014/main" id="{CF3D23B2-84E0-450C-8BDC-6C84DFD26AD3}"/>
              </a:ext>
            </a:extLst>
          </p:cNvPr>
          <p:cNvGraphicFramePr>
            <a:graphicFrameLocks noChangeAspect="1"/>
          </p:cNvGraphicFramePr>
          <p:nvPr>
            <p:extLst>
              <p:ext uri="{D42A27DB-BD31-4B8C-83A1-F6EECF244321}">
                <p14:modId xmlns:p14="http://schemas.microsoft.com/office/powerpoint/2010/main" val="229810020"/>
              </p:ext>
            </p:extLst>
          </p:nvPr>
        </p:nvGraphicFramePr>
        <p:xfrm>
          <a:off x="3432248" y="2098675"/>
          <a:ext cx="1725613" cy="425450"/>
        </p:xfrm>
        <a:graphic>
          <a:graphicData uri="http://schemas.openxmlformats.org/presentationml/2006/ole">
            <mc:AlternateContent xmlns:mc="http://schemas.openxmlformats.org/markup-compatibility/2006">
              <mc:Choice xmlns:v="urn:schemas-microsoft-com:vml" Requires="v">
                <p:oleObj spid="_x0000_s197667" name="Equation" r:id="rId9" imgW="1028254" imgH="253890" progId="Equation.DSMT4">
                  <p:embed/>
                </p:oleObj>
              </mc:Choice>
              <mc:Fallback>
                <p:oleObj name="Equation" r:id="rId9" imgW="1028254" imgH="253890" progId="Equation.DSMT4">
                  <p:embed/>
                  <p:pic>
                    <p:nvPicPr>
                      <p:cNvPr id="35848" name="对象 1">
                        <a:extLst>
                          <a:ext uri="{FF2B5EF4-FFF2-40B4-BE49-F238E27FC236}">
                            <a16:creationId xmlns:a16="http://schemas.microsoft.com/office/drawing/2014/main" id="{E79D9691-11FF-4085-9586-81AB7C0013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248" y="2098675"/>
                        <a:ext cx="17256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6">
            <a:extLst>
              <a:ext uri="{FF2B5EF4-FFF2-40B4-BE49-F238E27FC236}">
                <a16:creationId xmlns:a16="http://schemas.microsoft.com/office/drawing/2014/main" id="{C0568DC8-B63F-4D22-9D52-3A051A5268A7}"/>
              </a:ext>
            </a:extLst>
          </p:cNvPr>
          <p:cNvGraphicFramePr>
            <a:graphicFrameLocks noChangeAspect="1"/>
          </p:cNvGraphicFramePr>
          <p:nvPr>
            <p:extLst>
              <p:ext uri="{D42A27DB-BD31-4B8C-83A1-F6EECF244321}">
                <p14:modId xmlns:p14="http://schemas.microsoft.com/office/powerpoint/2010/main" val="1467462275"/>
              </p:ext>
            </p:extLst>
          </p:nvPr>
        </p:nvGraphicFramePr>
        <p:xfrm>
          <a:off x="6096000" y="2163348"/>
          <a:ext cx="317500" cy="327025"/>
        </p:xfrm>
        <a:graphic>
          <a:graphicData uri="http://schemas.openxmlformats.org/presentationml/2006/ole">
            <mc:AlternateContent xmlns:mc="http://schemas.openxmlformats.org/markup-compatibility/2006">
              <mc:Choice xmlns:v="urn:schemas-microsoft-com:vml" Requires="v">
                <p:oleObj spid="_x0000_s197668" name="Equation" r:id="rId11" imgW="139579" imgH="177646" progId="Equation.DSMT4">
                  <p:embed/>
                </p:oleObj>
              </mc:Choice>
              <mc:Fallback>
                <p:oleObj name="Equation" r:id="rId11" imgW="139579" imgH="177646" progId="Equation.DSMT4">
                  <p:embed/>
                  <p:pic>
                    <p:nvPicPr>
                      <p:cNvPr id="35849" name="对象 6">
                        <a:extLst>
                          <a:ext uri="{FF2B5EF4-FFF2-40B4-BE49-F238E27FC236}">
                            <a16:creationId xmlns:a16="http://schemas.microsoft.com/office/drawing/2014/main" id="{0405A974-37C9-4DB4-B2B2-CFB7A4E5E9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2163348"/>
                        <a:ext cx="3175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7">
            <a:extLst>
              <a:ext uri="{FF2B5EF4-FFF2-40B4-BE49-F238E27FC236}">
                <a16:creationId xmlns:a16="http://schemas.microsoft.com/office/drawing/2014/main" id="{3E4C4D00-733B-41FF-82F8-9E9B62570C8A}"/>
              </a:ext>
            </a:extLst>
          </p:cNvPr>
          <p:cNvGraphicFramePr>
            <a:graphicFrameLocks noChangeAspect="1"/>
          </p:cNvGraphicFramePr>
          <p:nvPr>
            <p:extLst>
              <p:ext uri="{D42A27DB-BD31-4B8C-83A1-F6EECF244321}">
                <p14:modId xmlns:p14="http://schemas.microsoft.com/office/powerpoint/2010/main" val="2321967555"/>
              </p:ext>
            </p:extLst>
          </p:nvPr>
        </p:nvGraphicFramePr>
        <p:xfrm>
          <a:off x="7329024" y="2185988"/>
          <a:ext cx="1776412" cy="339725"/>
        </p:xfrm>
        <a:graphic>
          <a:graphicData uri="http://schemas.openxmlformats.org/presentationml/2006/ole">
            <mc:AlternateContent xmlns:mc="http://schemas.openxmlformats.org/markup-compatibility/2006">
              <mc:Choice xmlns:v="urn:schemas-microsoft-com:vml" Requires="v">
                <p:oleObj spid="_x0000_s197669" name="Equation" r:id="rId13" imgW="1066337" imgH="203112" progId="Equation.DSMT4">
                  <p:embed/>
                </p:oleObj>
              </mc:Choice>
              <mc:Fallback>
                <p:oleObj name="Equation" r:id="rId13" imgW="1066337" imgH="203112" progId="Equation.DSMT4">
                  <p:embed/>
                  <p:pic>
                    <p:nvPicPr>
                      <p:cNvPr id="35850" name="对象 7">
                        <a:extLst>
                          <a:ext uri="{FF2B5EF4-FFF2-40B4-BE49-F238E27FC236}">
                            <a16:creationId xmlns:a16="http://schemas.microsoft.com/office/drawing/2014/main" id="{300B684A-1528-4A63-820B-36CFCA233D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9024" y="2185988"/>
                        <a:ext cx="1776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8">
            <a:extLst>
              <a:ext uri="{FF2B5EF4-FFF2-40B4-BE49-F238E27FC236}">
                <a16:creationId xmlns:a16="http://schemas.microsoft.com/office/drawing/2014/main" id="{4EBAF2AA-7B0C-4843-B211-19A2E444912C}"/>
              </a:ext>
            </a:extLst>
          </p:cNvPr>
          <p:cNvGraphicFramePr>
            <a:graphicFrameLocks noChangeAspect="1"/>
          </p:cNvGraphicFramePr>
          <p:nvPr>
            <p:extLst>
              <p:ext uri="{D42A27DB-BD31-4B8C-83A1-F6EECF244321}">
                <p14:modId xmlns:p14="http://schemas.microsoft.com/office/powerpoint/2010/main" val="2652962622"/>
              </p:ext>
            </p:extLst>
          </p:nvPr>
        </p:nvGraphicFramePr>
        <p:xfrm>
          <a:off x="9738518" y="2203738"/>
          <a:ext cx="1249363" cy="369888"/>
        </p:xfrm>
        <a:graphic>
          <a:graphicData uri="http://schemas.openxmlformats.org/presentationml/2006/ole">
            <mc:AlternateContent xmlns:mc="http://schemas.openxmlformats.org/markup-compatibility/2006">
              <mc:Choice xmlns:v="urn:schemas-microsoft-com:vml" Requires="v">
                <p:oleObj spid="_x0000_s197670" name="Equation" r:id="rId15" imgW="685800" imgH="203200" progId="Equation.DSMT4">
                  <p:embed/>
                </p:oleObj>
              </mc:Choice>
              <mc:Fallback>
                <p:oleObj name="Equation" r:id="rId15" imgW="685800" imgH="203200" progId="Equation.DSMT4">
                  <p:embed/>
                  <p:pic>
                    <p:nvPicPr>
                      <p:cNvPr id="35851" name="对象 8">
                        <a:extLst>
                          <a:ext uri="{FF2B5EF4-FFF2-40B4-BE49-F238E27FC236}">
                            <a16:creationId xmlns:a16="http://schemas.microsoft.com/office/drawing/2014/main" id="{5977FBA7-602C-4562-ACDE-9163DF3C6D6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38518" y="2203738"/>
                        <a:ext cx="1249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0">
            <a:extLst>
              <a:ext uri="{FF2B5EF4-FFF2-40B4-BE49-F238E27FC236}">
                <a16:creationId xmlns:a16="http://schemas.microsoft.com/office/drawing/2014/main" id="{79C5AAF6-5DE9-47DC-86AD-CB74FBA418CE}"/>
              </a:ext>
            </a:extLst>
          </p:cNvPr>
          <p:cNvGraphicFramePr>
            <a:graphicFrameLocks noChangeAspect="1"/>
          </p:cNvGraphicFramePr>
          <p:nvPr>
            <p:extLst>
              <p:ext uri="{D42A27DB-BD31-4B8C-83A1-F6EECF244321}">
                <p14:modId xmlns:p14="http://schemas.microsoft.com/office/powerpoint/2010/main" val="3065104916"/>
              </p:ext>
            </p:extLst>
          </p:nvPr>
        </p:nvGraphicFramePr>
        <p:xfrm>
          <a:off x="2277521" y="2572386"/>
          <a:ext cx="1368425" cy="385762"/>
        </p:xfrm>
        <a:graphic>
          <a:graphicData uri="http://schemas.openxmlformats.org/presentationml/2006/ole">
            <mc:AlternateContent xmlns:mc="http://schemas.openxmlformats.org/markup-compatibility/2006">
              <mc:Choice xmlns:v="urn:schemas-microsoft-com:vml" Requires="v">
                <p:oleObj spid="_x0000_s197671" name="Equation" r:id="rId17" imgW="672808" imgH="203112" progId="Equation.DSMT4">
                  <p:embed/>
                </p:oleObj>
              </mc:Choice>
              <mc:Fallback>
                <p:oleObj name="Equation" r:id="rId17" imgW="672808" imgH="203112" progId="Equation.DSMT4">
                  <p:embed/>
                  <p:pic>
                    <p:nvPicPr>
                      <p:cNvPr id="35852" name="对象 10">
                        <a:extLst>
                          <a:ext uri="{FF2B5EF4-FFF2-40B4-BE49-F238E27FC236}">
                            <a16:creationId xmlns:a16="http://schemas.microsoft.com/office/drawing/2014/main" id="{BA68AC3D-90C9-4B54-8B9A-086A780B578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77521" y="2572386"/>
                        <a:ext cx="13684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3">
            <a:extLst>
              <a:ext uri="{FF2B5EF4-FFF2-40B4-BE49-F238E27FC236}">
                <a16:creationId xmlns:a16="http://schemas.microsoft.com/office/drawing/2014/main" id="{D022F2C5-0D23-4AB2-93A5-6B1D8B20DA08}"/>
              </a:ext>
            </a:extLst>
          </p:cNvPr>
          <p:cNvGraphicFramePr>
            <a:graphicFrameLocks noChangeAspect="1"/>
          </p:cNvGraphicFramePr>
          <p:nvPr>
            <p:extLst>
              <p:ext uri="{D42A27DB-BD31-4B8C-83A1-F6EECF244321}">
                <p14:modId xmlns:p14="http://schemas.microsoft.com/office/powerpoint/2010/main" val="58422959"/>
              </p:ext>
            </p:extLst>
          </p:nvPr>
        </p:nvGraphicFramePr>
        <p:xfrm>
          <a:off x="4183782" y="1781175"/>
          <a:ext cx="280988" cy="304800"/>
        </p:xfrm>
        <a:graphic>
          <a:graphicData uri="http://schemas.openxmlformats.org/presentationml/2006/ole">
            <mc:AlternateContent xmlns:mc="http://schemas.openxmlformats.org/markup-compatibility/2006">
              <mc:Choice xmlns:v="urn:schemas-microsoft-com:vml" Requires="v">
                <p:oleObj spid="_x0000_s197672" name="Equation" r:id="rId19" imgW="152268" imgH="164957" progId="Equation.DSMT4">
                  <p:embed/>
                </p:oleObj>
              </mc:Choice>
              <mc:Fallback>
                <p:oleObj name="Equation" r:id="rId19" imgW="152268" imgH="164957" progId="Equation.DSMT4">
                  <p:embed/>
                  <p:pic>
                    <p:nvPicPr>
                      <p:cNvPr id="35853" name="对象 13">
                        <a:extLst>
                          <a:ext uri="{FF2B5EF4-FFF2-40B4-BE49-F238E27FC236}">
                            <a16:creationId xmlns:a16="http://schemas.microsoft.com/office/drawing/2014/main" id="{8099285A-4773-4534-B87B-9DDAF345DE6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83782" y="1781175"/>
                        <a:ext cx="28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4">
            <a:extLst>
              <a:ext uri="{FF2B5EF4-FFF2-40B4-BE49-F238E27FC236}">
                <a16:creationId xmlns:a16="http://schemas.microsoft.com/office/drawing/2014/main" id="{6888AE6F-35EF-4649-AD53-A322286E1DF9}"/>
              </a:ext>
            </a:extLst>
          </p:cNvPr>
          <p:cNvGraphicFramePr>
            <a:graphicFrameLocks noChangeAspect="1"/>
          </p:cNvGraphicFramePr>
          <p:nvPr>
            <p:extLst>
              <p:ext uri="{D42A27DB-BD31-4B8C-83A1-F6EECF244321}">
                <p14:modId xmlns:p14="http://schemas.microsoft.com/office/powerpoint/2010/main" val="584310823"/>
              </p:ext>
            </p:extLst>
          </p:nvPr>
        </p:nvGraphicFramePr>
        <p:xfrm>
          <a:off x="4682513" y="1882776"/>
          <a:ext cx="249238" cy="303212"/>
        </p:xfrm>
        <a:graphic>
          <a:graphicData uri="http://schemas.openxmlformats.org/presentationml/2006/ole">
            <mc:AlternateContent xmlns:mc="http://schemas.openxmlformats.org/markup-compatibility/2006">
              <mc:Choice xmlns:v="urn:schemas-microsoft-com:vml" Requires="v">
                <p:oleObj spid="_x0000_s197673" name="Equation" r:id="rId21" imgW="126780" imgH="164814" progId="Equation.DSMT4">
                  <p:embed/>
                </p:oleObj>
              </mc:Choice>
              <mc:Fallback>
                <p:oleObj name="Equation" r:id="rId21" imgW="126780" imgH="164814" progId="Equation.DSMT4">
                  <p:embed/>
                  <p:pic>
                    <p:nvPicPr>
                      <p:cNvPr id="35854" name="对象 14">
                        <a:extLst>
                          <a:ext uri="{FF2B5EF4-FFF2-40B4-BE49-F238E27FC236}">
                            <a16:creationId xmlns:a16="http://schemas.microsoft.com/office/drawing/2014/main" id="{AFBF31DB-425D-4347-B935-859BA4EC6DA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82513" y="1882776"/>
                        <a:ext cx="249238"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5">
            <a:extLst>
              <a:ext uri="{FF2B5EF4-FFF2-40B4-BE49-F238E27FC236}">
                <a16:creationId xmlns:a16="http://schemas.microsoft.com/office/drawing/2014/main" id="{0151BB2B-F6A0-4BCC-8D9A-B38751E1E840}"/>
              </a:ext>
            </a:extLst>
          </p:cNvPr>
          <p:cNvGraphicFramePr>
            <a:graphicFrameLocks noChangeAspect="1"/>
          </p:cNvGraphicFramePr>
          <p:nvPr>
            <p:extLst>
              <p:ext uri="{D42A27DB-BD31-4B8C-83A1-F6EECF244321}">
                <p14:modId xmlns:p14="http://schemas.microsoft.com/office/powerpoint/2010/main" val="3208435754"/>
              </p:ext>
            </p:extLst>
          </p:nvPr>
        </p:nvGraphicFramePr>
        <p:xfrm>
          <a:off x="4372865" y="3454223"/>
          <a:ext cx="1871662" cy="411162"/>
        </p:xfrm>
        <a:graphic>
          <a:graphicData uri="http://schemas.openxmlformats.org/presentationml/2006/ole">
            <mc:AlternateContent xmlns:mc="http://schemas.openxmlformats.org/markup-compatibility/2006">
              <mc:Choice xmlns:v="urn:schemas-microsoft-com:vml" Requires="v">
                <p:oleObj spid="_x0000_s197674" name="Equation" r:id="rId23" imgW="926698" imgH="203112" progId="Equation.DSMT4">
                  <p:embed/>
                </p:oleObj>
              </mc:Choice>
              <mc:Fallback>
                <p:oleObj name="Equation" r:id="rId23" imgW="926698" imgH="203112" progId="Equation.DSMT4">
                  <p:embed/>
                  <p:pic>
                    <p:nvPicPr>
                      <p:cNvPr id="35855" name="对象 15">
                        <a:extLst>
                          <a:ext uri="{FF2B5EF4-FFF2-40B4-BE49-F238E27FC236}">
                            <a16:creationId xmlns:a16="http://schemas.microsoft.com/office/drawing/2014/main" id="{8B85E648-4726-4865-A89B-1DC0BB93E39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72865" y="3454223"/>
                        <a:ext cx="1871662"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8">
            <a:extLst>
              <a:ext uri="{FF2B5EF4-FFF2-40B4-BE49-F238E27FC236}">
                <a16:creationId xmlns:a16="http://schemas.microsoft.com/office/drawing/2014/main" id="{4AA3F792-3E15-48D3-9CC5-F53FA105B9D0}"/>
              </a:ext>
            </a:extLst>
          </p:cNvPr>
          <p:cNvGraphicFramePr>
            <a:graphicFrameLocks noChangeAspect="1"/>
          </p:cNvGraphicFramePr>
          <p:nvPr>
            <p:extLst>
              <p:ext uri="{D42A27DB-BD31-4B8C-83A1-F6EECF244321}">
                <p14:modId xmlns:p14="http://schemas.microsoft.com/office/powerpoint/2010/main" val="2774084736"/>
              </p:ext>
            </p:extLst>
          </p:nvPr>
        </p:nvGraphicFramePr>
        <p:xfrm>
          <a:off x="3523426" y="4371578"/>
          <a:ext cx="700087" cy="317500"/>
        </p:xfrm>
        <a:graphic>
          <a:graphicData uri="http://schemas.openxmlformats.org/presentationml/2006/ole">
            <mc:AlternateContent xmlns:mc="http://schemas.openxmlformats.org/markup-compatibility/2006">
              <mc:Choice xmlns:v="urn:schemas-microsoft-com:vml" Requires="v">
                <p:oleObj spid="_x0000_s197675" name="Equation" r:id="rId25" imgW="203024" imgH="164957" progId="Equation.DSMT4">
                  <p:embed/>
                </p:oleObj>
              </mc:Choice>
              <mc:Fallback>
                <p:oleObj name="Equation" r:id="rId25" imgW="203024" imgH="164957" progId="Equation.DSMT4">
                  <p:embed/>
                  <p:pic>
                    <p:nvPicPr>
                      <p:cNvPr id="35856" name="对象 18">
                        <a:extLst>
                          <a:ext uri="{FF2B5EF4-FFF2-40B4-BE49-F238E27FC236}">
                            <a16:creationId xmlns:a16="http://schemas.microsoft.com/office/drawing/2014/main" id="{0D23B619-BBD5-419B-BD57-38AD19ED07A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23426" y="4371578"/>
                        <a:ext cx="7000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9">
            <a:extLst>
              <a:ext uri="{FF2B5EF4-FFF2-40B4-BE49-F238E27FC236}">
                <a16:creationId xmlns:a16="http://schemas.microsoft.com/office/drawing/2014/main" id="{0EA4AB3B-2867-4142-9DBE-65AB08EAC454}"/>
              </a:ext>
            </a:extLst>
          </p:cNvPr>
          <p:cNvGraphicFramePr>
            <a:graphicFrameLocks noChangeAspect="1"/>
          </p:cNvGraphicFramePr>
          <p:nvPr>
            <p:extLst>
              <p:ext uri="{D42A27DB-BD31-4B8C-83A1-F6EECF244321}">
                <p14:modId xmlns:p14="http://schemas.microsoft.com/office/powerpoint/2010/main" val="4243341721"/>
              </p:ext>
            </p:extLst>
          </p:nvPr>
        </p:nvGraphicFramePr>
        <p:xfrm>
          <a:off x="4826592" y="4369991"/>
          <a:ext cx="242887" cy="319087"/>
        </p:xfrm>
        <a:graphic>
          <a:graphicData uri="http://schemas.openxmlformats.org/presentationml/2006/ole">
            <mc:AlternateContent xmlns:mc="http://schemas.openxmlformats.org/markup-compatibility/2006">
              <mc:Choice xmlns:v="urn:schemas-microsoft-com:vml" Requires="v">
                <p:oleObj spid="_x0000_s197676" name="Equation" r:id="rId27" imgW="152334" imgH="139639" progId="Equation.DSMT4">
                  <p:embed/>
                </p:oleObj>
              </mc:Choice>
              <mc:Fallback>
                <p:oleObj name="Equation" r:id="rId27" imgW="152334" imgH="139639" progId="Equation.DSMT4">
                  <p:embed/>
                  <p:pic>
                    <p:nvPicPr>
                      <p:cNvPr id="35857" name="对象 19">
                        <a:extLst>
                          <a:ext uri="{FF2B5EF4-FFF2-40B4-BE49-F238E27FC236}">
                            <a16:creationId xmlns:a16="http://schemas.microsoft.com/office/drawing/2014/main" id="{031A03E6-B76C-439A-97B0-417C1A24822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26592" y="4369991"/>
                        <a:ext cx="24288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20">
            <a:extLst>
              <a:ext uri="{FF2B5EF4-FFF2-40B4-BE49-F238E27FC236}">
                <a16:creationId xmlns:a16="http://schemas.microsoft.com/office/drawing/2014/main" id="{09C3A47D-7715-47EE-B992-9DA7B73F246A}"/>
              </a:ext>
            </a:extLst>
          </p:cNvPr>
          <p:cNvGraphicFramePr>
            <a:graphicFrameLocks noChangeAspect="1"/>
          </p:cNvGraphicFramePr>
          <p:nvPr/>
        </p:nvGraphicFramePr>
        <p:xfrm>
          <a:off x="3136900" y="2578100"/>
          <a:ext cx="914400" cy="198438"/>
        </p:xfrm>
        <a:graphic>
          <a:graphicData uri="http://schemas.openxmlformats.org/presentationml/2006/ole">
            <mc:AlternateContent xmlns:mc="http://schemas.openxmlformats.org/markup-compatibility/2006">
              <mc:Choice xmlns:v="urn:schemas-microsoft-com:vml" Requires="v">
                <p:oleObj spid="_x0000_s197677" name="Equation" r:id="rId29" imgW="435285" imgH="677109" progId="Equation.DSMT4">
                  <p:embed/>
                </p:oleObj>
              </mc:Choice>
              <mc:Fallback>
                <p:oleObj name="Equation" r:id="rId29" imgW="435285" imgH="677109" progId="Equation.DSMT4">
                  <p:embed/>
                  <p:pic>
                    <p:nvPicPr>
                      <p:cNvPr id="35858" name="对象 20">
                        <a:extLst>
                          <a:ext uri="{FF2B5EF4-FFF2-40B4-BE49-F238E27FC236}">
                            <a16:creationId xmlns:a16="http://schemas.microsoft.com/office/drawing/2014/main" id="{0B1C4A8F-5EB9-49D8-9517-58C70BDFB5C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36900" y="257810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1">
            <a:extLst>
              <a:ext uri="{FF2B5EF4-FFF2-40B4-BE49-F238E27FC236}">
                <a16:creationId xmlns:a16="http://schemas.microsoft.com/office/drawing/2014/main" id="{92B24532-45DF-4A6C-B484-56BC09CC6DE8}"/>
              </a:ext>
            </a:extLst>
          </p:cNvPr>
          <p:cNvGraphicFramePr>
            <a:graphicFrameLocks noChangeAspect="1"/>
          </p:cNvGraphicFramePr>
          <p:nvPr>
            <p:extLst>
              <p:ext uri="{D42A27DB-BD31-4B8C-83A1-F6EECF244321}">
                <p14:modId xmlns:p14="http://schemas.microsoft.com/office/powerpoint/2010/main" val="3070144122"/>
              </p:ext>
            </p:extLst>
          </p:nvPr>
        </p:nvGraphicFramePr>
        <p:xfrm>
          <a:off x="6391655" y="4242990"/>
          <a:ext cx="1400175" cy="446088"/>
        </p:xfrm>
        <a:graphic>
          <a:graphicData uri="http://schemas.openxmlformats.org/presentationml/2006/ole">
            <mc:AlternateContent xmlns:mc="http://schemas.openxmlformats.org/markup-compatibility/2006">
              <mc:Choice xmlns:v="urn:schemas-microsoft-com:vml" Requires="v">
                <p:oleObj spid="_x0000_s197678" name="Equation" r:id="rId31" imgW="876300" imgH="279400" progId="Equation.DSMT4">
                  <p:embed/>
                </p:oleObj>
              </mc:Choice>
              <mc:Fallback>
                <p:oleObj name="Equation" r:id="rId31" imgW="876300" imgH="279400" progId="Equation.DSMT4">
                  <p:embed/>
                  <p:pic>
                    <p:nvPicPr>
                      <p:cNvPr id="35859" name="对象 21">
                        <a:extLst>
                          <a:ext uri="{FF2B5EF4-FFF2-40B4-BE49-F238E27FC236}">
                            <a16:creationId xmlns:a16="http://schemas.microsoft.com/office/drawing/2014/main" id="{0FC460D7-2ED7-4084-B36A-FC7BD80DEC8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391655" y="4242990"/>
                        <a:ext cx="14001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395165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65B17-E469-48B0-8372-8C0C9728A4ED}"/>
              </a:ext>
            </a:extLst>
          </p:cNvPr>
          <p:cNvSpPr>
            <a:spLocks noGrp="1"/>
          </p:cNvSpPr>
          <p:nvPr>
            <p:ph type="title"/>
          </p:nvPr>
        </p:nvSpPr>
        <p:spPr/>
        <p:txBody>
          <a:bodyPr/>
          <a:lstStyle/>
          <a:p>
            <a:r>
              <a:rPr lang="zh-CN" altLang="zh-CN" sz="3600" b="1" dirty="0">
                <a:latin typeface="Times New Roman" panose="02020603050405020304" pitchFamily="18" charset="0"/>
                <a:ea typeface="宋体" panose="02010600030101010101" pitchFamily="2" charset="-122"/>
              </a:rPr>
              <a:t>签名算法产生数字签名</a:t>
            </a:r>
            <a:endParaRPr lang="zh-CN" altLang="en-US" dirty="0"/>
          </a:p>
        </p:txBody>
      </p:sp>
      <p:sp>
        <p:nvSpPr>
          <p:cNvPr id="3" name="内容占位符 2">
            <a:extLst>
              <a:ext uri="{FF2B5EF4-FFF2-40B4-BE49-F238E27FC236}">
                <a16:creationId xmlns:a16="http://schemas.microsoft.com/office/drawing/2014/main" id="{56B43B92-F95C-41B6-9276-D47BC5E2E010}"/>
              </a:ext>
            </a:extLst>
          </p:cNvPr>
          <p:cNvSpPr>
            <a:spLocks noGrp="1"/>
          </p:cNvSpPr>
          <p:nvPr>
            <p:ph idx="1"/>
          </p:nvPr>
        </p:nvSpPr>
        <p:spPr>
          <a:xfrm>
            <a:off x="406400" y="5713866"/>
            <a:ext cx="11176000" cy="610733"/>
          </a:xfrm>
        </p:spPr>
        <p:txBody>
          <a:bodyPr/>
          <a:lstStyle/>
          <a:p>
            <a:endParaRPr lang="zh-CN" altLang="en-US" dirty="0"/>
          </a:p>
        </p:txBody>
      </p:sp>
      <p:sp>
        <p:nvSpPr>
          <p:cNvPr id="4" name="日期占位符 3">
            <a:extLst>
              <a:ext uri="{FF2B5EF4-FFF2-40B4-BE49-F238E27FC236}">
                <a16:creationId xmlns:a16="http://schemas.microsoft.com/office/drawing/2014/main" id="{1593E62F-9C95-480C-9231-DF482FC5D518}"/>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517F886D-B213-45E7-9DF5-6EF8313E360D}"/>
              </a:ext>
            </a:extLst>
          </p:cNvPr>
          <p:cNvSpPr>
            <a:spLocks noGrp="1"/>
          </p:cNvSpPr>
          <p:nvPr>
            <p:ph type="sldNum" sz="quarter" idx="11"/>
          </p:nvPr>
        </p:nvSpPr>
        <p:spPr/>
        <p:txBody>
          <a:bodyPr/>
          <a:lstStyle/>
          <a:p>
            <a:fld id="{D06FDECE-D84C-4BFC-AAC6-9399481B1547}" type="slidenum">
              <a:rPr lang="en-US" altLang="zh-CN" smtClean="0"/>
              <a:pPr/>
              <a:t>73</a:t>
            </a:fld>
            <a:endParaRPr lang="en-US" altLang="zh-CN"/>
          </a:p>
        </p:txBody>
      </p:sp>
      <p:sp>
        <p:nvSpPr>
          <p:cNvPr id="8" name="文本框 1">
            <a:extLst>
              <a:ext uri="{FF2B5EF4-FFF2-40B4-BE49-F238E27FC236}">
                <a16:creationId xmlns:a16="http://schemas.microsoft.com/office/drawing/2014/main" id="{CB5DB8D3-C214-4906-A70E-87829D0974B9}"/>
              </a:ext>
            </a:extLst>
          </p:cNvPr>
          <p:cNvSpPr txBox="1">
            <a:spLocks noChangeArrowheads="1"/>
          </p:cNvSpPr>
          <p:nvPr/>
        </p:nvSpPr>
        <p:spPr bwMode="auto">
          <a:xfrm>
            <a:off x="152400" y="765175"/>
            <a:ext cx="12039600" cy="353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endParaRPr lang="en-US" altLang="zh-CN" sz="2400" b="1" dirty="0">
              <a:latin typeface="Times New Roman" panose="02020603050405020304" pitchFamily="18" charset="0"/>
              <a:ea typeface="宋体" panose="02010600030101010101" pitchFamily="2" charset="-122"/>
            </a:endParaRPr>
          </a:p>
          <a:p>
            <a:pPr>
              <a:spcBef>
                <a:spcPct val="0"/>
              </a:spcBef>
              <a:buFontTx/>
              <a:buNone/>
            </a:pPr>
            <a:r>
              <a:rPr lang="zh-CN" altLang="zh-CN" sz="2400" b="1" dirty="0">
                <a:latin typeface="Times New Roman" panose="02020603050405020304" pitchFamily="18" charset="0"/>
                <a:ea typeface="宋体" panose="02010600030101010101" pitchFamily="2" charset="-122"/>
              </a:rPr>
              <a:t>由签名算法产生数字签名</a:t>
            </a:r>
            <a:endParaRPr lang="en-US" altLang="zh-CN" sz="2400" b="1" dirty="0">
              <a:latin typeface="Times New Roman" panose="02020603050405020304" pitchFamily="18" charset="0"/>
              <a:ea typeface="宋体" panose="02010600030101010101" pitchFamily="2" charset="-122"/>
            </a:endParaRPr>
          </a:p>
          <a:p>
            <a:pPr>
              <a:lnSpc>
                <a:spcPct val="150000"/>
              </a:lnSpc>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签名算法（在某一消息空间</a:t>
            </a: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）可用多项式时间算法的三元组</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表示：</a:t>
            </a:r>
            <a:endParaRPr lang="en-US" altLang="zh-CN" sz="2400" dirty="0">
              <a:latin typeface="Times New Roman" panose="02020603050405020304" pitchFamily="18" charset="0"/>
              <a:ea typeface="宋体" panose="02010600030101010101" pitchFamily="2" charset="-122"/>
            </a:endParaRPr>
          </a:p>
          <a:p>
            <a:pPr>
              <a:lnSpc>
                <a:spcPct val="150000"/>
              </a:lnSpc>
              <a:spcBef>
                <a:spcPct val="0"/>
              </a:spcBef>
              <a:buFontTx/>
              <a:buNone/>
            </a:pPr>
            <a:r>
              <a:rPr lang="en-US" altLang="zh-CN" sz="2400" dirty="0">
                <a:latin typeface="Times New Roman" panose="02020603050405020304" pitchFamily="18" charset="0"/>
                <a:ea typeface="宋体" panose="02010600030101010101" pitchFamily="2" charset="-122"/>
              </a:rPr>
              <a:t>       (1)</a:t>
            </a:r>
            <a:r>
              <a:rPr lang="zh-CN" altLang="zh-CN" sz="2400" b="1" dirty="0">
                <a:latin typeface="Times New Roman" panose="02020603050405020304" pitchFamily="18" charset="0"/>
                <a:ea typeface="宋体" panose="02010600030101010101" pitchFamily="2" charset="-122"/>
              </a:rPr>
              <a:t>密钥生成</a:t>
            </a:r>
            <a:r>
              <a:rPr lang="en-US" altLang="zh-CN" sz="2400"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t>
            </a:r>
            <a:r>
              <a:rPr lang="zh-CN" altLang="zh-CN" sz="2400" dirty="0">
                <a:latin typeface="Times New Roman" panose="02020603050405020304" pitchFamily="18" charset="0"/>
                <a:ea typeface="宋体" panose="02010600030101010101" pitchFamily="2" charset="-122"/>
              </a:rPr>
              <a:t>是一个随机化算法，输入为安全参数</a:t>
            </a: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输出密钥对</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    是签名密钥，  是验证密</a:t>
            </a:r>
            <a:r>
              <a:rPr lang="zh-CN" altLang="zh-CN" sz="2400" dirty="0">
                <a:latin typeface="Times New Roman" panose="02020603050405020304" pitchFamily="18" charset="0"/>
                <a:ea typeface="宋体" panose="02010600030101010101" pitchFamily="2" charset="-122"/>
              </a:rPr>
              <a:t>钥</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a:lnSpc>
                <a:spcPct val="150000"/>
              </a:lnSpc>
              <a:spcBef>
                <a:spcPct val="0"/>
              </a:spcBef>
              <a:buFontTx/>
              <a:buNone/>
            </a:pPr>
            <a:r>
              <a:rPr lang="en-US" altLang="zh-CN" sz="2400" dirty="0">
                <a:latin typeface="Times New Roman" panose="02020603050405020304" pitchFamily="18" charset="0"/>
                <a:ea typeface="宋体" panose="02010600030101010101" pitchFamily="2" charset="-122"/>
              </a:rPr>
              <a:t>       (2)</a:t>
            </a:r>
            <a:r>
              <a:rPr lang="zh-CN" altLang="zh-CN" sz="2400" b="1" dirty="0">
                <a:latin typeface="Times New Roman" panose="02020603050405020304" pitchFamily="18" charset="0"/>
                <a:ea typeface="宋体" panose="02010600030101010101" pitchFamily="2" charset="-122"/>
              </a:rPr>
              <a:t>签名</a:t>
            </a: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是一个随机化算法，输入签名密钥</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，和要签名的消息                  ，输出一个签名    </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表示为        </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graphicFrame>
        <p:nvGraphicFramePr>
          <p:cNvPr id="9" name="对象 3">
            <a:extLst>
              <a:ext uri="{FF2B5EF4-FFF2-40B4-BE49-F238E27FC236}">
                <a16:creationId xmlns:a16="http://schemas.microsoft.com/office/drawing/2014/main" id="{7E329DFF-B66F-462E-845A-9C6AD14617B6}"/>
              </a:ext>
            </a:extLst>
          </p:cNvPr>
          <p:cNvGraphicFramePr>
            <a:graphicFrameLocks noChangeAspect="1"/>
          </p:cNvGraphicFramePr>
          <p:nvPr>
            <p:extLst>
              <p:ext uri="{D42A27DB-BD31-4B8C-83A1-F6EECF244321}">
                <p14:modId xmlns:p14="http://schemas.microsoft.com/office/powerpoint/2010/main" val="1074814168"/>
              </p:ext>
            </p:extLst>
          </p:nvPr>
        </p:nvGraphicFramePr>
        <p:xfrm>
          <a:off x="4419600" y="1669595"/>
          <a:ext cx="616333" cy="336550"/>
        </p:xfrm>
        <a:graphic>
          <a:graphicData uri="http://schemas.openxmlformats.org/presentationml/2006/ole">
            <mc:AlternateContent xmlns:mc="http://schemas.openxmlformats.org/markup-compatibility/2006">
              <mc:Choice xmlns:v="urn:schemas-microsoft-com:vml" Requires="v">
                <p:oleObj spid="_x0000_s198710" name="Equation" r:id="rId3" imgW="228402" imgH="177646" progId="Equation.DSMT4">
                  <p:embed/>
                </p:oleObj>
              </mc:Choice>
              <mc:Fallback>
                <p:oleObj name="Equation" r:id="rId3" imgW="228402" imgH="177646" progId="Equation.DSMT4">
                  <p:embed/>
                  <p:pic>
                    <p:nvPicPr>
                      <p:cNvPr id="37891" name="对象 3">
                        <a:extLst>
                          <a:ext uri="{FF2B5EF4-FFF2-40B4-BE49-F238E27FC236}">
                            <a16:creationId xmlns:a16="http://schemas.microsoft.com/office/drawing/2014/main" id="{73E9D2DB-DB3F-4985-8BDD-A42FF9D24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669595"/>
                        <a:ext cx="616333" cy="336550"/>
                      </a:xfrm>
                      <a:prstGeom prst="rect">
                        <a:avLst/>
                      </a:prstGeom>
                      <a:noFill/>
                      <a:ln>
                        <a:noFill/>
                      </a:ln>
                    </p:spPr>
                  </p:pic>
                </p:oleObj>
              </mc:Fallback>
            </mc:AlternateContent>
          </a:graphicData>
        </a:graphic>
      </p:graphicFrame>
      <p:graphicFrame>
        <p:nvGraphicFramePr>
          <p:cNvPr id="10" name="对象 13">
            <a:extLst>
              <a:ext uri="{FF2B5EF4-FFF2-40B4-BE49-F238E27FC236}">
                <a16:creationId xmlns:a16="http://schemas.microsoft.com/office/drawing/2014/main" id="{F1EC508F-2905-406C-B405-9FD2FC88F759}"/>
              </a:ext>
            </a:extLst>
          </p:cNvPr>
          <p:cNvGraphicFramePr>
            <a:graphicFrameLocks noChangeAspect="1"/>
          </p:cNvGraphicFramePr>
          <p:nvPr>
            <p:extLst>
              <p:ext uri="{D42A27DB-BD31-4B8C-83A1-F6EECF244321}">
                <p14:modId xmlns:p14="http://schemas.microsoft.com/office/powerpoint/2010/main" val="3624474234"/>
              </p:ext>
            </p:extLst>
          </p:nvPr>
        </p:nvGraphicFramePr>
        <p:xfrm>
          <a:off x="9303133" y="1732378"/>
          <a:ext cx="2126867" cy="288048"/>
        </p:xfrm>
        <a:graphic>
          <a:graphicData uri="http://schemas.openxmlformats.org/presentationml/2006/ole">
            <mc:AlternateContent xmlns:mc="http://schemas.openxmlformats.org/markup-compatibility/2006">
              <mc:Choice xmlns:v="urn:schemas-microsoft-com:vml" Requires="v">
                <p:oleObj spid="_x0000_s198711" name="Equation" r:id="rId5" imgW="1320227" imgH="253890" progId="Equation.DSMT4">
                  <p:embed/>
                </p:oleObj>
              </mc:Choice>
              <mc:Fallback>
                <p:oleObj name="Equation" r:id="rId5" imgW="1320227" imgH="253890" progId="Equation.DSMT4">
                  <p:embed/>
                  <p:pic>
                    <p:nvPicPr>
                      <p:cNvPr id="37893" name="对象 13">
                        <a:extLst>
                          <a:ext uri="{FF2B5EF4-FFF2-40B4-BE49-F238E27FC236}">
                            <a16:creationId xmlns:a16="http://schemas.microsoft.com/office/drawing/2014/main" id="{91D452EB-311D-4D1D-B9D8-ABCD2A409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3133" y="1732378"/>
                        <a:ext cx="2126867" cy="288048"/>
                      </a:xfrm>
                      <a:prstGeom prst="rect">
                        <a:avLst/>
                      </a:prstGeom>
                      <a:noFill/>
                      <a:ln>
                        <a:noFill/>
                      </a:ln>
                    </p:spPr>
                  </p:pic>
                </p:oleObj>
              </mc:Fallback>
            </mc:AlternateContent>
          </a:graphicData>
        </a:graphic>
      </p:graphicFrame>
      <p:graphicFrame>
        <p:nvGraphicFramePr>
          <p:cNvPr id="11" name="对象 14">
            <a:extLst>
              <a:ext uri="{FF2B5EF4-FFF2-40B4-BE49-F238E27FC236}">
                <a16:creationId xmlns:a16="http://schemas.microsoft.com/office/drawing/2014/main" id="{74C8566B-2817-4E02-A454-C5F6BF969349}"/>
              </a:ext>
            </a:extLst>
          </p:cNvPr>
          <p:cNvGraphicFramePr>
            <a:graphicFrameLocks noChangeAspect="1"/>
          </p:cNvGraphicFramePr>
          <p:nvPr>
            <p:extLst>
              <p:ext uri="{D42A27DB-BD31-4B8C-83A1-F6EECF244321}">
                <p14:modId xmlns:p14="http://schemas.microsoft.com/office/powerpoint/2010/main" val="2974085367"/>
              </p:ext>
            </p:extLst>
          </p:nvPr>
        </p:nvGraphicFramePr>
        <p:xfrm>
          <a:off x="2520145" y="2249639"/>
          <a:ext cx="1268786" cy="355600"/>
        </p:xfrm>
        <a:graphic>
          <a:graphicData uri="http://schemas.openxmlformats.org/presentationml/2006/ole">
            <mc:AlternateContent xmlns:mc="http://schemas.openxmlformats.org/markup-compatibility/2006">
              <mc:Choice xmlns:v="urn:schemas-microsoft-com:vml" Requires="v">
                <p:oleObj spid="_x0000_s198712" name="Equation" r:id="rId7" imgW="507780" imgH="203112" progId="Equation.DSMT4">
                  <p:embed/>
                </p:oleObj>
              </mc:Choice>
              <mc:Fallback>
                <p:oleObj name="Equation" r:id="rId7" imgW="507780" imgH="203112" progId="Equation.DSMT4">
                  <p:embed/>
                  <p:pic>
                    <p:nvPicPr>
                      <p:cNvPr id="37894" name="对象 14">
                        <a:extLst>
                          <a:ext uri="{FF2B5EF4-FFF2-40B4-BE49-F238E27FC236}">
                            <a16:creationId xmlns:a16="http://schemas.microsoft.com/office/drawing/2014/main" id="{05815182-B55C-45C2-B17E-12FC01C591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0145" y="2249639"/>
                        <a:ext cx="1268786" cy="355600"/>
                      </a:xfrm>
                      <a:prstGeom prst="rect">
                        <a:avLst/>
                      </a:prstGeom>
                      <a:noFill/>
                      <a:ln>
                        <a:noFill/>
                      </a:ln>
                    </p:spPr>
                  </p:pic>
                </p:oleObj>
              </mc:Fallback>
            </mc:AlternateContent>
          </a:graphicData>
        </a:graphic>
      </p:graphicFrame>
      <p:graphicFrame>
        <p:nvGraphicFramePr>
          <p:cNvPr id="12" name="对象 15">
            <a:extLst>
              <a:ext uri="{FF2B5EF4-FFF2-40B4-BE49-F238E27FC236}">
                <a16:creationId xmlns:a16="http://schemas.microsoft.com/office/drawing/2014/main" id="{01D84641-8E14-4F54-9562-BC457BEC55DB}"/>
              </a:ext>
            </a:extLst>
          </p:cNvPr>
          <p:cNvGraphicFramePr>
            <a:graphicFrameLocks noChangeAspect="1"/>
          </p:cNvGraphicFramePr>
          <p:nvPr>
            <p:extLst>
              <p:ext uri="{D42A27DB-BD31-4B8C-83A1-F6EECF244321}">
                <p14:modId xmlns:p14="http://schemas.microsoft.com/office/powerpoint/2010/main" val="3013021012"/>
              </p:ext>
            </p:extLst>
          </p:nvPr>
        </p:nvGraphicFramePr>
        <p:xfrm>
          <a:off x="8870586" y="2285538"/>
          <a:ext cx="465071" cy="298450"/>
        </p:xfrm>
        <a:graphic>
          <a:graphicData uri="http://schemas.openxmlformats.org/presentationml/2006/ole">
            <mc:AlternateContent xmlns:mc="http://schemas.openxmlformats.org/markup-compatibility/2006">
              <mc:Choice xmlns:v="urn:schemas-microsoft-com:vml" Requires="v">
                <p:oleObj spid="_x0000_s198713" name="Equation" r:id="rId9" imgW="139518" imgH="126835" progId="Equation.DSMT4">
                  <p:embed/>
                </p:oleObj>
              </mc:Choice>
              <mc:Fallback>
                <p:oleObj name="Equation" r:id="rId9" imgW="139518" imgH="126835" progId="Equation.DSMT4">
                  <p:embed/>
                  <p:pic>
                    <p:nvPicPr>
                      <p:cNvPr id="37895" name="对象 15">
                        <a:extLst>
                          <a:ext uri="{FF2B5EF4-FFF2-40B4-BE49-F238E27FC236}">
                            <a16:creationId xmlns:a16="http://schemas.microsoft.com/office/drawing/2014/main" id="{8588B5DE-E124-4C1E-9AB2-DD289CB750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0586" y="2285538"/>
                        <a:ext cx="465071" cy="298450"/>
                      </a:xfrm>
                      <a:prstGeom prst="rect">
                        <a:avLst/>
                      </a:prstGeom>
                      <a:noFill/>
                      <a:ln>
                        <a:noFill/>
                      </a:ln>
                    </p:spPr>
                  </p:pic>
                </p:oleObj>
              </mc:Fallback>
            </mc:AlternateContent>
          </a:graphicData>
        </a:graphic>
      </p:graphicFrame>
      <p:graphicFrame>
        <p:nvGraphicFramePr>
          <p:cNvPr id="13" name="对象 16">
            <a:extLst>
              <a:ext uri="{FF2B5EF4-FFF2-40B4-BE49-F238E27FC236}">
                <a16:creationId xmlns:a16="http://schemas.microsoft.com/office/drawing/2014/main" id="{30FC8C46-736B-45EF-AA7D-48A0C4E634BE}"/>
              </a:ext>
            </a:extLst>
          </p:cNvPr>
          <p:cNvGraphicFramePr>
            <a:graphicFrameLocks noChangeAspect="1"/>
          </p:cNvGraphicFramePr>
          <p:nvPr>
            <p:extLst>
              <p:ext uri="{D42A27DB-BD31-4B8C-83A1-F6EECF244321}">
                <p14:modId xmlns:p14="http://schemas.microsoft.com/office/powerpoint/2010/main" val="1051164616"/>
              </p:ext>
            </p:extLst>
          </p:nvPr>
        </p:nvGraphicFramePr>
        <p:xfrm>
          <a:off x="10904452" y="2182963"/>
          <a:ext cx="1207831" cy="347663"/>
        </p:xfrm>
        <a:graphic>
          <a:graphicData uri="http://schemas.openxmlformats.org/presentationml/2006/ole">
            <mc:AlternateContent xmlns:mc="http://schemas.openxmlformats.org/markup-compatibility/2006">
              <mc:Choice xmlns:v="urn:schemas-microsoft-com:vml" Requires="v">
                <p:oleObj spid="_x0000_s198714" name="Equation" r:id="rId11" imgW="495000" imgH="203040" progId="Equation.DSMT4">
                  <p:embed/>
                </p:oleObj>
              </mc:Choice>
              <mc:Fallback>
                <p:oleObj name="Equation" r:id="rId11" imgW="495000" imgH="203040" progId="Equation.DSMT4">
                  <p:embed/>
                  <p:pic>
                    <p:nvPicPr>
                      <p:cNvPr id="37896" name="对象 16">
                        <a:extLst>
                          <a:ext uri="{FF2B5EF4-FFF2-40B4-BE49-F238E27FC236}">
                            <a16:creationId xmlns:a16="http://schemas.microsoft.com/office/drawing/2014/main" id="{5F48F397-58ED-4691-8938-43E0B0EF24FE}"/>
                          </a:ext>
                        </a:extLst>
                      </p:cNvPr>
                      <p:cNvPicPr>
                        <a:picLocks noChangeAspect="1" noChangeArrowheads="1"/>
                      </p:cNvPicPr>
                      <p:nvPr/>
                    </p:nvPicPr>
                    <p:blipFill>
                      <a:blip r:embed="rId12"/>
                      <a:srcRect/>
                      <a:stretch>
                        <a:fillRect/>
                      </a:stretch>
                    </p:blipFill>
                    <p:spPr bwMode="auto">
                      <a:xfrm>
                        <a:off x="10904452" y="2182963"/>
                        <a:ext cx="1207831" cy="347663"/>
                      </a:xfrm>
                      <a:prstGeom prst="rect">
                        <a:avLst/>
                      </a:prstGeom>
                      <a:noFill/>
                      <a:ln>
                        <a:noFill/>
                      </a:ln>
                    </p:spPr>
                  </p:pic>
                </p:oleObj>
              </mc:Fallback>
            </mc:AlternateContent>
          </a:graphicData>
        </a:graphic>
      </p:graphicFrame>
      <p:graphicFrame>
        <p:nvGraphicFramePr>
          <p:cNvPr id="14" name="对象 17">
            <a:extLst>
              <a:ext uri="{FF2B5EF4-FFF2-40B4-BE49-F238E27FC236}">
                <a16:creationId xmlns:a16="http://schemas.microsoft.com/office/drawing/2014/main" id="{7EA8F1AD-A249-4CF8-B9A5-BAF487D21F12}"/>
              </a:ext>
            </a:extLst>
          </p:cNvPr>
          <p:cNvGraphicFramePr>
            <a:graphicFrameLocks noChangeAspect="1"/>
          </p:cNvGraphicFramePr>
          <p:nvPr>
            <p:extLst>
              <p:ext uri="{D42A27DB-BD31-4B8C-83A1-F6EECF244321}">
                <p14:modId xmlns:p14="http://schemas.microsoft.com/office/powerpoint/2010/main" val="2223243146"/>
              </p:ext>
            </p:extLst>
          </p:nvPr>
        </p:nvGraphicFramePr>
        <p:xfrm>
          <a:off x="7515536" y="3302719"/>
          <a:ext cx="501193" cy="330200"/>
        </p:xfrm>
        <a:graphic>
          <a:graphicData uri="http://schemas.openxmlformats.org/presentationml/2006/ole">
            <mc:AlternateContent xmlns:mc="http://schemas.openxmlformats.org/markup-compatibility/2006">
              <mc:Choice xmlns:v="urn:schemas-microsoft-com:vml" Requires="v">
                <p:oleObj spid="_x0000_s198715" name="Equation" r:id="rId13" imgW="190335" imgH="177646" progId="Equation.DSMT4">
                  <p:embed/>
                </p:oleObj>
              </mc:Choice>
              <mc:Fallback>
                <p:oleObj name="Equation" r:id="rId13" imgW="190335" imgH="177646" progId="Equation.DSMT4">
                  <p:embed/>
                  <p:pic>
                    <p:nvPicPr>
                      <p:cNvPr id="37897" name="对象 17">
                        <a:extLst>
                          <a:ext uri="{FF2B5EF4-FFF2-40B4-BE49-F238E27FC236}">
                            <a16:creationId xmlns:a16="http://schemas.microsoft.com/office/drawing/2014/main" id="{785DFDFA-8EF3-493C-B98D-8134E9D37E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15536" y="3302719"/>
                        <a:ext cx="501193" cy="330200"/>
                      </a:xfrm>
                      <a:prstGeom prst="rect">
                        <a:avLst/>
                      </a:prstGeom>
                      <a:noFill/>
                      <a:ln>
                        <a:noFill/>
                      </a:ln>
                    </p:spPr>
                  </p:pic>
                </p:oleObj>
              </mc:Fallback>
            </mc:AlternateContent>
          </a:graphicData>
        </a:graphic>
      </p:graphicFrame>
      <p:graphicFrame>
        <p:nvGraphicFramePr>
          <p:cNvPr id="15" name="对象 18">
            <a:extLst>
              <a:ext uri="{FF2B5EF4-FFF2-40B4-BE49-F238E27FC236}">
                <a16:creationId xmlns:a16="http://schemas.microsoft.com/office/drawing/2014/main" id="{8F3312CE-7005-4F76-8D8C-69CC5CA38256}"/>
              </a:ext>
            </a:extLst>
          </p:cNvPr>
          <p:cNvGraphicFramePr>
            <a:graphicFrameLocks noChangeAspect="1"/>
          </p:cNvGraphicFramePr>
          <p:nvPr>
            <p:extLst>
              <p:ext uri="{D42A27DB-BD31-4B8C-83A1-F6EECF244321}">
                <p14:modId xmlns:p14="http://schemas.microsoft.com/office/powerpoint/2010/main" val="135468134"/>
              </p:ext>
            </p:extLst>
          </p:nvPr>
        </p:nvGraphicFramePr>
        <p:xfrm>
          <a:off x="2743041" y="2832099"/>
          <a:ext cx="571180" cy="300037"/>
        </p:xfrm>
        <a:graphic>
          <a:graphicData uri="http://schemas.openxmlformats.org/presentationml/2006/ole">
            <mc:AlternateContent xmlns:mc="http://schemas.openxmlformats.org/markup-compatibility/2006">
              <mc:Choice xmlns:v="urn:schemas-microsoft-com:vml" Requires="v">
                <p:oleObj spid="_x0000_s198716" name="Equation" r:id="rId15" imgW="190335" imgH="177646" progId="Equation.DSMT4">
                  <p:embed/>
                </p:oleObj>
              </mc:Choice>
              <mc:Fallback>
                <p:oleObj name="Equation" r:id="rId15" imgW="190335" imgH="177646" progId="Equation.DSMT4">
                  <p:embed/>
                  <p:pic>
                    <p:nvPicPr>
                      <p:cNvPr id="37898" name="对象 18">
                        <a:extLst>
                          <a:ext uri="{FF2B5EF4-FFF2-40B4-BE49-F238E27FC236}">
                            <a16:creationId xmlns:a16="http://schemas.microsoft.com/office/drawing/2014/main" id="{C930AC91-E2A4-4FB8-90DB-ED3014049A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041" y="2832099"/>
                        <a:ext cx="571180" cy="300037"/>
                      </a:xfrm>
                      <a:prstGeom prst="rect">
                        <a:avLst/>
                      </a:prstGeom>
                      <a:noFill/>
                      <a:ln>
                        <a:noFill/>
                      </a:ln>
                    </p:spPr>
                  </p:pic>
                </p:oleObj>
              </mc:Fallback>
            </mc:AlternateContent>
          </a:graphicData>
        </a:graphic>
      </p:graphicFrame>
      <p:graphicFrame>
        <p:nvGraphicFramePr>
          <p:cNvPr id="16" name="对象 20">
            <a:extLst>
              <a:ext uri="{FF2B5EF4-FFF2-40B4-BE49-F238E27FC236}">
                <a16:creationId xmlns:a16="http://schemas.microsoft.com/office/drawing/2014/main" id="{AE5A1064-CC72-485B-BD38-7E09501D33B2}"/>
              </a:ext>
            </a:extLst>
          </p:cNvPr>
          <p:cNvGraphicFramePr>
            <a:graphicFrameLocks noChangeAspect="1"/>
          </p:cNvGraphicFramePr>
          <p:nvPr>
            <p:extLst>
              <p:ext uri="{D42A27DB-BD31-4B8C-83A1-F6EECF244321}">
                <p14:modId xmlns:p14="http://schemas.microsoft.com/office/powerpoint/2010/main" val="2728542786"/>
              </p:ext>
            </p:extLst>
          </p:nvPr>
        </p:nvGraphicFramePr>
        <p:xfrm>
          <a:off x="1881757" y="3385813"/>
          <a:ext cx="805973" cy="349250"/>
        </p:xfrm>
        <a:graphic>
          <a:graphicData uri="http://schemas.openxmlformats.org/presentationml/2006/ole">
            <mc:AlternateContent xmlns:mc="http://schemas.openxmlformats.org/markup-compatibility/2006">
              <mc:Choice xmlns:v="urn:schemas-microsoft-com:vml" Requires="v">
                <p:oleObj spid="_x0000_s198717" name="Equation" r:id="rId17" imgW="330057" imgH="203112" progId="Equation.DSMT4">
                  <p:embed/>
                </p:oleObj>
              </mc:Choice>
              <mc:Fallback>
                <p:oleObj name="Equation" r:id="rId17" imgW="330057" imgH="203112" progId="Equation.DSMT4">
                  <p:embed/>
                  <p:pic>
                    <p:nvPicPr>
                      <p:cNvPr id="37899" name="对象 20">
                        <a:extLst>
                          <a:ext uri="{FF2B5EF4-FFF2-40B4-BE49-F238E27FC236}">
                            <a16:creationId xmlns:a16="http://schemas.microsoft.com/office/drawing/2014/main" id="{596B1DAA-943F-40A2-87A4-622BE7B6AA4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1757" y="3385813"/>
                        <a:ext cx="805973" cy="349250"/>
                      </a:xfrm>
                      <a:prstGeom prst="rect">
                        <a:avLst/>
                      </a:prstGeom>
                      <a:noFill/>
                      <a:ln>
                        <a:noFill/>
                      </a:ln>
                    </p:spPr>
                  </p:pic>
                </p:oleObj>
              </mc:Fallback>
            </mc:AlternateContent>
          </a:graphicData>
        </a:graphic>
      </p:graphicFrame>
      <p:graphicFrame>
        <p:nvGraphicFramePr>
          <p:cNvPr id="17" name="对象 21">
            <a:extLst>
              <a:ext uri="{FF2B5EF4-FFF2-40B4-BE49-F238E27FC236}">
                <a16:creationId xmlns:a16="http://schemas.microsoft.com/office/drawing/2014/main" id="{0E5C659F-5072-46AF-A57A-6B4B1AB2C400}"/>
              </a:ext>
            </a:extLst>
          </p:cNvPr>
          <p:cNvGraphicFramePr>
            <a:graphicFrameLocks noChangeAspect="1"/>
          </p:cNvGraphicFramePr>
          <p:nvPr>
            <p:extLst>
              <p:ext uri="{D42A27DB-BD31-4B8C-83A1-F6EECF244321}">
                <p14:modId xmlns:p14="http://schemas.microsoft.com/office/powerpoint/2010/main" val="1130193213"/>
              </p:ext>
            </p:extLst>
          </p:nvPr>
        </p:nvGraphicFramePr>
        <p:xfrm>
          <a:off x="762000" y="2819400"/>
          <a:ext cx="494421" cy="325438"/>
        </p:xfrm>
        <a:graphic>
          <a:graphicData uri="http://schemas.openxmlformats.org/presentationml/2006/ole">
            <mc:AlternateContent xmlns:mc="http://schemas.openxmlformats.org/markup-compatibility/2006">
              <mc:Choice xmlns:v="urn:schemas-microsoft-com:vml" Requires="v">
                <p:oleObj spid="_x0000_s198718" name="Equation" r:id="rId19" imgW="190335" imgH="177646" progId="Equation.DSMT4">
                  <p:embed/>
                </p:oleObj>
              </mc:Choice>
              <mc:Fallback>
                <p:oleObj name="Equation" r:id="rId19" imgW="190335" imgH="177646" progId="Equation.DSMT4">
                  <p:embed/>
                  <p:pic>
                    <p:nvPicPr>
                      <p:cNvPr id="37900" name="对象 21">
                        <a:extLst>
                          <a:ext uri="{FF2B5EF4-FFF2-40B4-BE49-F238E27FC236}">
                            <a16:creationId xmlns:a16="http://schemas.microsoft.com/office/drawing/2014/main" id="{548117AA-FCB7-46B8-BD8A-39318B6AAE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000" y="2819400"/>
                        <a:ext cx="494421" cy="325438"/>
                      </a:xfrm>
                      <a:prstGeom prst="rect">
                        <a:avLst/>
                      </a:prstGeom>
                      <a:noFill/>
                      <a:ln>
                        <a:noFill/>
                      </a:ln>
                    </p:spPr>
                  </p:pic>
                </p:oleObj>
              </mc:Fallback>
            </mc:AlternateContent>
          </a:graphicData>
        </a:graphic>
      </p:graphicFrame>
      <p:graphicFrame>
        <p:nvGraphicFramePr>
          <p:cNvPr id="18" name="对象 22">
            <a:extLst>
              <a:ext uri="{FF2B5EF4-FFF2-40B4-BE49-F238E27FC236}">
                <a16:creationId xmlns:a16="http://schemas.microsoft.com/office/drawing/2014/main" id="{2A28D563-C398-4B95-8925-88CD9255CEE2}"/>
              </a:ext>
            </a:extLst>
          </p:cNvPr>
          <p:cNvGraphicFramePr>
            <a:graphicFrameLocks noChangeAspect="1"/>
          </p:cNvGraphicFramePr>
          <p:nvPr>
            <p:extLst>
              <p:ext uri="{D42A27DB-BD31-4B8C-83A1-F6EECF244321}">
                <p14:modId xmlns:p14="http://schemas.microsoft.com/office/powerpoint/2010/main" val="2565946324"/>
              </p:ext>
            </p:extLst>
          </p:nvPr>
        </p:nvGraphicFramePr>
        <p:xfrm>
          <a:off x="10513699" y="3302719"/>
          <a:ext cx="1487775" cy="357188"/>
        </p:xfrm>
        <a:graphic>
          <a:graphicData uri="http://schemas.openxmlformats.org/presentationml/2006/ole">
            <mc:AlternateContent xmlns:mc="http://schemas.openxmlformats.org/markup-compatibility/2006">
              <mc:Choice xmlns:v="urn:schemas-microsoft-com:vml" Requires="v">
                <p:oleObj spid="_x0000_s198719" name="Equation" r:id="rId21" imgW="520248" imgH="177646" progId="Equation.DSMT4">
                  <p:embed/>
                </p:oleObj>
              </mc:Choice>
              <mc:Fallback>
                <p:oleObj name="Equation" r:id="rId21" imgW="520248" imgH="177646" progId="Equation.DSMT4">
                  <p:embed/>
                  <p:pic>
                    <p:nvPicPr>
                      <p:cNvPr id="37901" name="对象 22">
                        <a:extLst>
                          <a:ext uri="{FF2B5EF4-FFF2-40B4-BE49-F238E27FC236}">
                            <a16:creationId xmlns:a16="http://schemas.microsoft.com/office/drawing/2014/main" id="{728435F9-B373-485A-968F-62BCC053977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13699" y="3302719"/>
                        <a:ext cx="1487775" cy="357188"/>
                      </a:xfrm>
                      <a:prstGeom prst="rect">
                        <a:avLst/>
                      </a:prstGeom>
                      <a:noFill/>
                      <a:ln>
                        <a:noFill/>
                      </a:ln>
                    </p:spPr>
                  </p:pic>
                </p:oleObj>
              </mc:Fallback>
            </mc:AlternateContent>
          </a:graphicData>
        </a:graphic>
      </p:graphicFrame>
      <p:graphicFrame>
        <p:nvGraphicFramePr>
          <p:cNvPr id="19" name="对象 23">
            <a:extLst>
              <a:ext uri="{FF2B5EF4-FFF2-40B4-BE49-F238E27FC236}">
                <a16:creationId xmlns:a16="http://schemas.microsoft.com/office/drawing/2014/main" id="{418ABBA7-64A2-4484-913F-6DD198BCB548}"/>
              </a:ext>
            </a:extLst>
          </p:cNvPr>
          <p:cNvGraphicFramePr>
            <a:graphicFrameLocks noChangeAspect="1"/>
          </p:cNvGraphicFramePr>
          <p:nvPr>
            <p:extLst>
              <p:ext uri="{D42A27DB-BD31-4B8C-83A1-F6EECF244321}">
                <p14:modId xmlns:p14="http://schemas.microsoft.com/office/powerpoint/2010/main" val="45375787"/>
              </p:ext>
            </p:extLst>
          </p:nvPr>
        </p:nvGraphicFramePr>
        <p:xfrm>
          <a:off x="2064480" y="3889050"/>
          <a:ext cx="404116" cy="260350"/>
        </p:xfrm>
        <a:graphic>
          <a:graphicData uri="http://schemas.openxmlformats.org/presentationml/2006/ole">
            <mc:AlternateContent xmlns:mc="http://schemas.openxmlformats.org/markup-compatibility/2006">
              <mc:Choice xmlns:v="urn:schemas-microsoft-com:vml" Requires="v">
                <p:oleObj spid="_x0000_s198720" name="Equation" r:id="rId23" imgW="152334" imgH="139639" progId="Equation.DSMT4">
                  <p:embed/>
                </p:oleObj>
              </mc:Choice>
              <mc:Fallback>
                <p:oleObj name="Equation" r:id="rId23" imgW="152334" imgH="139639" progId="Equation.DSMT4">
                  <p:embed/>
                  <p:pic>
                    <p:nvPicPr>
                      <p:cNvPr id="37902" name="对象 23">
                        <a:extLst>
                          <a:ext uri="{FF2B5EF4-FFF2-40B4-BE49-F238E27FC236}">
                            <a16:creationId xmlns:a16="http://schemas.microsoft.com/office/drawing/2014/main" id="{AEFE38B2-0542-496A-849A-E67640CA38D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64480" y="3889050"/>
                        <a:ext cx="404116" cy="260350"/>
                      </a:xfrm>
                      <a:prstGeom prst="rect">
                        <a:avLst/>
                      </a:prstGeom>
                      <a:noFill/>
                      <a:ln>
                        <a:noFill/>
                      </a:ln>
                    </p:spPr>
                  </p:pic>
                </p:oleObj>
              </mc:Fallback>
            </mc:AlternateContent>
          </a:graphicData>
        </a:graphic>
      </p:graphicFrame>
      <p:graphicFrame>
        <p:nvGraphicFramePr>
          <p:cNvPr id="20" name="对象 24">
            <a:extLst>
              <a:ext uri="{FF2B5EF4-FFF2-40B4-BE49-F238E27FC236}">
                <a16:creationId xmlns:a16="http://schemas.microsoft.com/office/drawing/2014/main" id="{06114DCD-7EA5-4ED7-BC93-53825B7ADF2E}"/>
              </a:ext>
            </a:extLst>
          </p:cNvPr>
          <p:cNvGraphicFramePr>
            <a:graphicFrameLocks noChangeAspect="1"/>
          </p:cNvGraphicFramePr>
          <p:nvPr>
            <p:extLst>
              <p:ext uri="{D42A27DB-BD31-4B8C-83A1-F6EECF244321}">
                <p14:modId xmlns:p14="http://schemas.microsoft.com/office/powerpoint/2010/main" val="3805907005"/>
              </p:ext>
            </p:extLst>
          </p:nvPr>
        </p:nvGraphicFramePr>
        <p:xfrm>
          <a:off x="3427097" y="3889050"/>
          <a:ext cx="2049925" cy="376237"/>
        </p:xfrm>
        <a:graphic>
          <a:graphicData uri="http://schemas.openxmlformats.org/presentationml/2006/ole">
            <mc:AlternateContent xmlns:mc="http://schemas.openxmlformats.org/markup-compatibility/2006">
              <mc:Choice xmlns:v="urn:schemas-microsoft-com:vml" Requires="v">
                <p:oleObj spid="_x0000_s198721" name="Equation" r:id="rId25" imgW="876300" imgH="228600" progId="Equation.DSMT4">
                  <p:embed/>
                </p:oleObj>
              </mc:Choice>
              <mc:Fallback>
                <p:oleObj name="Equation" r:id="rId25" imgW="876300" imgH="228600" progId="Equation.DSMT4">
                  <p:embed/>
                  <p:pic>
                    <p:nvPicPr>
                      <p:cNvPr id="37903" name="对象 24">
                        <a:extLst>
                          <a:ext uri="{FF2B5EF4-FFF2-40B4-BE49-F238E27FC236}">
                            <a16:creationId xmlns:a16="http://schemas.microsoft.com/office/drawing/2014/main" id="{1E4E8568-9187-4A27-9E89-100E471BB28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27097" y="3889050"/>
                        <a:ext cx="2049925" cy="376237"/>
                      </a:xfrm>
                      <a:prstGeom prst="rect">
                        <a:avLst/>
                      </a:prstGeom>
                      <a:noFill/>
                      <a:ln>
                        <a:noFill/>
                      </a:ln>
                    </p:spPr>
                  </p:pic>
                </p:oleObj>
              </mc:Fallback>
            </mc:AlternateContent>
          </a:graphicData>
        </a:graphic>
      </p:graphicFrame>
      <p:sp>
        <p:nvSpPr>
          <p:cNvPr id="21" name="文本框 1">
            <a:extLst>
              <a:ext uri="{FF2B5EF4-FFF2-40B4-BE49-F238E27FC236}">
                <a16:creationId xmlns:a16="http://schemas.microsoft.com/office/drawing/2014/main" id="{72EB5FFB-C2DC-4C9F-A21D-67D3B0C2C50B}"/>
              </a:ext>
            </a:extLst>
          </p:cNvPr>
          <p:cNvSpPr txBox="1">
            <a:spLocks noChangeArrowheads="1"/>
          </p:cNvSpPr>
          <p:nvPr/>
        </p:nvSpPr>
        <p:spPr bwMode="auto">
          <a:xfrm>
            <a:off x="-1" y="4239543"/>
            <a:ext cx="1211228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        (3)</a:t>
            </a:r>
            <a:r>
              <a:rPr lang="zh-CN" altLang="en-US" sz="2400" b="1" dirty="0">
                <a:latin typeface="Times New Roman" panose="02020603050405020304" pitchFamily="18" charset="0"/>
                <a:ea typeface="宋体" panose="02010600030101010101" pitchFamily="2" charset="-122"/>
              </a:rPr>
              <a:t>验证</a:t>
            </a:r>
            <a:r>
              <a:rPr lang="en-US" altLang="zh-CN" sz="2400" dirty="0">
                <a:latin typeface="Times New Roman" panose="02020603050405020304" pitchFamily="18" charset="0"/>
                <a:ea typeface="宋体" panose="02010600030101010101" pitchFamily="2" charset="-122"/>
              </a:rPr>
              <a:t>(  </a:t>
            </a:r>
            <a:r>
              <a:rPr lang="en-US" altLang="zh-CN" sz="2400" dirty="0" err="1">
                <a:latin typeface="Times New Roman" panose="02020603050405020304" pitchFamily="18" charset="0"/>
                <a:ea typeface="宋体" panose="02010600030101010101" pitchFamily="2" charset="-122"/>
              </a:rPr>
              <a:t>Vrfy</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是一个确定性算法，输入验证密钥    签名的消息             和签名    ，输出</a:t>
            </a:r>
            <a:r>
              <a:rPr lang="en-US" altLang="zh-CN" sz="2400" dirty="0">
                <a:latin typeface="Times New Roman" panose="02020603050405020304" pitchFamily="18" charset="0"/>
                <a:ea typeface="宋体" panose="02010600030101010101" pitchFamily="2" charset="-122"/>
              </a:rPr>
              <a:t>True</a:t>
            </a:r>
            <a:r>
              <a:rPr lang="zh-CN" altLang="en-US" sz="2400" dirty="0">
                <a:latin typeface="Times New Roman" panose="02020603050405020304" pitchFamily="18" charset="0"/>
                <a:ea typeface="宋体" panose="02010600030101010101" pitchFamily="2" charset="-122"/>
              </a:rPr>
              <a:t>或</a:t>
            </a:r>
            <a:r>
              <a:rPr lang="en-US" altLang="zh-CN" sz="2400" dirty="0">
                <a:latin typeface="Times New Roman" panose="02020603050405020304" pitchFamily="18" charset="0"/>
                <a:ea typeface="宋体" panose="02010600030101010101" pitchFamily="2" charset="-122"/>
              </a:rPr>
              <a:t>False</a:t>
            </a:r>
            <a:r>
              <a:rPr lang="zh-CN" altLang="zh-CN"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True</a:t>
            </a:r>
            <a:r>
              <a:rPr lang="zh-CN" altLang="zh-CN" sz="2400" dirty="0">
                <a:latin typeface="Times New Roman" panose="02020603050405020304" pitchFamily="18" charset="0"/>
                <a:ea typeface="宋体" panose="02010600030101010101" pitchFamily="2" charset="-122"/>
              </a:rPr>
              <a:t>表示签名有效，</a:t>
            </a:r>
            <a:r>
              <a:rPr lang="en-US" altLang="zh-CN" sz="2400" dirty="0">
                <a:latin typeface="Times New Roman" panose="02020603050405020304" pitchFamily="18" charset="0"/>
                <a:ea typeface="宋体" panose="02010600030101010101" pitchFamily="2" charset="-122"/>
              </a:rPr>
              <a:t>False</a:t>
            </a:r>
            <a:r>
              <a:rPr lang="zh-CN" altLang="zh-CN" sz="2400" dirty="0">
                <a:latin typeface="Times New Roman" panose="02020603050405020304" pitchFamily="18" charset="0"/>
                <a:ea typeface="宋体" panose="02010600030101010101" pitchFamily="2" charset="-122"/>
              </a:rPr>
              <a:t>表示无效）。表示为</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endParaRPr lang="en-US" altLang="zh-CN" sz="2400" dirty="0">
              <a:latin typeface="Times New Roman" panose="02020603050405020304" pitchFamily="18" charset="0"/>
              <a:ea typeface="宋体" panose="02010600030101010101" pitchFamily="2" charset="-122"/>
            </a:endParaRPr>
          </a:p>
          <a:p>
            <a:pPr>
              <a:spcBef>
                <a:spcPct val="0"/>
              </a:spcBef>
              <a:buFontTx/>
              <a:buNone/>
            </a:pPr>
            <a:endParaRPr lang="zh-CN"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算法的安全性在于从</a:t>
            </a:r>
            <a:r>
              <a:rPr lang="en-US" altLang="zh-CN" sz="2400" i="1" dirty="0">
                <a:latin typeface="Times New Roman" panose="02020603050405020304" pitchFamily="18" charset="0"/>
                <a:ea typeface="宋体" panose="02010600030101010101" pitchFamily="2" charset="-122"/>
              </a:rPr>
              <a:t>M </a:t>
            </a:r>
            <a:r>
              <a:rPr lang="zh-CN" altLang="zh-CN"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难以推出密钥  或伪造一个消息      使（    ， ）</a:t>
            </a:r>
            <a:r>
              <a:rPr lang="zh-CN" altLang="en-US" sz="2400" b="1" dirty="0">
                <a:solidFill>
                  <a:srgbClr val="FF0000"/>
                </a:solidFill>
                <a:latin typeface="Times New Roman" panose="02020603050405020304" pitchFamily="18" charset="0"/>
                <a:ea typeface="宋体" panose="02010600030101010101" pitchFamily="2" charset="-122"/>
              </a:rPr>
              <a:t>可被验证为真。</a:t>
            </a:r>
          </a:p>
        </p:txBody>
      </p:sp>
      <p:graphicFrame>
        <p:nvGraphicFramePr>
          <p:cNvPr id="23" name="对象 18">
            <a:extLst>
              <a:ext uri="{FF2B5EF4-FFF2-40B4-BE49-F238E27FC236}">
                <a16:creationId xmlns:a16="http://schemas.microsoft.com/office/drawing/2014/main" id="{B93D6CD7-7BD1-4D3A-8FCC-6B34992C8184}"/>
              </a:ext>
            </a:extLst>
          </p:cNvPr>
          <p:cNvGraphicFramePr>
            <a:graphicFrameLocks noChangeAspect="1"/>
          </p:cNvGraphicFramePr>
          <p:nvPr>
            <p:extLst>
              <p:ext uri="{D42A27DB-BD31-4B8C-83A1-F6EECF244321}">
                <p14:modId xmlns:p14="http://schemas.microsoft.com/office/powerpoint/2010/main" val="1651272446"/>
              </p:ext>
            </p:extLst>
          </p:nvPr>
        </p:nvGraphicFramePr>
        <p:xfrm>
          <a:off x="7465384" y="4361042"/>
          <a:ext cx="551345" cy="265113"/>
        </p:xfrm>
        <a:graphic>
          <a:graphicData uri="http://schemas.openxmlformats.org/presentationml/2006/ole">
            <mc:AlternateContent xmlns:mc="http://schemas.openxmlformats.org/markup-compatibility/2006">
              <mc:Choice xmlns:v="urn:schemas-microsoft-com:vml" Requires="v">
                <p:oleObj spid="_x0000_s198722" name="Equation" r:id="rId27" imgW="190440" imgH="177480" progId="Equation.DSMT4">
                  <p:embed/>
                </p:oleObj>
              </mc:Choice>
              <mc:Fallback>
                <p:oleObj name="Equation" r:id="rId27" imgW="190440" imgH="177480" progId="Equation.DSMT4">
                  <p:embed/>
                  <p:pic>
                    <p:nvPicPr>
                      <p:cNvPr id="38917" name="对象 18">
                        <a:extLst>
                          <a:ext uri="{FF2B5EF4-FFF2-40B4-BE49-F238E27FC236}">
                            <a16:creationId xmlns:a16="http://schemas.microsoft.com/office/drawing/2014/main" id="{B1DBBA3E-955E-4C80-A00A-48F60F8AC8CC}"/>
                          </a:ext>
                        </a:extLst>
                      </p:cNvPr>
                      <p:cNvPicPr>
                        <a:picLocks noChangeAspect="1" noChangeArrowheads="1"/>
                      </p:cNvPicPr>
                      <p:nvPr/>
                    </p:nvPicPr>
                    <p:blipFill>
                      <a:blip r:embed="rId28"/>
                      <a:srcRect/>
                      <a:stretch>
                        <a:fillRect/>
                      </a:stretch>
                    </p:blipFill>
                    <p:spPr bwMode="auto">
                      <a:xfrm>
                        <a:off x="7465384" y="4361042"/>
                        <a:ext cx="551345" cy="265113"/>
                      </a:xfrm>
                      <a:prstGeom prst="rect">
                        <a:avLst/>
                      </a:prstGeom>
                      <a:noFill/>
                      <a:ln>
                        <a:noFill/>
                      </a:ln>
                    </p:spPr>
                  </p:pic>
                </p:oleObj>
              </mc:Fallback>
            </mc:AlternateContent>
          </a:graphicData>
        </a:graphic>
      </p:graphicFrame>
      <p:graphicFrame>
        <p:nvGraphicFramePr>
          <p:cNvPr id="24" name="对象 22">
            <a:extLst>
              <a:ext uri="{FF2B5EF4-FFF2-40B4-BE49-F238E27FC236}">
                <a16:creationId xmlns:a16="http://schemas.microsoft.com/office/drawing/2014/main" id="{9F187152-7E5F-4D6C-A178-4CC4242234FB}"/>
              </a:ext>
            </a:extLst>
          </p:cNvPr>
          <p:cNvGraphicFramePr>
            <a:graphicFrameLocks noChangeAspect="1"/>
          </p:cNvGraphicFramePr>
          <p:nvPr>
            <p:extLst>
              <p:ext uri="{D42A27DB-BD31-4B8C-83A1-F6EECF244321}">
                <p14:modId xmlns:p14="http://schemas.microsoft.com/office/powerpoint/2010/main" val="2193699006"/>
              </p:ext>
            </p:extLst>
          </p:nvPr>
        </p:nvGraphicFramePr>
        <p:xfrm>
          <a:off x="9153880" y="4344373"/>
          <a:ext cx="1359819" cy="298450"/>
        </p:xfrm>
        <a:graphic>
          <a:graphicData uri="http://schemas.openxmlformats.org/presentationml/2006/ole">
            <mc:AlternateContent xmlns:mc="http://schemas.openxmlformats.org/markup-compatibility/2006">
              <mc:Choice xmlns:v="urn:schemas-microsoft-com:vml" Requires="v">
                <p:oleObj spid="_x0000_s198723" name="Equation" r:id="rId29" imgW="520248" imgH="177646" progId="Equation.DSMT4">
                  <p:embed/>
                </p:oleObj>
              </mc:Choice>
              <mc:Fallback>
                <p:oleObj name="Equation" r:id="rId29" imgW="520248" imgH="177646" progId="Equation.DSMT4">
                  <p:embed/>
                  <p:pic>
                    <p:nvPicPr>
                      <p:cNvPr id="38918" name="对象 22">
                        <a:extLst>
                          <a:ext uri="{FF2B5EF4-FFF2-40B4-BE49-F238E27FC236}">
                            <a16:creationId xmlns:a16="http://schemas.microsoft.com/office/drawing/2014/main" id="{1C1F718F-8B2C-4014-B170-C6D6EA8A5AD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53880" y="4344373"/>
                        <a:ext cx="1359819" cy="298450"/>
                      </a:xfrm>
                      <a:prstGeom prst="rect">
                        <a:avLst/>
                      </a:prstGeom>
                      <a:noFill/>
                      <a:ln>
                        <a:noFill/>
                      </a:ln>
                    </p:spPr>
                  </p:pic>
                </p:oleObj>
              </mc:Fallback>
            </mc:AlternateContent>
          </a:graphicData>
        </a:graphic>
      </p:graphicFrame>
      <p:graphicFrame>
        <p:nvGraphicFramePr>
          <p:cNvPr id="25" name="对象 23">
            <a:extLst>
              <a:ext uri="{FF2B5EF4-FFF2-40B4-BE49-F238E27FC236}">
                <a16:creationId xmlns:a16="http://schemas.microsoft.com/office/drawing/2014/main" id="{5FF43347-2039-4ED9-8985-2D2C34201C66}"/>
              </a:ext>
            </a:extLst>
          </p:cNvPr>
          <p:cNvGraphicFramePr>
            <a:graphicFrameLocks noChangeAspect="1"/>
          </p:cNvGraphicFramePr>
          <p:nvPr>
            <p:extLst>
              <p:ext uri="{D42A27DB-BD31-4B8C-83A1-F6EECF244321}">
                <p14:modId xmlns:p14="http://schemas.microsoft.com/office/powerpoint/2010/main" val="1185927408"/>
              </p:ext>
            </p:extLst>
          </p:nvPr>
        </p:nvGraphicFramePr>
        <p:xfrm>
          <a:off x="11257586" y="4364131"/>
          <a:ext cx="410418" cy="241300"/>
        </p:xfrm>
        <a:graphic>
          <a:graphicData uri="http://schemas.openxmlformats.org/presentationml/2006/ole">
            <mc:AlternateContent xmlns:mc="http://schemas.openxmlformats.org/markup-compatibility/2006">
              <mc:Choice xmlns:v="urn:schemas-microsoft-com:vml" Requires="v">
                <p:oleObj spid="_x0000_s198724" name="Equation" r:id="rId30" imgW="152334" imgH="139639" progId="Equation.DSMT4">
                  <p:embed/>
                </p:oleObj>
              </mc:Choice>
              <mc:Fallback>
                <p:oleObj name="Equation" r:id="rId30" imgW="152334" imgH="139639" progId="Equation.DSMT4">
                  <p:embed/>
                  <p:pic>
                    <p:nvPicPr>
                      <p:cNvPr id="38919" name="对象 23">
                        <a:extLst>
                          <a:ext uri="{FF2B5EF4-FFF2-40B4-BE49-F238E27FC236}">
                            <a16:creationId xmlns:a16="http://schemas.microsoft.com/office/drawing/2014/main" id="{DAEB6694-BED1-4BBD-A46C-A1659A01DF7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57586" y="4364131"/>
                        <a:ext cx="410418" cy="241300"/>
                      </a:xfrm>
                      <a:prstGeom prst="rect">
                        <a:avLst/>
                      </a:prstGeom>
                      <a:noFill/>
                      <a:ln>
                        <a:noFill/>
                      </a:ln>
                    </p:spPr>
                  </p:pic>
                </p:oleObj>
              </mc:Fallback>
            </mc:AlternateContent>
          </a:graphicData>
        </a:graphic>
      </p:graphicFrame>
      <p:graphicFrame>
        <p:nvGraphicFramePr>
          <p:cNvPr id="26" name="对象 7">
            <a:extLst>
              <a:ext uri="{FF2B5EF4-FFF2-40B4-BE49-F238E27FC236}">
                <a16:creationId xmlns:a16="http://schemas.microsoft.com/office/drawing/2014/main" id="{C4C57BAB-E514-4579-8EB2-B1927E1D0DD1}"/>
              </a:ext>
            </a:extLst>
          </p:cNvPr>
          <p:cNvGraphicFramePr>
            <a:graphicFrameLocks noChangeAspect="1"/>
          </p:cNvGraphicFramePr>
          <p:nvPr>
            <p:extLst>
              <p:ext uri="{D42A27DB-BD31-4B8C-83A1-F6EECF244321}">
                <p14:modId xmlns:p14="http://schemas.microsoft.com/office/powerpoint/2010/main" val="1531396319"/>
              </p:ext>
            </p:extLst>
          </p:nvPr>
        </p:nvGraphicFramePr>
        <p:xfrm>
          <a:off x="1338263" y="4976813"/>
          <a:ext cx="6226175" cy="842962"/>
        </p:xfrm>
        <a:graphic>
          <a:graphicData uri="http://schemas.openxmlformats.org/presentationml/2006/ole">
            <mc:AlternateContent xmlns:mc="http://schemas.openxmlformats.org/markup-compatibility/2006">
              <mc:Choice xmlns:v="urn:schemas-microsoft-com:vml" Requires="v">
                <p:oleObj spid="_x0000_s198725" name="Equation" r:id="rId31" imgW="2527200" imgH="533160" progId="Equation.DSMT4">
                  <p:embed/>
                </p:oleObj>
              </mc:Choice>
              <mc:Fallback>
                <p:oleObj name="Equation" r:id="rId31" imgW="2527200" imgH="533160" progId="Equation.DSMT4">
                  <p:embed/>
                  <p:pic>
                    <p:nvPicPr>
                      <p:cNvPr id="38920" name="对象 7">
                        <a:extLst>
                          <a:ext uri="{FF2B5EF4-FFF2-40B4-BE49-F238E27FC236}">
                            <a16:creationId xmlns:a16="http://schemas.microsoft.com/office/drawing/2014/main" id="{8F51A493-41E6-4B21-B75F-4B3BCF0D4037}"/>
                          </a:ext>
                        </a:extLst>
                      </p:cNvPr>
                      <p:cNvPicPr>
                        <a:picLocks noChangeAspect="1" noChangeArrowheads="1"/>
                      </p:cNvPicPr>
                      <p:nvPr/>
                    </p:nvPicPr>
                    <p:blipFill>
                      <a:blip r:embed="rId32"/>
                      <a:srcRect/>
                      <a:stretch>
                        <a:fillRect/>
                      </a:stretch>
                    </p:blipFill>
                    <p:spPr bwMode="auto">
                      <a:xfrm>
                        <a:off x="1338263" y="4976813"/>
                        <a:ext cx="6226175" cy="842962"/>
                      </a:xfrm>
                      <a:prstGeom prst="rect">
                        <a:avLst/>
                      </a:prstGeom>
                      <a:noFill/>
                      <a:ln>
                        <a:noFill/>
                      </a:ln>
                    </p:spPr>
                  </p:pic>
                </p:oleObj>
              </mc:Fallback>
            </mc:AlternateContent>
          </a:graphicData>
        </a:graphic>
      </p:graphicFrame>
      <p:graphicFrame>
        <p:nvGraphicFramePr>
          <p:cNvPr id="27" name="对象 23">
            <a:extLst>
              <a:ext uri="{FF2B5EF4-FFF2-40B4-BE49-F238E27FC236}">
                <a16:creationId xmlns:a16="http://schemas.microsoft.com/office/drawing/2014/main" id="{105B4D2C-AB27-4F4E-99F7-93EA7AA66780}"/>
              </a:ext>
            </a:extLst>
          </p:cNvPr>
          <p:cNvGraphicFramePr>
            <a:graphicFrameLocks noChangeAspect="1"/>
          </p:cNvGraphicFramePr>
          <p:nvPr>
            <p:extLst>
              <p:ext uri="{D42A27DB-BD31-4B8C-83A1-F6EECF244321}">
                <p14:modId xmlns:p14="http://schemas.microsoft.com/office/powerpoint/2010/main" val="1112110772"/>
              </p:ext>
            </p:extLst>
          </p:nvPr>
        </p:nvGraphicFramePr>
        <p:xfrm>
          <a:off x="4167415" y="5789756"/>
          <a:ext cx="504370" cy="296862"/>
        </p:xfrm>
        <a:graphic>
          <a:graphicData uri="http://schemas.openxmlformats.org/presentationml/2006/ole">
            <mc:AlternateContent xmlns:mc="http://schemas.openxmlformats.org/markup-compatibility/2006">
              <mc:Choice xmlns:v="urn:schemas-microsoft-com:vml" Requires="v">
                <p:oleObj spid="_x0000_s198726" name="Equation" r:id="rId33" imgW="152334" imgH="139639" progId="Equation.DSMT4">
                  <p:embed/>
                </p:oleObj>
              </mc:Choice>
              <mc:Fallback>
                <p:oleObj name="Equation" r:id="rId33" imgW="152334" imgH="139639" progId="Equation.DSMT4">
                  <p:embed/>
                  <p:pic>
                    <p:nvPicPr>
                      <p:cNvPr id="38921" name="对象 23">
                        <a:extLst>
                          <a:ext uri="{FF2B5EF4-FFF2-40B4-BE49-F238E27FC236}">
                            <a16:creationId xmlns:a16="http://schemas.microsoft.com/office/drawing/2014/main" id="{C4CCE50C-52B4-4A03-9821-2189113275A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67415" y="5789756"/>
                        <a:ext cx="504370" cy="296862"/>
                      </a:xfrm>
                      <a:prstGeom prst="rect">
                        <a:avLst/>
                      </a:prstGeom>
                      <a:noFill/>
                      <a:ln>
                        <a:noFill/>
                      </a:ln>
                    </p:spPr>
                  </p:pic>
                </p:oleObj>
              </mc:Fallback>
            </mc:AlternateContent>
          </a:graphicData>
        </a:graphic>
      </p:graphicFrame>
      <p:graphicFrame>
        <p:nvGraphicFramePr>
          <p:cNvPr id="29" name="对象 23">
            <a:extLst>
              <a:ext uri="{FF2B5EF4-FFF2-40B4-BE49-F238E27FC236}">
                <a16:creationId xmlns:a16="http://schemas.microsoft.com/office/drawing/2014/main" id="{85642AE5-DAEF-4608-8A0A-7F63FF167292}"/>
              </a:ext>
            </a:extLst>
          </p:cNvPr>
          <p:cNvGraphicFramePr>
            <a:graphicFrameLocks noChangeAspect="1"/>
          </p:cNvGraphicFramePr>
          <p:nvPr>
            <p:extLst>
              <p:ext uri="{D42A27DB-BD31-4B8C-83A1-F6EECF244321}">
                <p14:modId xmlns:p14="http://schemas.microsoft.com/office/powerpoint/2010/main" val="1833799733"/>
              </p:ext>
            </p:extLst>
          </p:nvPr>
        </p:nvGraphicFramePr>
        <p:xfrm>
          <a:off x="9536175" y="5832886"/>
          <a:ext cx="445032" cy="261937"/>
        </p:xfrm>
        <a:graphic>
          <a:graphicData uri="http://schemas.openxmlformats.org/presentationml/2006/ole">
            <mc:AlternateContent xmlns:mc="http://schemas.openxmlformats.org/markup-compatibility/2006">
              <mc:Choice xmlns:v="urn:schemas-microsoft-com:vml" Requires="v">
                <p:oleObj spid="_x0000_s198727" name="Equation" r:id="rId34" imgW="152280" imgH="139680" progId="Equation.DSMT4">
                  <p:embed/>
                </p:oleObj>
              </mc:Choice>
              <mc:Fallback>
                <p:oleObj name="Equation" r:id="rId34" imgW="152280" imgH="139680" progId="Equation.DSMT4">
                  <p:embed/>
                  <p:pic>
                    <p:nvPicPr>
                      <p:cNvPr id="38923" name="对象 23">
                        <a:extLst>
                          <a:ext uri="{FF2B5EF4-FFF2-40B4-BE49-F238E27FC236}">
                            <a16:creationId xmlns:a16="http://schemas.microsoft.com/office/drawing/2014/main" id="{DA81719D-ED7D-4F6E-A5F0-D5B619226D65}"/>
                          </a:ext>
                        </a:extLst>
                      </p:cNvPr>
                      <p:cNvPicPr>
                        <a:picLocks noChangeAspect="1" noChangeArrowheads="1"/>
                      </p:cNvPicPr>
                      <p:nvPr/>
                    </p:nvPicPr>
                    <p:blipFill>
                      <a:blip r:embed="rId35"/>
                      <a:srcRect/>
                      <a:stretch>
                        <a:fillRect/>
                      </a:stretch>
                    </p:blipFill>
                    <p:spPr bwMode="auto">
                      <a:xfrm>
                        <a:off x="9536175" y="5832886"/>
                        <a:ext cx="445032" cy="261937"/>
                      </a:xfrm>
                      <a:prstGeom prst="rect">
                        <a:avLst/>
                      </a:prstGeom>
                      <a:noFill/>
                      <a:ln>
                        <a:noFill/>
                      </a:ln>
                    </p:spPr>
                  </p:pic>
                </p:oleObj>
              </mc:Fallback>
            </mc:AlternateContent>
          </a:graphicData>
        </a:graphic>
      </p:graphicFrame>
      <p:graphicFrame>
        <p:nvGraphicFramePr>
          <p:cNvPr id="30" name="对象 12">
            <a:extLst>
              <a:ext uri="{FF2B5EF4-FFF2-40B4-BE49-F238E27FC236}">
                <a16:creationId xmlns:a16="http://schemas.microsoft.com/office/drawing/2014/main" id="{B5032B42-D29B-4C28-9D12-5221ED7BBE1A}"/>
              </a:ext>
            </a:extLst>
          </p:cNvPr>
          <p:cNvGraphicFramePr>
            <a:graphicFrameLocks noChangeAspect="1"/>
          </p:cNvGraphicFramePr>
          <p:nvPr>
            <p:extLst>
              <p:ext uri="{D42A27DB-BD31-4B8C-83A1-F6EECF244321}">
                <p14:modId xmlns:p14="http://schemas.microsoft.com/office/powerpoint/2010/main" val="1806615482"/>
              </p:ext>
            </p:extLst>
          </p:nvPr>
        </p:nvGraphicFramePr>
        <p:xfrm>
          <a:off x="8454808" y="5764998"/>
          <a:ext cx="674966" cy="296863"/>
        </p:xfrm>
        <a:graphic>
          <a:graphicData uri="http://schemas.openxmlformats.org/presentationml/2006/ole">
            <mc:AlternateContent xmlns:mc="http://schemas.openxmlformats.org/markup-compatibility/2006">
              <mc:Choice xmlns:v="urn:schemas-microsoft-com:vml" Requires="v">
                <p:oleObj spid="_x0000_s198728" name="Equation" r:id="rId36" imgW="241200" imgH="164880" progId="Equation.DSMT4">
                  <p:embed/>
                </p:oleObj>
              </mc:Choice>
              <mc:Fallback>
                <p:oleObj name="Equation" r:id="rId36" imgW="241200" imgH="164880" progId="Equation.DSMT4">
                  <p:embed/>
                  <p:pic>
                    <p:nvPicPr>
                      <p:cNvPr id="38924" name="对象 12">
                        <a:extLst>
                          <a:ext uri="{FF2B5EF4-FFF2-40B4-BE49-F238E27FC236}">
                            <a16:creationId xmlns:a16="http://schemas.microsoft.com/office/drawing/2014/main" id="{53B627C2-41DF-43E3-9716-59F7D03B7ADA}"/>
                          </a:ext>
                        </a:extLst>
                      </p:cNvPr>
                      <p:cNvPicPr>
                        <a:picLocks noChangeAspect="1" noChangeArrowheads="1"/>
                      </p:cNvPicPr>
                      <p:nvPr/>
                    </p:nvPicPr>
                    <p:blipFill>
                      <a:blip r:embed="rId37"/>
                      <a:srcRect/>
                      <a:stretch>
                        <a:fillRect/>
                      </a:stretch>
                    </p:blipFill>
                    <p:spPr bwMode="auto">
                      <a:xfrm>
                        <a:off x="8454808" y="5764998"/>
                        <a:ext cx="674966" cy="296863"/>
                      </a:xfrm>
                      <a:prstGeom prst="rect">
                        <a:avLst/>
                      </a:prstGeom>
                      <a:noFill/>
                      <a:ln>
                        <a:noFill/>
                      </a:ln>
                    </p:spPr>
                  </p:pic>
                </p:oleObj>
              </mc:Fallback>
            </mc:AlternateContent>
          </a:graphicData>
        </a:graphic>
      </p:graphicFrame>
      <p:graphicFrame>
        <p:nvGraphicFramePr>
          <p:cNvPr id="31" name="对象 30">
            <a:extLst>
              <a:ext uri="{FF2B5EF4-FFF2-40B4-BE49-F238E27FC236}">
                <a16:creationId xmlns:a16="http://schemas.microsoft.com/office/drawing/2014/main" id="{0FC84C0C-4427-42AB-9552-D3D9F759EFCD}"/>
              </a:ext>
            </a:extLst>
          </p:cNvPr>
          <p:cNvGraphicFramePr>
            <a:graphicFrameLocks noChangeAspect="1"/>
          </p:cNvGraphicFramePr>
          <p:nvPr>
            <p:extLst>
              <p:ext uri="{D42A27DB-BD31-4B8C-83A1-F6EECF244321}">
                <p14:modId xmlns:p14="http://schemas.microsoft.com/office/powerpoint/2010/main" val="1694100086"/>
              </p:ext>
            </p:extLst>
          </p:nvPr>
        </p:nvGraphicFramePr>
        <p:xfrm>
          <a:off x="9913938" y="5797960"/>
          <a:ext cx="674687" cy="296863"/>
        </p:xfrm>
        <a:graphic>
          <a:graphicData uri="http://schemas.openxmlformats.org/presentationml/2006/ole">
            <mc:AlternateContent xmlns:mc="http://schemas.openxmlformats.org/markup-compatibility/2006">
              <mc:Choice xmlns:v="urn:schemas-microsoft-com:vml" Requires="v">
                <p:oleObj spid="_x0000_s198729" name="Equation" r:id="rId38" imgW="675410" imgH="297371" progId="Equation.DSMT4">
                  <p:embed/>
                </p:oleObj>
              </mc:Choice>
              <mc:Fallback>
                <p:oleObj name="Equation" r:id="rId38" imgW="675410" imgH="297371" progId="Equation.DSMT4">
                  <p:embed/>
                  <p:pic>
                    <p:nvPicPr>
                      <p:cNvPr id="0" name=""/>
                      <p:cNvPicPr/>
                      <p:nvPr/>
                    </p:nvPicPr>
                    <p:blipFill>
                      <a:blip r:embed="rId39"/>
                      <a:stretch>
                        <a:fillRect/>
                      </a:stretch>
                    </p:blipFill>
                    <p:spPr>
                      <a:xfrm>
                        <a:off x="9913938" y="5797960"/>
                        <a:ext cx="674687" cy="296863"/>
                      </a:xfrm>
                      <a:prstGeom prst="rect">
                        <a:avLst/>
                      </a:prstGeom>
                    </p:spPr>
                  </p:pic>
                </p:oleObj>
              </mc:Fallback>
            </mc:AlternateContent>
          </a:graphicData>
        </a:graphic>
      </p:graphicFrame>
    </p:spTree>
    <p:extLst>
      <p:ext uri="{BB962C8B-B14F-4D97-AF65-F5344CB8AC3E}">
        <p14:creationId xmlns:p14="http://schemas.microsoft.com/office/powerpoint/2010/main" val="159599622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A01C1-AD72-4803-894C-69C099F20274}"/>
              </a:ext>
            </a:extLst>
          </p:cNvPr>
          <p:cNvSpPr>
            <a:spLocks noGrp="1"/>
          </p:cNvSpPr>
          <p:nvPr>
            <p:ph type="title"/>
          </p:nvPr>
        </p:nvSpPr>
        <p:spPr/>
        <p:txBody>
          <a:bodyPr/>
          <a:lstStyle/>
          <a:p>
            <a:r>
              <a:rPr lang="zh-CN" altLang="zh-CN" b="1" dirty="0">
                <a:latin typeface="Times New Roman" panose="02020603050405020304" pitchFamily="18" charset="0"/>
                <a:ea typeface="宋体" panose="02010600030101010101" pitchFamily="2" charset="-122"/>
              </a:rPr>
              <a:t>数字签名的执行方式</a:t>
            </a:r>
            <a:endParaRPr lang="zh-CN" altLang="en-US" dirty="0"/>
          </a:p>
        </p:txBody>
      </p:sp>
      <p:sp>
        <p:nvSpPr>
          <p:cNvPr id="3" name="内容占位符 2">
            <a:extLst>
              <a:ext uri="{FF2B5EF4-FFF2-40B4-BE49-F238E27FC236}">
                <a16:creationId xmlns:a16="http://schemas.microsoft.com/office/drawing/2014/main" id="{FD34B3BE-8A3F-45FA-9734-3282C2766B7E}"/>
              </a:ext>
            </a:extLst>
          </p:cNvPr>
          <p:cNvSpPr>
            <a:spLocks noGrp="1"/>
          </p:cNvSpPr>
          <p:nvPr>
            <p:ph idx="1"/>
          </p:nvPr>
        </p:nvSpPr>
        <p:spPr>
          <a:xfrm>
            <a:off x="406400" y="1219200"/>
            <a:ext cx="11176000" cy="3810000"/>
          </a:xfrm>
        </p:spPr>
        <p:txBody>
          <a:bodyPr/>
          <a:lstStyle/>
          <a:p>
            <a:pPr>
              <a:spcBef>
                <a:spcPct val="0"/>
              </a:spcBef>
              <a:buFontTx/>
              <a:buNone/>
            </a:pPr>
            <a:r>
              <a:rPr lang="zh-CN" altLang="zh-CN" sz="2800" dirty="0">
                <a:latin typeface="Times New Roman" panose="02020603050405020304" pitchFamily="18" charset="0"/>
                <a:ea typeface="宋体" panose="02010600030101010101" pitchFamily="2" charset="-122"/>
              </a:rPr>
              <a:t>数字签名的执行方式有两类：直接方式和具有仲裁的方式。</a:t>
            </a:r>
          </a:p>
          <a:p>
            <a:pPr>
              <a:spcBef>
                <a:spcPct val="0"/>
              </a:spcBef>
              <a:buFontTx/>
              <a:buNone/>
            </a:pPr>
            <a:r>
              <a:rPr lang="en-US" altLang="zh-CN" sz="2800" b="1" dirty="0">
                <a:latin typeface="Times New Roman" panose="02020603050405020304" pitchFamily="18" charset="0"/>
                <a:ea typeface="宋体" panose="02010600030101010101" pitchFamily="2" charset="-122"/>
              </a:rPr>
              <a:t>1. </a:t>
            </a:r>
            <a:r>
              <a:rPr lang="zh-CN" altLang="zh-CN" sz="2800" b="1" dirty="0">
                <a:latin typeface="Times New Roman" panose="02020603050405020304" pitchFamily="18" charset="0"/>
                <a:ea typeface="宋体" panose="02010600030101010101" pitchFamily="2" charset="-122"/>
              </a:rPr>
              <a:t>直接方式</a:t>
            </a:r>
            <a:endParaRPr lang="zh-CN" altLang="zh-CN" sz="2800" dirty="0">
              <a:latin typeface="Times New Roman" panose="02020603050405020304" pitchFamily="18" charset="0"/>
              <a:ea typeface="宋体" panose="02010600030101010101" pitchFamily="2" charset="-122"/>
            </a:endParaRPr>
          </a:p>
          <a:p>
            <a:pPr>
              <a:spcBef>
                <a:spcPct val="0"/>
              </a:spcBef>
              <a:buFontTx/>
              <a:buNone/>
            </a:pPr>
            <a:r>
              <a:rPr lang="en-US" altLang="zh-CN" sz="2800" dirty="0">
                <a:latin typeface="Times New Roman" panose="02020603050405020304" pitchFamily="18" charset="0"/>
                <a:ea typeface="宋体" panose="02010600030101010101" pitchFamily="2" charset="-122"/>
              </a:rPr>
              <a:t>        </a:t>
            </a:r>
            <a:r>
              <a:rPr lang="zh-CN" altLang="zh-CN" sz="2800" dirty="0">
                <a:latin typeface="Times New Roman" panose="02020603050405020304" pitchFamily="18" charset="0"/>
                <a:ea typeface="宋体" panose="02010600030101010101" pitchFamily="2" charset="-122"/>
              </a:rPr>
              <a:t>直接方式是指数字签名的执行过程只有通信双方参与，并假定双方有共享的秘密钥或接收一方知道发方的公开钥。</a:t>
            </a:r>
          </a:p>
          <a:p>
            <a:pPr>
              <a:spcBef>
                <a:spcPct val="0"/>
              </a:spcBef>
              <a:buFontTx/>
              <a:buNone/>
            </a:pPr>
            <a:r>
              <a:rPr lang="en-US" altLang="zh-CN" sz="2800" dirty="0">
                <a:latin typeface="Times New Roman" panose="02020603050405020304" pitchFamily="18" charset="0"/>
                <a:ea typeface="宋体" panose="02010600030101010101" pitchFamily="2" charset="-122"/>
              </a:rPr>
              <a:t>        </a:t>
            </a:r>
            <a:r>
              <a:rPr lang="zh-CN" altLang="zh-CN" sz="2800" dirty="0">
                <a:latin typeface="Times New Roman" panose="02020603050405020304" pitchFamily="18" charset="0"/>
                <a:ea typeface="宋体" panose="02010600030101010101" pitchFamily="2" charset="-122"/>
              </a:rPr>
              <a:t>弱点</a:t>
            </a:r>
            <a:r>
              <a:rPr lang="zh-CN" altLang="en-US" sz="2800" dirty="0">
                <a:latin typeface="Times New Roman" panose="02020603050405020304" pitchFamily="18" charset="0"/>
                <a:ea typeface="宋体" panose="02010600030101010101" pitchFamily="2" charset="-122"/>
              </a:rPr>
              <a:t>：</a:t>
            </a:r>
            <a:r>
              <a:rPr lang="zh-CN" altLang="zh-CN" sz="2800" dirty="0">
                <a:latin typeface="Times New Roman" panose="02020603050405020304" pitchFamily="18" charset="0"/>
                <a:ea typeface="宋体" panose="02010600030101010101" pitchFamily="2" charset="-122"/>
              </a:rPr>
              <a:t>方案的有效性取决于发方秘密钥的安全性。如果发方想对已发出的消息予以否认，就可声称自己的秘密钥已丢失或被盗，因此自己的签名是他人伪造的。可采取某些行政手段，虽然不能完全但可在某种程度上减弱这种威胁。</a:t>
            </a:r>
            <a:endParaRPr lang="zh-CN" altLang="en-US" sz="2800" dirty="0">
              <a:latin typeface="Times New Roman" panose="02020603050405020304" pitchFamily="18" charset="0"/>
              <a:ea typeface="宋体"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48C6BFD7-B4A5-4C56-BF81-8083530FCA44}"/>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936A3D1A-A3EC-45BB-9EBE-3CC437D9274B}"/>
              </a:ext>
            </a:extLst>
          </p:cNvPr>
          <p:cNvSpPr>
            <a:spLocks noGrp="1"/>
          </p:cNvSpPr>
          <p:nvPr>
            <p:ph type="sldNum" sz="quarter" idx="11"/>
          </p:nvPr>
        </p:nvSpPr>
        <p:spPr/>
        <p:txBody>
          <a:bodyPr/>
          <a:lstStyle/>
          <a:p>
            <a:fld id="{D06FDECE-D84C-4BFC-AAC6-9399481B1547}" type="slidenum">
              <a:rPr lang="en-US" altLang="zh-CN" smtClean="0"/>
              <a:pPr/>
              <a:t>74</a:t>
            </a:fld>
            <a:endParaRPr lang="en-US" altLang="zh-CN"/>
          </a:p>
        </p:txBody>
      </p:sp>
    </p:spTree>
    <p:extLst>
      <p:ext uri="{BB962C8B-B14F-4D97-AF65-F5344CB8AC3E}">
        <p14:creationId xmlns:p14="http://schemas.microsoft.com/office/powerpoint/2010/main" val="356156607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03941-4295-423F-A86D-09D236DCF5BE}"/>
              </a:ext>
            </a:extLst>
          </p:cNvPr>
          <p:cNvSpPr>
            <a:spLocks noGrp="1"/>
          </p:cNvSpPr>
          <p:nvPr>
            <p:ph type="title"/>
          </p:nvPr>
        </p:nvSpPr>
        <p:spPr/>
        <p:txBody>
          <a:bodyPr/>
          <a:lstStyle/>
          <a:p>
            <a:r>
              <a:rPr lang="zh-CN" altLang="zh-CN" b="1" dirty="0">
                <a:latin typeface="Times New Roman" panose="02020603050405020304" pitchFamily="18" charset="0"/>
                <a:ea typeface="宋体" panose="02010600030101010101" pitchFamily="2" charset="-122"/>
              </a:rPr>
              <a:t>数字签名的执行方式</a:t>
            </a:r>
            <a:endParaRPr lang="zh-CN" altLang="en-US" dirty="0"/>
          </a:p>
        </p:txBody>
      </p:sp>
      <p:sp>
        <p:nvSpPr>
          <p:cNvPr id="3" name="内容占位符 2">
            <a:extLst>
              <a:ext uri="{FF2B5EF4-FFF2-40B4-BE49-F238E27FC236}">
                <a16:creationId xmlns:a16="http://schemas.microsoft.com/office/drawing/2014/main" id="{4905ECC9-C84C-4523-8D41-4FF5BD6E4ACD}"/>
              </a:ext>
            </a:extLst>
          </p:cNvPr>
          <p:cNvSpPr>
            <a:spLocks noGrp="1"/>
          </p:cNvSpPr>
          <p:nvPr>
            <p:ph idx="1"/>
          </p:nvPr>
        </p:nvSpPr>
        <p:spPr/>
        <p:txBody>
          <a:bodyPr/>
          <a:lstStyle/>
          <a:p>
            <a:r>
              <a:rPr lang="en-US" altLang="zh-CN" dirty="0"/>
              <a:t>2.</a:t>
            </a:r>
            <a:r>
              <a:rPr lang="zh-CN" altLang="en-US" dirty="0"/>
              <a:t>具有仲裁方式的数字签名</a:t>
            </a:r>
          </a:p>
          <a:p>
            <a:r>
              <a:rPr lang="zh-CN" altLang="en-US" sz="2400" b="0" dirty="0">
                <a:latin typeface="宋体" panose="02010600030101010101" pitchFamily="2" charset="-122"/>
                <a:ea typeface="宋体" panose="02010600030101010101" pitchFamily="2" charset="-122"/>
              </a:rPr>
              <a:t>直接方式的数字签名所具有的威胁都可通过使用仲裁者得以解决。和直接方式的数字签名一样，具有仲裁方式的数字签名也有很多实现方案，这些方案都按以下方式运行：</a:t>
            </a:r>
          </a:p>
          <a:p>
            <a:r>
              <a:rPr lang="zh-CN" altLang="en-US" sz="2400" b="0" dirty="0">
                <a:latin typeface="宋体" panose="02010600030101010101" pitchFamily="2" charset="-122"/>
                <a:ea typeface="宋体" panose="02010600030101010101" pitchFamily="2" charset="-122"/>
              </a:rPr>
              <a:t>发方</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对发往收方</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的消息签名后，将消息及其签名先发给仲裁者</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对消息及其签名验证完后，再连同一个表示已通过验证的指令一起发往收方</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。此时由于</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的存在，</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无法对自己发出的消息予以否认。在这种方式中，仲裁者起着重要的作用并应取得所有用户的信任。</a:t>
            </a:r>
          </a:p>
          <a:p>
            <a:r>
              <a:rPr lang="zh-CN" altLang="en-US" sz="2400" b="0" dirty="0">
                <a:latin typeface="宋体" panose="02010600030101010101" pitchFamily="2" charset="-122"/>
                <a:ea typeface="宋体" panose="02010600030101010101" pitchFamily="2" charset="-122"/>
              </a:rPr>
              <a:t>以下实例中，其中</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表示发方，</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表示收方，</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是仲裁者，</a:t>
            </a:r>
            <a:r>
              <a:rPr lang="en-US" altLang="zh-CN" sz="2400" b="0" dirty="0">
                <a:latin typeface="宋体" panose="02010600030101010101" pitchFamily="2" charset="-122"/>
                <a:ea typeface="宋体" panose="02010600030101010101" pitchFamily="2" charset="-122"/>
              </a:rPr>
              <a:t>M</a:t>
            </a:r>
            <a:r>
              <a:rPr lang="zh-CN" altLang="en-US" sz="2400" b="0" dirty="0">
                <a:latin typeface="宋体" panose="02010600030101010101" pitchFamily="2" charset="-122"/>
                <a:ea typeface="宋体" panose="02010600030101010101" pitchFamily="2" charset="-122"/>
              </a:rPr>
              <a:t>是消息，         表示</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给</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发送一消息</a:t>
            </a:r>
            <a:r>
              <a:rPr lang="en-US" altLang="zh-CN" sz="2400" b="0" dirty="0">
                <a:latin typeface="宋体" panose="02010600030101010101" pitchFamily="2" charset="-122"/>
                <a:ea typeface="宋体" panose="02010600030101010101" pitchFamily="2" charset="-122"/>
              </a:rPr>
              <a:t>M</a:t>
            </a:r>
            <a:r>
              <a:rPr lang="zh-CN" altLang="en-US" sz="2400" b="0" dirty="0">
                <a:latin typeface="宋体" panose="02010600030101010101" pitchFamily="2" charset="-122"/>
                <a:ea typeface="宋体" panose="02010600030101010101" pitchFamily="2" charset="-122"/>
              </a:rPr>
              <a:t>。</a:t>
            </a:r>
          </a:p>
          <a:p>
            <a:endParaRPr lang="zh-CN" altLang="en-US" dirty="0"/>
          </a:p>
        </p:txBody>
      </p:sp>
      <p:sp>
        <p:nvSpPr>
          <p:cNvPr id="4" name="日期占位符 3">
            <a:extLst>
              <a:ext uri="{FF2B5EF4-FFF2-40B4-BE49-F238E27FC236}">
                <a16:creationId xmlns:a16="http://schemas.microsoft.com/office/drawing/2014/main" id="{7778B6B8-0E25-491C-B87B-D4F448D6A948}"/>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EF3F06EF-696D-48A2-AD7F-66F6920E2B25}"/>
              </a:ext>
            </a:extLst>
          </p:cNvPr>
          <p:cNvSpPr>
            <a:spLocks noGrp="1"/>
          </p:cNvSpPr>
          <p:nvPr>
            <p:ph type="sldNum" sz="quarter" idx="11"/>
          </p:nvPr>
        </p:nvSpPr>
        <p:spPr/>
        <p:txBody>
          <a:bodyPr/>
          <a:lstStyle/>
          <a:p>
            <a:fld id="{D06FDECE-D84C-4BFC-AAC6-9399481B1547}" type="slidenum">
              <a:rPr lang="en-US" altLang="zh-CN" smtClean="0"/>
              <a:pPr/>
              <a:t>75</a:t>
            </a:fld>
            <a:endParaRPr lang="en-US" altLang="zh-CN"/>
          </a:p>
        </p:txBody>
      </p:sp>
      <p:graphicFrame>
        <p:nvGraphicFramePr>
          <p:cNvPr id="9" name="对象 8">
            <a:extLst>
              <a:ext uri="{FF2B5EF4-FFF2-40B4-BE49-F238E27FC236}">
                <a16:creationId xmlns:a16="http://schemas.microsoft.com/office/drawing/2014/main" id="{34C5759A-508A-457D-8626-C2B6EF177F16}"/>
              </a:ext>
            </a:extLst>
          </p:cNvPr>
          <p:cNvGraphicFramePr>
            <a:graphicFrameLocks noChangeAspect="1"/>
          </p:cNvGraphicFramePr>
          <p:nvPr>
            <p:extLst>
              <p:ext uri="{D42A27DB-BD31-4B8C-83A1-F6EECF244321}">
                <p14:modId xmlns:p14="http://schemas.microsoft.com/office/powerpoint/2010/main" val="715023768"/>
              </p:ext>
            </p:extLst>
          </p:nvPr>
        </p:nvGraphicFramePr>
        <p:xfrm>
          <a:off x="9601200" y="4495800"/>
          <a:ext cx="1371600" cy="304800"/>
        </p:xfrm>
        <a:graphic>
          <a:graphicData uri="http://schemas.openxmlformats.org/presentationml/2006/ole">
            <mc:AlternateContent xmlns:mc="http://schemas.openxmlformats.org/markup-compatibility/2006">
              <mc:Choice xmlns:v="urn:schemas-microsoft-com:vml" Requires="v">
                <p:oleObj spid="_x0000_s199684" name="Equation" r:id="rId3" imgW="799920" imgH="177480" progId="Equation.DSMT4">
                  <p:embed/>
                </p:oleObj>
              </mc:Choice>
              <mc:Fallback>
                <p:oleObj name="Equation" r:id="rId3" imgW="799920" imgH="177480" progId="Equation.DSMT4">
                  <p:embed/>
                  <p:pic>
                    <p:nvPicPr>
                      <p:cNvPr id="0" name=""/>
                      <p:cNvPicPr/>
                      <p:nvPr/>
                    </p:nvPicPr>
                    <p:blipFill>
                      <a:blip r:embed="rId4"/>
                      <a:stretch>
                        <a:fillRect/>
                      </a:stretch>
                    </p:blipFill>
                    <p:spPr>
                      <a:xfrm>
                        <a:off x="9601200" y="4495800"/>
                        <a:ext cx="1371600" cy="304800"/>
                      </a:xfrm>
                      <a:prstGeom prst="rect">
                        <a:avLst/>
                      </a:prstGeom>
                    </p:spPr>
                  </p:pic>
                </p:oleObj>
              </mc:Fallback>
            </mc:AlternateContent>
          </a:graphicData>
        </a:graphic>
      </p:graphicFrame>
    </p:spTree>
    <p:extLst>
      <p:ext uri="{BB962C8B-B14F-4D97-AF65-F5344CB8AC3E}">
        <p14:creationId xmlns:p14="http://schemas.microsoft.com/office/powerpoint/2010/main" val="39200522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ADF63-1CE1-493E-A7A7-05590C7D950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BE6E913-D188-4BF9-8474-BE65DCBB1B6E}"/>
              </a:ext>
            </a:extLst>
          </p:cNvPr>
          <p:cNvSpPr>
            <a:spLocks noGrp="1"/>
          </p:cNvSpPr>
          <p:nvPr>
            <p:ph idx="1"/>
          </p:nvPr>
        </p:nvSpPr>
        <p:spPr>
          <a:xfrm>
            <a:off x="406400" y="4953000"/>
            <a:ext cx="11176000" cy="1371600"/>
          </a:xfrm>
        </p:spPr>
        <p:txBody>
          <a:bodyPr/>
          <a:lstStyle/>
          <a:p>
            <a:endParaRPr lang="zh-CN" altLang="en-US" dirty="0"/>
          </a:p>
        </p:txBody>
      </p:sp>
      <p:sp>
        <p:nvSpPr>
          <p:cNvPr id="4" name="日期占位符 3">
            <a:extLst>
              <a:ext uri="{FF2B5EF4-FFF2-40B4-BE49-F238E27FC236}">
                <a16:creationId xmlns:a16="http://schemas.microsoft.com/office/drawing/2014/main" id="{21C69914-32AB-49F8-98B8-2F34F45FED06}"/>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46FD2D8E-AB62-4E1C-A291-D3CD09AA43B3}"/>
              </a:ext>
            </a:extLst>
          </p:cNvPr>
          <p:cNvSpPr>
            <a:spLocks noGrp="1"/>
          </p:cNvSpPr>
          <p:nvPr>
            <p:ph type="sldNum" sz="quarter" idx="11"/>
          </p:nvPr>
        </p:nvSpPr>
        <p:spPr/>
        <p:txBody>
          <a:bodyPr/>
          <a:lstStyle/>
          <a:p>
            <a:fld id="{D06FDECE-D84C-4BFC-AAC6-9399481B1547}" type="slidenum">
              <a:rPr lang="en-US" altLang="zh-CN" smtClean="0"/>
              <a:pPr/>
              <a:t>76</a:t>
            </a:fld>
            <a:endParaRPr lang="en-US" altLang="zh-CN"/>
          </a:p>
        </p:txBody>
      </p:sp>
      <p:sp>
        <p:nvSpPr>
          <p:cNvPr id="6" name="文本框 1">
            <a:extLst>
              <a:ext uri="{FF2B5EF4-FFF2-40B4-BE49-F238E27FC236}">
                <a16:creationId xmlns:a16="http://schemas.microsoft.com/office/drawing/2014/main" id="{FBEB9DB7-67F2-41ED-A64F-864C075210E7}"/>
              </a:ext>
            </a:extLst>
          </p:cNvPr>
          <p:cNvSpPr txBox="1">
            <a:spLocks noChangeArrowheads="1"/>
          </p:cNvSpPr>
          <p:nvPr/>
        </p:nvSpPr>
        <p:spPr bwMode="auto">
          <a:xfrm>
            <a:off x="914400" y="1127126"/>
            <a:ext cx="11176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zh-CN" sz="2400" dirty="0">
                <a:latin typeface="Times New Roman" panose="02020603050405020304" pitchFamily="18" charset="0"/>
                <a:ea typeface="宋体" panose="02010600030101010101" pitchFamily="2" charset="-122"/>
              </a:rPr>
              <a:t>【</a:t>
            </a:r>
            <a:r>
              <a:rPr lang="zh-CN" altLang="zh-CN" sz="2400" b="1" dirty="0">
                <a:latin typeface="Times New Roman" panose="02020603050405020304" pitchFamily="18" charset="0"/>
                <a:ea typeface="宋体" panose="02010600030101010101" pitchFamily="2" charset="-122"/>
              </a:rPr>
              <a:t>例</a:t>
            </a:r>
            <a:r>
              <a:rPr lang="en-US" altLang="zh-CN" sz="2400" b="1" dirty="0">
                <a:latin typeface="Times New Roman" panose="02020603050405020304" pitchFamily="18" charset="0"/>
                <a:ea typeface="宋体" panose="02010600030101010101" pitchFamily="2" charset="-122"/>
              </a:rPr>
              <a:t>6-1</a:t>
            </a:r>
            <a:r>
              <a:rPr lang="zh-CN" altLang="zh-CN" sz="2400" dirty="0">
                <a:latin typeface="Times New Roman" panose="02020603050405020304" pitchFamily="18" charset="0"/>
                <a:ea typeface="宋体" panose="02010600030101010101" pitchFamily="2" charset="-122"/>
              </a:rPr>
              <a:t>】签名过程如下：</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① </a:t>
            </a:r>
            <a:r>
              <a:rPr lang="en-US" altLang="zh-CN" sz="2400" dirty="0">
                <a:latin typeface="Times New Roman" panose="02020603050405020304" pitchFamily="18" charset="0"/>
                <a:ea typeface="宋体" panose="02010600030101010101" pitchFamily="2" charset="-122"/>
              </a:rPr>
              <a:t>X    A:</a:t>
            </a:r>
          </a:p>
          <a:p>
            <a:pPr>
              <a:spcBef>
                <a:spcPct val="0"/>
              </a:spcBef>
              <a:buFontTx/>
              <a:buNone/>
            </a:pPr>
            <a:r>
              <a:rPr lang="zh-CN" altLang="en-US" sz="2400" dirty="0">
                <a:latin typeface="Times New Roman" panose="02020603050405020304" pitchFamily="18" charset="0"/>
                <a:ea typeface="宋体" panose="02010600030101010101" pitchFamily="2" charset="-122"/>
              </a:rPr>
              <a:t>② </a:t>
            </a:r>
            <a:r>
              <a:rPr lang="en-US" altLang="zh-CN" sz="2400" dirty="0">
                <a:latin typeface="Times New Roman" panose="02020603050405020304" pitchFamily="18" charset="0"/>
                <a:ea typeface="宋体" panose="02010600030101010101" pitchFamily="2" charset="-122"/>
              </a:rPr>
              <a:t>A    Y:                                               </a:t>
            </a:r>
          </a:p>
          <a:p>
            <a:pPr>
              <a:spcBef>
                <a:spcPct val="0"/>
              </a:spcBef>
              <a:buFontTx/>
              <a:buNone/>
            </a:pPr>
            <a:r>
              <a:rPr lang="en-US" altLang="zh-CN" sz="2400" dirty="0">
                <a:latin typeface="Times New Roman" panose="02020603050405020304" pitchFamily="18" charset="0"/>
                <a:ea typeface="宋体" panose="02010600030101010101" pitchFamily="2" charset="-122"/>
              </a:rPr>
              <a:t>         </a:t>
            </a:r>
          </a:p>
          <a:p>
            <a:pPr>
              <a:spcBef>
                <a:spcPct val="0"/>
              </a:spcBef>
              <a:buFontTx/>
              <a:buNone/>
            </a:pPr>
            <a:r>
              <a:rPr lang="zh-CN" altLang="en-US" sz="2400" dirty="0">
                <a:latin typeface="Times New Roman" panose="02020603050405020304" pitchFamily="18" charset="0"/>
                <a:ea typeface="宋体" panose="02010600030101010101" pitchFamily="2" charset="-122"/>
              </a:rPr>
              <a:t>其中</a:t>
            </a:r>
            <a:r>
              <a:rPr lang="en-US" altLang="zh-CN" sz="2400" i="1" dirty="0">
                <a:latin typeface="Times New Roman" panose="02020603050405020304" pitchFamily="18" charset="0"/>
                <a:ea typeface="宋体" panose="02010600030101010101" pitchFamily="2" charset="-122"/>
              </a:rPr>
              <a:t>E</a:t>
            </a:r>
            <a:r>
              <a:rPr lang="zh-CN" altLang="en-US" sz="2400" dirty="0">
                <a:latin typeface="Times New Roman" panose="02020603050405020304" pitchFamily="18" charset="0"/>
                <a:ea typeface="宋体" panose="02010600030101010101" pitchFamily="2" charset="-122"/>
              </a:rPr>
              <a:t>是</a:t>
            </a:r>
            <a:r>
              <a:rPr lang="zh-CN" altLang="zh-CN" sz="2400" dirty="0">
                <a:latin typeface="Times New Roman" panose="02020603050405020304" pitchFamily="18" charset="0"/>
                <a:ea typeface="宋体" panose="02010600030101010101" pitchFamily="2" charset="-122"/>
              </a:rPr>
              <a:t>单钥加密算法，</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和       分别是</a:t>
            </a:r>
            <a:r>
              <a:rPr lang="en-US" altLang="zh-CN" sz="2400" dirty="0">
                <a:latin typeface="Times New Roman" panose="02020603050405020304" pitchFamily="18" charset="0"/>
                <a:ea typeface="宋体" panose="02010600030101010101" pitchFamily="2" charset="-122"/>
              </a:rPr>
              <a:t>X</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共享的密钥和</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与</a:t>
            </a:r>
            <a:r>
              <a:rPr lang="en-US" altLang="zh-CN" sz="2400" dirty="0">
                <a:latin typeface="Times New Roman" panose="02020603050405020304" pitchFamily="18" charset="0"/>
                <a:ea typeface="宋体" panose="02010600030101010101" pitchFamily="2" charset="-122"/>
              </a:rPr>
              <a:t>Y</a:t>
            </a:r>
            <a:r>
              <a:rPr lang="zh-CN" altLang="en-US" sz="2400" dirty="0">
                <a:latin typeface="Times New Roman" panose="02020603050405020304" pitchFamily="18" charset="0"/>
                <a:ea typeface="宋体" panose="02010600030101010101" pitchFamily="2" charset="-122"/>
              </a:rPr>
              <a:t>共享的密钥，</a:t>
            </a:r>
            <a:r>
              <a:rPr lang="en-US" altLang="zh-CN" sz="2400" dirty="0">
                <a:latin typeface="Times New Roman" panose="02020603050405020304" pitchFamily="18" charset="0"/>
                <a:ea typeface="宋体" panose="02010600030101010101" pitchFamily="2" charset="-122"/>
              </a:rPr>
              <a:t>H(</a:t>
            </a:r>
            <a:r>
              <a:rPr lang="en-US" altLang="zh-CN" sz="2400" i="1" dirty="0">
                <a:latin typeface="Times New Roman" panose="02020603050405020304" pitchFamily="18" charset="0"/>
                <a:ea typeface="宋体" panose="02010600030101010101" pitchFamily="2" charset="-122"/>
              </a:rPr>
              <a:t>M</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是</a:t>
            </a:r>
            <a:r>
              <a:rPr lang="en-US" altLang="zh-CN" sz="2400" i="1" dirty="0">
                <a:latin typeface="Times New Roman" panose="02020603050405020304" pitchFamily="18" charset="0"/>
                <a:ea typeface="宋体" panose="02010600030101010101" pitchFamily="2" charset="-122"/>
              </a:rPr>
              <a:t>M</a:t>
            </a:r>
            <a:r>
              <a:rPr lang="zh-CN" altLang="en-US" sz="2400" i="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的哈希值，</a:t>
            </a:r>
            <a:r>
              <a:rPr lang="en-US" altLang="zh-CN" sz="2400" i="1" dirty="0">
                <a:latin typeface="Times New Roman" panose="02020603050405020304" pitchFamily="18" charset="0"/>
                <a:ea typeface="宋体" panose="02010600030101010101" pitchFamily="2" charset="-122"/>
              </a:rPr>
              <a:t>T</a:t>
            </a:r>
            <a:r>
              <a:rPr lang="zh-CN" altLang="en-US" sz="2400" dirty="0">
                <a:latin typeface="Times New Roman" panose="02020603050405020304" pitchFamily="18" charset="0"/>
                <a:ea typeface="宋体" panose="02010600030101010101" pitchFamily="2" charset="-122"/>
              </a:rPr>
              <a:t>是时戳</a:t>
            </a:r>
            <a:r>
              <a:rPr lang="zh-CN" altLang="en-US" sz="2400" i="1"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ID</a:t>
            </a:r>
            <a:r>
              <a:rPr lang="en-US" altLang="zh-CN" sz="2400" i="1" baseline="-25000" dirty="0">
                <a:latin typeface="Times New Roman" panose="02020603050405020304" pitchFamily="18" charset="0"/>
                <a:ea typeface="宋体" panose="02010600030101010101" pitchFamily="2" charset="-122"/>
              </a:rPr>
              <a:t>X</a:t>
            </a:r>
            <a:r>
              <a:rPr lang="zh-CN" altLang="en-US" sz="2400" dirty="0">
                <a:latin typeface="Times New Roman" panose="02020603050405020304" pitchFamily="18" charset="0"/>
                <a:ea typeface="宋体" panose="02010600030101010101" pitchFamily="2" charset="-122"/>
              </a:rPr>
              <a:t>是</a:t>
            </a:r>
            <a:r>
              <a:rPr lang="en-US" altLang="zh-CN" sz="2400" dirty="0">
                <a:latin typeface="Times New Roman" panose="02020603050405020304" pitchFamily="18" charset="0"/>
                <a:ea typeface="宋体" panose="02010600030101010101" pitchFamily="2" charset="-122"/>
              </a:rPr>
              <a:t>X</a:t>
            </a:r>
            <a:r>
              <a:rPr lang="zh-CN" altLang="en-US" sz="2400" dirty="0">
                <a:latin typeface="Times New Roman" panose="02020603050405020304" pitchFamily="18" charset="0"/>
                <a:ea typeface="宋体" panose="02010600030101010101" pitchFamily="2" charset="-122"/>
              </a:rPr>
              <a:t>的身份。</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zh-CN" sz="2400" dirty="0">
                <a:latin typeface="Times New Roman" panose="02020603050405020304" pitchFamily="18" charset="0"/>
                <a:ea typeface="宋体" panose="02010600030101010101" pitchFamily="2" charset="-122"/>
              </a:rPr>
              <a:t>在</a:t>
            </a:r>
            <a:r>
              <a:rPr lang="zh-CN" altLang="en-US" sz="2400" dirty="0">
                <a:latin typeface="Times New Roman" panose="02020603050405020304" pitchFamily="18" charset="0"/>
                <a:ea typeface="宋体" panose="02010600030101010101" pitchFamily="2" charset="-122"/>
              </a:rPr>
              <a:t>①</a:t>
            </a:r>
            <a:r>
              <a:rPr lang="zh-CN" altLang="zh-CN" sz="2400" dirty="0">
                <a:latin typeface="Times New Roman" panose="02020603050405020304" pitchFamily="18" charset="0"/>
                <a:ea typeface="宋体" panose="02010600030101010101" pitchFamily="2" charset="-122"/>
              </a:rPr>
              <a:t>中，</a:t>
            </a:r>
            <a:r>
              <a:rPr lang="en-US" altLang="zh-CN" sz="2400" dirty="0">
                <a:latin typeface="Times New Roman" panose="02020603050405020304" pitchFamily="18" charset="0"/>
                <a:ea typeface="宋体" panose="02010600030101010101" pitchFamily="2" charset="-122"/>
              </a:rPr>
              <a:t>X</a:t>
            </a:r>
            <a:r>
              <a:rPr lang="zh-CN" altLang="zh-CN" sz="2400" dirty="0">
                <a:latin typeface="Times New Roman" panose="02020603050405020304" pitchFamily="18" charset="0"/>
                <a:ea typeface="宋体" panose="02010600030101010101" pitchFamily="2" charset="-122"/>
              </a:rPr>
              <a:t>以</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作为自己对</a:t>
            </a:r>
            <a:r>
              <a:rPr lang="en-US" altLang="zh-CN" sz="2400" i="1" dirty="0">
                <a:latin typeface="Times New Roman" panose="02020603050405020304" pitchFamily="18" charset="0"/>
                <a:ea typeface="宋体" panose="02010600030101010101" pitchFamily="2" charset="-122"/>
              </a:rPr>
              <a:t>M </a:t>
            </a:r>
            <a:r>
              <a:rPr lang="zh-CN" altLang="en-US" sz="2400" dirty="0">
                <a:latin typeface="Times New Roman" panose="02020603050405020304" pitchFamily="18" charset="0"/>
                <a:ea typeface="宋体" panose="02010600030101010101" pitchFamily="2" charset="-122"/>
              </a:rPr>
              <a:t>的签名，将</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及签名发往</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在②</a:t>
            </a:r>
            <a:r>
              <a:rPr lang="zh-CN" altLang="zh-CN" sz="2400" dirty="0">
                <a:latin typeface="Times New Roman" panose="02020603050405020304" pitchFamily="18" charset="0"/>
                <a:ea typeface="宋体" panose="02010600030101010101" pitchFamily="2" charset="-122"/>
              </a:rPr>
              <a:t>中</a:t>
            </a:r>
            <a:r>
              <a:rPr lang="en-US" altLang="zh-CN" sz="2400" dirty="0">
                <a:latin typeface="Times New Roman" panose="02020603050405020304" pitchFamily="18" charset="0"/>
                <a:ea typeface="宋体" panose="02010600030101010101" pitchFamily="2" charset="-122"/>
              </a:rPr>
              <a:t>A</a:t>
            </a:r>
            <a:r>
              <a:rPr lang="zh-CN" altLang="zh-CN" sz="2400" dirty="0">
                <a:latin typeface="Times New Roman" panose="02020603050405020304" pitchFamily="18" charset="0"/>
                <a:ea typeface="宋体" panose="02010600030101010101" pitchFamily="2" charset="-122"/>
              </a:rPr>
              <a:t>将从</a:t>
            </a:r>
            <a:r>
              <a:rPr lang="en-US" altLang="zh-CN" sz="2400" dirty="0">
                <a:latin typeface="Times New Roman" panose="02020603050405020304" pitchFamily="18" charset="0"/>
                <a:ea typeface="宋体" panose="02010600030101010101" pitchFamily="2" charset="-122"/>
              </a:rPr>
              <a:t>X</a:t>
            </a:r>
            <a:r>
              <a:rPr lang="zh-CN" altLang="zh-CN" sz="2400" dirty="0">
                <a:latin typeface="Times New Roman" panose="02020603050405020304" pitchFamily="18" charset="0"/>
                <a:ea typeface="宋体" panose="02010600030101010101" pitchFamily="2" charset="-122"/>
              </a:rPr>
              <a:t>收到的内容和</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T</a:t>
            </a:r>
            <a:r>
              <a:rPr lang="zh-CN" altLang="zh-CN" sz="2400" dirty="0">
                <a:latin typeface="Times New Roman" panose="02020603050405020304" pitchFamily="18" charset="0"/>
                <a:ea typeface="宋体" panose="02010600030101010101" pitchFamily="2" charset="-122"/>
              </a:rPr>
              <a:t>一起加密后发往</a:t>
            </a:r>
            <a:r>
              <a:rPr lang="en-US" altLang="zh-CN" sz="2400" dirty="0">
                <a:latin typeface="Times New Roman" panose="02020603050405020304" pitchFamily="18" charset="0"/>
                <a:ea typeface="宋体" panose="02010600030101010101" pitchFamily="2" charset="-122"/>
              </a:rPr>
              <a:t>Y</a:t>
            </a:r>
            <a:r>
              <a:rPr lang="zh-CN" altLang="zh-CN" sz="2400" dirty="0">
                <a:latin typeface="Times New Roman" panose="02020603050405020304" pitchFamily="18" charset="0"/>
                <a:ea typeface="宋体" panose="02010600030101010101" pitchFamily="2" charset="-122"/>
              </a:rPr>
              <a:t>，其中的</a:t>
            </a:r>
            <a:r>
              <a:rPr lang="en-US" altLang="zh-CN" sz="2400" i="1" dirty="0">
                <a:latin typeface="Times New Roman" panose="02020603050405020304" pitchFamily="18" charset="0"/>
                <a:ea typeface="宋体" panose="02010600030101010101" pitchFamily="2" charset="-122"/>
              </a:rPr>
              <a:t>T</a:t>
            </a:r>
            <a:r>
              <a:rPr lang="zh-CN" altLang="zh-CN" sz="2400" dirty="0">
                <a:latin typeface="Times New Roman" panose="02020603050405020304" pitchFamily="18" charset="0"/>
                <a:ea typeface="宋体" panose="02010600030101010101" pitchFamily="2" charset="-122"/>
              </a:rPr>
              <a:t>用于向</a:t>
            </a:r>
            <a:r>
              <a:rPr lang="en-US" altLang="zh-CN" sz="2400" dirty="0">
                <a:latin typeface="Times New Roman" panose="02020603050405020304" pitchFamily="18" charset="0"/>
                <a:ea typeface="宋体" panose="02010600030101010101" pitchFamily="2" charset="-122"/>
              </a:rPr>
              <a:t>Y</a:t>
            </a:r>
            <a:r>
              <a:rPr lang="zh-CN" altLang="zh-CN" sz="2400" dirty="0">
                <a:latin typeface="Times New Roman" panose="02020603050405020304" pitchFamily="18" charset="0"/>
                <a:ea typeface="宋体" panose="02010600030101010101" pitchFamily="2" charset="-122"/>
              </a:rPr>
              <a:t>表示所发的消息不是旧消息的重放。</a:t>
            </a:r>
            <a:r>
              <a:rPr lang="en-US" altLang="zh-CN" sz="2400" dirty="0">
                <a:latin typeface="Times New Roman" panose="02020603050405020304" pitchFamily="18" charset="0"/>
                <a:ea typeface="宋体" panose="02010600030101010101" pitchFamily="2" charset="-122"/>
              </a:rPr>
              <a:t>Y</a:t>
            </a:r>
            <a:r>
              <a:rPr lang="zh-CN" altLang="zh-CN" sz="2400" dirty="0">
                <a:latin typeface="Times New Roman" panose="02020603050405020304" pitchFamily="18" charset="0"/>
                <a:ea typeface="宋体" panose="02010600030101010101" pitchFamily="2" charset="-122"/>
              </a:rPr>
              <a:t>对收到的内容解密后。将解密结果存储起来以备出现争议时使用。</a:t>
            </a:r>
          </a:p>
          <a:p>
            <a:pPr>
              <a:spcBef>
                <a:spcPct val="0"/>
              </a:spcBef>
              <a:buFontTx/>
              <a:buNone/>
            </a:pPr>
            <a:r>
              <a:rPr lang="en-US" altLang="zh-CN" sz="2400" dirty="0">
                <a:latin typeface="Times New Roman" panose="02020603050405020304" pitchFamily="18" charset="0"/>
                <a:ea typeface="宋体" panose="02010600030101010101" pitchFamily="2" charset="-122"/>
              </a:rPr>
              <a:t>        </a:t>
            </a:r>
            <a:endParaRPr lang="zh-CN" altLang="en-US" sz="2400" dirty="0">
              <a:solidFill>
                <a:srgbClr val="FF0066"/>
              </a:solidFill>
              <a:latin typeface="Times New Roman" panose="02020603050405020304" pitchFamily="18" charset="0"/>
              <a:ea typeface="宋体" panose="02010600030101010101" pitchFamily="2" charset="-122"/>
            </a:endParaRPr>
          </a:p>
        </p:txBody>
      </p:sp>
      <p:graphicFrame>
        <p:nvGraphicFramePr>
          <p:cNvPr id="7" name="对象 6">
            <a:extLst>
              <a:ext uri="{FF2B5EF4-FFF2-40B4-BE49-F238E27FC236}">
                <a16:creationId xmlns:a16="http://schemas.microsoft.com/office/drawing/2014/main" id="{E5C44482-7B46-454D-9317-78A56C49DF7D}"/>
              </a:ext>
            </a:extLst>
          </p:cNvPr>
          <p:cNvGraphicFramePr>
            <a:graphicFrameLocks noChangeAspect="1"/>
          </p:cNvGraphicFramePr>
          <p:nvPr>
            <p:extLst>
              <p:ext uri="{D42A27DB-BD31-4B8C-83A1-F6EECF244321}">
                <p14:modId xmlns:p14="http://schemas.microsoft.com/office/powerpoint/2010/main" val="3736776593"/>
              </p:ext>
            </p:extLst>
          </p:nvPr>
        </p:nvGraphicFramePr>
        <p:xfrm>
          <a:off x="1490662" y="1581151"/>
          <a:ext cx="569913" cy="296863"/>
        </p:xfrm>
        <a:graphic>
          <a:graphicData uri="http://schemas.openxmlformats.org/presentationml/2006/ole">
            <mc:AlternateContent xmlns:mc="http://schemas.openxmlformats.org/markup-compatibility/2006">
              <mc:Choice xmlns:v="urn:schemas-microsoft-com:vml" Requires="v">
                <p:oleObj spid="_x0000_s200738" name="Equation" r:id="rId3" imgW="190417" imgH="139639" progId="Equation.DSMT4">
                  <p:embed/>
                </p:oleObj>
              </mc:Choice>
              <mc:Fallback>
                <p:oleObj name="Equation" r:id="rId3" imgW="190417" imgH="139639" progId="Equation.DSMT4">
                  <p:embed/>
                  <p:pic>
                    <p:nvPicPr>
                      <p:cNvPr id="41988" name="对象 6">
                        <a:extLst>
                          <a:ext uri="{FF2B5EF4-FFF2-40B4-BE49-F238E27FC236}">
                            <a16:creationId xmlns:a16="http://schemas.microsoft.com/office/drawing/2014/main" id="{53D51BBD-6A3D-4704-9E42-BF85D6E69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662" y="1581151"/>
                        <a:ext cx="5699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18F3F7C8-AA28-4954-9A4F-D5A3A15F69C7}"/>
              </a:ext>
            </a:extLst>
          </p:cNvPr>
          <p:cNvGraphicFramePr>
            <a:graphicFrameLocks noChangeAspect="1"/>
          </p:cNvGraphicFramePr>
          <p:nvPr>
            <p:extLst>
              <p:ext uri="{D42A27DB-BD31-4B8C-83A1-F6EECF244321}">
                <p14:modId xmlns:p14="http://schemas.microsoft.com/office/powerpoint/2010/main" val="3149075682"/>
              </p:ext>
            </p:extLst>
          </p:nvPr>
        </p:nvGraphicFramePr>
        <p:xfrm>
          <a:off x="2309812" y="1576389"/>
          <a:ext cx="2205038" cy="381000"/>
        </p:xfrm>
        <a:graphic>
          <a:graphicData uri="http://schemas.openxmlformats.org/presentationml/2006/ole">
            <mc:AlternateContent xmlns:mc="http://schemas.openxmlformats.org/markup-compatibility/2006">
              <mc:Choice xmlns:v="urn:schemas-microsoft-com:vml" Requires="v">
                <p:oleObj spid="_x0000_s200739" name="Equation" r:id="rId5" imgW="1447800" imgH="241300" progId="Equation.DSMT4">
                  <p:embed/>
                </p:oleObj>
              </mc:Choice>
              <mc:Fallback>
                <p:oleObj name="Equation" r:id="rId5" imgW="1447800" imgH="241300" progId="Equation.DSMT4">
                  <p:embed/>
                  <p:pic>
                    <p:nvPicPr>
                      <p:cNvPr id="41989" name="对象 7">
                        <a:extLst>
                          <a:ext uri="{FF2B5EF4-FFF2-40B4-BE49-F238E27FC236}">
                            <a16:creationId xmlns:a16="http://schemas.microsoft.com/office/drawing/2014/main" id="{CD027CE9-B181-4B17-A4B6-0B5F8D3D3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9812" y="1576389"/>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EBE1C0B9-50D9-4E38-94F6-52DA85685EA3}"/>
              </a:ext>
            </a:extLst>
          </p:cNvPr>
          <p:cNvGraphicFramePr>
            <a:graphicFrameLocks noChangeAspect="1"/>
          </p:cNvGraphicFramePr>
          <p:nvPr>
            <p:extLst>
              <p:ext uri="{D42A27DB-BD31-4B8C-83A1-F6EECF244321}">
                <p14:modId xmlns:p14="http://schemas.microsoft.com/office/powerpoint/2010/main" val="1114108562"/>
              </p:ext>
            </p:extLst>
          </p:nvPr>
        </p:nvGraphicFramePr>
        <p:xfrm>
          <a:off x="1490662" y="1957389"/>
          <a:ext cx="469900" cy="269875"/>
        </p:xfrm>
        <a:graphic>
          <a:graphicData uri="http://schemas.openxmlformats.org/presentationml/2006/ole">
            <mc:AlternateContent xmlns:mc="http://schemas.openxmlformats.org/markup-compatibility/2006">
              <mc:Choice xmlns:v="urn:schemas-microsoft-com:vml" Requires="v">
                <p:oleObj spid="_x0000_s200740" name="Equation" r:id="rId7" imgW="190417" imgH="139639" progId="Equation.DSMT4">
                  <p:embed/>
                </p:oleObj>
              </mc:Choice>
              <mc:Fallback>
                <p:oleObj name="Equation" r:id="rId7" imgW="190417" imgH="139639" progId="Equation.DSMT4">
                  <p:embed/>
                  <p:pic>
                    <p:nvPicPr>
                      <p:cNvPr id="41990" name="对象 8">
                        <a:extLst>
                          <a:ext uri="{FF2B5EF4-FFF2-40B4-BE49-F238E27FC236}">
                            <a16:creationId xmlns:a16="http://schemas.microsoft.com/office/drawing/2014/main" id="{1CC75A88-9CE1-4010-BB01-60BC02E009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0662" y="1957389"/>
                        <a:ext cx="4699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0">
            <a:extLst>
              <a:ext uri="{FF2B5EF4-FFF2-40B4-BE49-F238E27FC236}">
                <a16:creationId xmlns:a16="http://schemas.microsoft.com/office/drawing/2014/main" id="{C3710073-62E5-4D05-B7BD-EC5F002BF22D}"/>
              </a:ext>
            </a:extLst>
          </p:cNvPr>
          <p:cNvGraphicFramePr>
            <a:graphicFrameLocks noChangeAspect="1"/>
          </p:cNvGraphicFramePr>
          <p:nvPr>
            <p:extLst>
              <p:ext uri="{D42A27DB-BD31-4B8C-83A1-F6EECF244321}">
                <p14:modId xmlns:p14="http://schemas.microsoft.com/office/powerpoint/2010/main" val="4287715863"/>
              </p:ext>
            </p:extLst>
          </p:nvPr>
        </p:nvGraphicFramePr>
        <p:xfrm>
          <a:off x="2309812" y="1955801"/>
          <a:ext cx="3097213" cy="366713"/>
        </p:xfrm>
        <a:graphic>
          <a:graphicData uri="http://schemas.openxmlformats.org/presentationml/2006/ole">
            <mc:AlternateContent xmlns:mc="http://schemas.openxmlformats.org/markup-compatibility/2006">
              <mc:Choice xmlns:v="urn:schemas-microsoft-com:vml" Requires="v">
                <p:oleObj spid="_x0000_s200741" name="Equation" r:id="rId9" imgW="2387600" imgH="241300" progId="Equation.DSMT4">
                  <p:embed/>
                </p:oleObj>
              </mc:Choice>
              <mc:Fallback>
                <p:oleObj name="Equation" r:id="rId9" imgW="2387600" imgH="241300" progId="Equation.DSMT4">
                  <p:embed/>
                  <p:pic>
                    <p:nvPicPr>
                      <p:cNvPr id="41991" name="对象 10">
                        <a:extLst>
                          <a:ext uri="{FF2B5EF4-FFF2-40B4-BE49-F238E27FC236}">
                            <a16:creationId xmlns:a16="http://schemas.microsoft.com/office/drawing/2014/main" id="{EC79794F-E116-40E2-B51C-DF38B90E2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9812" y="1955801"/>
                        <a:ext cx="3097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1">
            <a:extLst>
              <a:ext uri="{FF2B5EF4-FFF2-40B4-BE49-F238E27FC236}">
                <a16:creationId xmlns:a16="http://schemas.microsoft.com/office/drawing/2014/main" id="{DDB9679C-A101-437D-A7D2-971B680ED5C9}"/>
              </a:ext>
            </a:extLst>
          </p:cNvPr>
          <p:cNvGraphicFramePr>
            <a:graphicFrameLocks noChangeAspect="1"/>
          </p:cNvGraphicFramePr>
          <p:nvPr>
            <p:extLst>
              <p:ext uri="{D42A27DB-BD31-4B8C-83A1-F6EECF244321}">
                <p14:modId xmlns:p14="http://schemas.microsoft.com/office/powerpoint/2010/main" val="895786398"/>
              </p:ext>
            </p:extLst>
          </p:nvPr>
        </p:nvGraphicFramePr>
        <p:xfrm>
          <a:off x="4081462" y="2656781"/>
          <a:ext cx="433388" cy="339725"/>
        </p:xfrm>
        <a:graphic>
          <a:graphicData uri="http://schemas.openxmlformats.org/presentationml/2006/ole">
            <mc:AlternateContent xmlns:mc="http://schemas.openxmlformats.org/markup-compatibility/2006">
              <mc:Choice xmlns:v="urn:schemas-microsoft-com:vml" Requires="v">
                <p:oleObj spid="_x0000_s200742" name="Equation" r:id="rId11" imgW="291973" imgH="228501" progId="Equation.DSMT4">
                  <p:embed/>
                </p:oleObj>
              </mc:Choice>
              <mc:Fallback>
                <p:oleObj name="Equation" r:id="rId11" imgW="291973" imgH="228501" progId="Equation.DSMT4">
                  <p:embed/>
                  <p:pic>
                    <p:nvPicPr>
                      <p:cNvPr id="41992" name="对象 11">
                        <a:extLst>
                          <a:ext uri="{FF2B5EF4-FFF2-40B4-BE49-F238E27FC236}">
                            <a16:creationId xmlns:a16="http://schemas.microsoft.com/office/drawing/2014/main" id="{3FE0E40F-5432-4151-BCD0-D86E161294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1462" y="2656781"/>
                        <a:ext cx="433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2">
            <a:extLst>
              <a:ext uri="{FF2B5EF4-FFF2-40B4-BE49-F238E27FC236}">
                <a16:creationId xmlns:a16="http://schemas.microsoft.com/office/drawing/2014/main" id="{9CC5CD8E-6D89-4078-ADBF-E62147D6CD45}"/>
              </a:ext>
            </a:extLst>
          </p:cNvPr>
          <p:cNvGraphicFramePr>
            <a:graphicFrameLocks noChangeAspect="1"/>
          </p:cNvGraphicFramePr>
          <p:nvPr>
            <p:extLst>
              <p:ext uri="{D42A27DB-BD31-4B8C-83A1-F6EECF244321}">
                <p14:modId xmlns:p14="http://schemas.microsoft.com/office/powerpoint/2010/main" val="2169676613"/>
              </p:ext>
            </p:extLst>
          </p:nvPr>
        </p:nvGraphicFramePr>
        <p:xfrm>
          <a:off x="4876800" y="2656780"/>
          <a:ext cx="433388" cy="339725"/>
        </p:xfrm>
        <a:graphic>
          <a:graphicData uri="http://schemas.openxmlformats.org/presentationml/2006/ole">
            <mc:AlternateContent xmlns:mc="http://schemas.openxmlformats.org/markup-compatibility/2006">
              <mc:Choice xmlns:v="urn:schemas-microsoft-com:vml" Requires="v">
                <p:oleObj spid="_x0000_s200743" name="Equation" r:id="rId13" imgW="291973" imgH="228501" progId="Equation.DSMT4">
                  <p:embed/>
                </p:oleObj>
              </mc:Choice>
              <mc:Fallback>
                <p:oleObj name="Equation" r:id="rId13" imgW="291973" imgH="228501" progId="Equation.DSMT4">
                  <p:embed/>
                  <p:pic>
                    <p:nvPicPr>
                      <p:cNvPr id="41993" name="对象 12">
                        <a:extLst>
                          <a:ext uri="{FF2B5EF4-FFF2-40B4-BE49-F238E27FC236}">
                            <a16:creationId xmlns:a16="http://schemas.microsoft.com/office/drawing/2014/main" id="{4BF84724-0559-4F54-AB1D-ADBB1F3D1D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2656780"/>
                        <a:ext cx="433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3">
            <a:extLst>
              <a:ext uri="{FF2B5EF4-FFF2-40B4-BE49-F238E27FC236}">
                <a16:creationId xmlns:a16="http://schemas.microsoft.com/office/drawing/2014/main" id="{E31F2030-D55E-4AC5-AE03-7593B3A41F7B}"/>
              </a:ext>
            </a:extLst>
          </p:cNvPr>
          <p:cNvGraphicFramePr>
            <a:graphicFrameLocks noChangeAspect="1"/>
          </p:cNvGraphicFramePr>
          <p:nvPr>
            <p:extLst>
              <p:ext uri="{D42A27DB-BD31-4B8C-83A1-F6EECF244321}">
                <p14:modId xmlns:p14="http://schemas.microsoft.com/office/powerpoint/2010/main" val="3926756527"/>
              </p:ext>
            </p:extLst>
          </p:nvPr>
        </p:nvGraphicFramePr>
        <p:xfrm>
          <a:off x="2787650" y="3430589"/>
          <a:ext cx="1808162" cy="288925"/>
        </p:xfrm>
        <a:graphic>
          <a:graphicData uri="http://schemas.openxmlformats.org/presentationml/2006/ole">
            <mc:AlternateContent xmlns:mc="http://schemas.openxmlformats.org/markup-compatibility/2006">
              <mc:Choice xmlns:v="urn:schemas-microsoft-com:vml" Requires="v">
                <p:oleObj spid="_x0000_s200744" name="Equation" r:id="rId15" imgW="1206360" imgH="253800" progId="Equation.DSMT4">
                  <p:embed/>
                </p:oleObj>
              </mc:Choice>
              <mc:Fallback>
                <p:oleObj name="Equation" r:id="rId15" imgW="1206360" imgH="253800" progId="Equation.DSMT4">
                  <p:embed/>
                  <p:pic>
                    <p:nvPicPr>
                      <p:cNvPr id="41994" name="对象 13">
                        <a:extLst>
                          <a:ext uri="{FF2B5EF4-FFF2-40B4-BE49-F238E27FC236}">
                            <a16:creationId xmlns:a16="http://schemas.microsoft.com/office/drawing/2014/main" id="{94A2554B-9A11-4B70-BC81-15B9EC6CA232}"/>
                          </a:ext>
                        </a:extLst>
                      </p:cNvPr>
                      <p:cNvPicPr>
                        <a:picLocks noChangeAspect="1" noChangeArrowheads="1"/>
                      </p:cNvPicPr>
                      <p:nvPr/>
                    </p:nvPicPr>
                    <p:blipFill>
                      <a:blip r:embed="rId16"/>
                      <a:srcRect/>
                      <a:stretch>
                        <a:fillRect/>
                      </a:stretch>
                    </p:blipFill>
                    <p:spPr bwMode="auto">
                      <a:xfrm>
                        <a:off x="2787650" y="3430589"/>
                        <a:ext cx="18081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8">
            <a:extLst>
              <a:ext uri="{FF2B5EF4-FFF2-40B4-BE49-F238E27FC236}">
                <a16:creationId xmlns:a16="http://schemas.microsoft.com/office/drawing/2014/main" id="{4DD6A792-25F7-4681-9078-E82AE24477B1}"/>
              </a:ext>
            </a:extLst>
          </p:cNvPr>
          <p:cNvGraphicFramePr>
            <a:graphicFrameLocks noChangeAspect="1"/>
          </p:cNvGraphicFramePr>
          <p:nvPr>
            <p:extLst>
              <p:ext uri="{D42A27DB-BD31-4B8C-83A1-F6EECF244321}">
                <p14:modId xmlns:p14="http://schemas.microsoft.com/office/powerpoint/2010/main" val="3757885371"/>
              </p:ext>
            </p:extLst>
          </p:nvPr>
        </p:nvGraphicFramePr>
        <p:xfrm>
          <a:off x="2811096" y="3666905"/>
          <a:ext cx="455612" cy="441325"/>
        </p:xfrm>
        <a:graphic>
          <a:graphicData uri="http://schemas.openxmlformats.org/presentationml/2006/ole">
            <mc:AlternateContent xmlns:mc="http://schemas.openxmlformats.org/markup-compatibility/2006">
              <mc:Choice xmlns:v="urn:schemas-microsoft-com:vml" Requires="v">
                <p:oleObj spid="_x0000_s200745" name="Equation" r:id="rId17" imgW="279400" imgH="228600" progId="Equation.DSMT4">
                  <p:embed/>
                </p:oleObj>
              </mc:Choice>
              <mc:Fallback>
                <p:oleObj name="Equation" r:id="rId17" imgW="279400" imgH="228600" progId="Equation.DSMT4">
                  <p:embed/>
                  <p:pic>
                    <p:nvPicPr>
                      <p:cNvPr id="41995" name="对象 18">
                        <a:extLst>
                          <a:ext uri="{FF2B5EF4-FFF2-40B4-BE49-F238E27FC236}">
                            <a16:creationId xmlns:a16="http://schemas.microsoft.com/office/drawing/2014/main" id="{25FC6876-B8C6-43BC-803A-8FDB8BE43D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1096" y="3666905"/>
                        <a:ext cx="4556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175981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21AC3-A808-4710-855F-46915FFDABC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AD5DADF-F3B5-47C3-8B77-992F16C207AC}"/>
              </a:ext>
            </a:extLst>
          </p:cNvPr>
          <p:cNvSpPr>
            <a:spLocks noGrp="1"/>
          </p:cNvSpPr>
          <p:nvPr>
            <p:ph idx="1"/>
          </p:nvPr>
        </p:nvSpPr>
        <p:spPr>
          <a:xfrm>
            <a:off x="270021" y="1223571"/>
            <a:ext cx="11651957" cy="4953000"/>
          </a:xfrm>
        </p:spPr>
        <p:txBody>
          <a:bodyPr/>
          <a:lstStyle/>
          <a:p>
            <a:r>
              <a:rPr lang="zh-CN" altLang="en-US" sz="2400" b="0" dirty="0">
                <a:latin typeface="宋体" panose="02010600030101010101" pitchFamily="2" charset="-122"/>
                <a:ea typeface="宋体" panose="02010600030101010101" pitchFamily="2" charset="-122"/>
              </a:rPr>
              <a:t>如果出现争议，</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可声称自己收到的</a:t>
            </a:r>
            <a:r>
              <a:rPr lang="en-US" altLang="zh-CN" sz="2400" b="0" dirty="0">
                <a:latin typeface="宋体" panose="02010600030101010101" pitchFamily="2" charset="-122"/>
                <a:ea typeface="宋体" panose="02010600030101010101" pitchFamily="2" charset="-122"/>
              </a:rPr>
              <a:t>M</a:t>
            </a:r>
            <a:r>
              <a:rPr lang="zh-CN" altLang="en-US" sz="2400" b="0" dirty="0">
                <a:latin typeface="宋体" panose="02010600030101010101" pitchFamily="2" charset="-122"/>
                <a:ea typeface="宋体" panose="02010600030101010101" pitchFamily="2" charset="-122"/>
              </a:rPr>
              <a:t>的确来自</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，并将                     发给</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由</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仲裁，</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由      解密后，再用      对                解密，并对</a:t>
            </a:r>
            <a:r>
              <a:rPr lang="en-US" altLang="zh-CN" sz="2400" b="0" dirty="0">
                <a:latin typeface="宋体" panose="02010600030101010101" pitchFamily="2" charset="-122"/>
                <a:ea typeface="宋体" panose="02010600030101010101" pitchFamily="2" charset="-122"/>
              </a:rPr>
              <a:t>H(m)</a:t>
            </a:r>
            <a:r>
              <a:rPr lang="zh-CN" altLang="en-US" sz="2400" b="0" dirty="0">
                <a:latin typeface="宋体" panose="02010600030101010101" pitchFamily="2" charset="-122"/>
                <a:ea typeface="宋体" panose="02010600030101010101" pitchFamily="2" charset="-122"/>
              </a:rPr>
              <a:t>加以验证，从而验证了</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的签名。</a:t>
            </a:r>
          </a:p>
          <a:p>
            <a:r>
              <a:rPr lang="zh-CN" altLang="en-US" sz="2400" b="0" dirty="0">
                <a:latin typeface="宋体" panose="02010600030101010101" pitchFamily="2" charset="-122"/>
                <a:ea typeface="宋体" panose="02010600030101010101" pitchFamily="2" charset="-122"/>
              </a:rPr>
              <a:t>以上过程中，由于</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不知      </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因此不能直接检查</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的签名，但</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认为消息来自于</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因而是可信的。所以整个过程中，</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必须取得</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和</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的高度信任：</a:t>
            </a:r>
          </a:p>
          <a:p>
            <a:pPr lvl="1"/>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相信</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不会泄露        </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并且不会伪造</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的签名。</a:t>
            </a:r>
          </a:p>
          <a:p>
            <a:pPr lvl="1"/>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相信</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只有在对                     中的哈希值及</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的签名验证无误后才将之发给</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a:t>
            </a:r>
          </a:p>
          <a:p>
            <a:pPr lvl="1"/>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都相信</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可公正地解决争议。</a:t>
            </a:r>
          </a:p>
          <a:p>
            <a:r>
              <a:rPr lang="zh-CN" altLang="en-US" sz="2400" b="0" dirty="0">
                <a:latin typeface="宋体" panose="02010600030101010101" pitchFamily="2" charset="-122"/>
                <a:ea typeface="宋体" panose="02010600030101010101" pitchFamily="2" charset="-122"/>
              </a:rPr>
              <a:t>如果</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已取得各方的信任，则</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就能相信没有人能伪造自己的签名，</a:t>
            </a:r>
            <a:r>
              <a:rPr lang="en-US" altLang="zh-CN" sz="2400" b="0" dirty="0">
                <a:latin typeface="宋体" panose="02010600030101010101" pitchFamily="2" charset="-122"/>
                <a:ea typeface="宋体" panose="02010600030101010101" pitchFamily="2" charset="-122"/>
              </a:rPr>
              <a:t>Y</a:t>
            </a:r>
            <a:r>
              <a:rPr lang="zh-CN" altLang="en-US" sz="2400" b="0" dirty="0">
                <a:latin typeface="宋体" panose="02010600030101010101" pitchFamily="2" charset="-122"/>
                <a:ea typeface="宋体" panose="02010600030101010101" pitchFamily="2" charset="-122"/>
              </a:rPr>
              <a:t>就可相信</a:t>
            </a:r>
            <a:r>
              <a:rPr lang="en-US" altLang="zh-CN" sz="2400" b="0" dirty="0">
                <a:latin typeface="宋体" panose="02010600030101010101" pitchFamily="2" charset="-122"/>
                <a:ea typeface="宋体" panose="02010600030101010101" pitchFamily="2" charset="-122"/>
              </a:rPr>
              <a:t>X</a:t>
            </a:r>
            <a:r>
              <a:rPr lang="zh-CN" altLang="en-US" sz="2400" b="0" dirty="0">
                <a:latin typeface="宋体" panose="02010600030101010101" pitchFamily="2" charset="-122"/>
                <a:ea typeface="宋体" panose="02010600030101010101" pitchFamily="2" charset="-122"/>
              </a:rPr>
              <a:t>不能对自己的签名予以否认。</a:t>
            </a:r>
          </a:p>
        </p:txBody>
      </p:sp>
      <p:sp>
        <p:nvSpPr>
          <p:cNvPr id="4" name="日期占位符 3">
            <a:extLst>
              <a:ext uri="{FF2B5EF4-FFF2-40B4-BE49-F238E27FC236}">
                <a16:creationId xmlns:a16="http://schemas.microsoft.com/office/drawing/2014/main" id="{CC3EEC5C-BE05-460C-94B7-D46637CDD4A6}"/>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DCC3ABAD-9FAD-4A9B-9FB5-97B27E6351B8}"/>
              </a:ext>
            </a:extLst>
          </p:cNvPr>
          <p:cNvSpPr>
            <a:spLocks noGrp="1"/>
          </p:cNvSpPr>
          <p:nvPr>
            <p:ph type="sldNum" sz="quarter" idx="11"/>
          </p:nvPr>
        </p:nvSpPr>
        <p:spPr/>
        <p:txBody>
          <a:bodyPr/>
          <a:lstStyle/>
          <a:p>
            <a:fld id="{D06FDECE-D84C-4BFC-AAC6-9399481B1547}" type="slidenum">
              <a:rPr lang="en-US" altLang="zh-CN" smtClean="0"/>
              <a:pPr/>
              <a:t>77</a:t>
            </a:fld>
            <a:endParaRPr lang="en-US" altLang="zh-CN"/>
          </a:p>
        </p:txBody>
      </p:sp>
      <p:graphicFrame>
        <p:nvGraphicFramePr>
          <p:cNvPr id="14" name="对象 13">
            <a:extLst>
              <a:ext uri="{FF2B5EF4-FFF2-40B4-BE49-F238E27FC236}">
                <a16:creationId xmlns:a16="http://schemas.microsoft.com/office/drawing/2014/main" id="{4F0A6857-103D-42E7-92EF-594638E09FD9}"/>
              </a:ext>
            </a:extLst>
          </p:cNvPr>
          <p:cNvGraphicFramePr>
            <a:graphicFrameLocks noChangeAspect="1"/>
          </p:cNvGraphicFramePr>
          <p:nvPr>
            <p:extLst>
              <p:ext uri="{D42A27DB-BD31-4B8C-83A1-F6EECF244321}">
                <p14:modId xmlns:p14="http://schemas.microsoft.com/office/powerpoint/2010/main" val="1135525792"/>
              </p:ext>
            </p:extLst>
          </p:nvPr>
        </p:nvGraphicFramePr>
        <p:xfrm>
          <a:off x="7924800" y="1371600"/>
          <a:ext cx="3121025" cy="344487"/>
        </p:xfrm>
        <a:graphic>
          <a:graphicData uri="http://schemas.openxmlformats.org/presentationml/2006/ole">
            <mc:AlternateContent xmlns:mc="http://schemas.openxmlformats.org/markup-compatibility/2006">
              <mc:Choice xmlns:v="urn:schemas-microsoft-com:vml" Requires="v">
                <p:oleObj spid="_x0000_s201744" name="Equation" r:id="rId3" imgW="3121433" imgH="344532" progId="Equation.DSMT4">
                  <p:embed/>
                </p:oleObj>
              </mc:Choice>
              <mc:Fallback>
                <p:oleObj name="Equation" r:id="rId3" imgW="3121433" imgH="344532" progId="Equation.DSMT4">
                  <p:embed/>
                  <p:pic>
                    <p:nvPicPr>
                      <p:cNvPr id="0" name=""/>
                      <p:cNvPicPr/>
                      <p:nvPr/>
                    </p:nvPicPr>
                    <p:blipFill>
                      <a:blip r:embed="rId4"/>
                      <a:stretch>
                        <a:fillRect/>
                      </a:stretch>
                    </p:blipFill>
                    <p:spPr>
                      <a:xfrm>
                        <a:off x="7924800" y="1371600"/>
                        <a:ext cx="3121025" cy="344487"/>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7900401-1C53-4C93-89E7-3CDCDBD706FE}"/>
              </a:ext>
            </a:extLst>
          </p:cNvPr>
          <p:cNvGraphicFramePr>
            <a:graphicFrameLocks noChangeAspect="1"/>
          </p:cNvGraphicFramePr>
          <p:nvPr>
            <p:extLst>
              <p:ext uri="{D42A27DB-BD31-4B8C-83A1-F6EECF244321}">
                <p14:modId xmlns:p14="http://schemas.microsoft.com/office/powerpoint/2010/main" val="2111133132"/>
              </p:ext>
            </p:extLst>
          </p:nvPr>
        </p:nvGraphicFramePr>
        <p:xfrm>
          <a:off x="3048000" y="1645145"/>
          <a:ext cx="533400" cy="414650"/>
        </p:xfrm>
        <a:graphic>
          <a:graphicData uri="http://schemas.openxmlformats.org/presentationml/2006/ole">
            <mc:AlternateContent xmlns:mc="http://schemas.openxmlformats.org/markup-compatibility/2006">
              <mc:Choice xmlns:v="urn:schemas-microsoft-com:vml" Requires="v">
                <p:oleObj spid="_x0000_s201745" name="Equation" r:id="rId5" imgW="434552" imgH="338412" progId="Equation.DSMT4">
                  <p:embed/>
                </p:oleObj>
              </mc:Choice>
              <mc:Fallback>
                <p:oleObj name="Equation" r:id="rId5" imgW="434552" imgH="338412" progId="Equation.DSMT4">
                  <p:embed/>
                  <p:pic>
                    <p:nvPicPr>
                      <p:cNvPr id="0" name=""/>
                      <p:cNvPicPr/>
                      <p:nvPr/>
                    </p:nvPicPr>
                    <p:blipFill>
                      <a:blip r:embed="rId6"/>
                      <a:stretch>
                        <a:fillRect/>
                      </a:stretch>
                    </p:blipFill>
                    <p:spPr>
                      <a:xfrm>
                        <a:off x="3048000" y="1645145"/>
                        <a:ext cx="533400" cy="4146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62E74BF3-0EA8-4721-90B0-1D895B96AF5B}"/>
              </a:ext>
            </a:extLst>
          </p:cNvPr>
          <p:cNvGraphicFramePr>
            <a:graphicFrameLocks noChangeAspect="1"/>
          </p:cNvGraphicFramePr>
          <p:nvPr>
            <p:extLst>
              <p:ext uri="{D42A27DB-BD31-4B8C-83A1-F6EECF244321}">
                <p14:modId xmlns:p14="http://schemas.microsoft.com/office/powerpoint/2010/main" val="1544537787"/>
              </p:ext>
            </p:extLst>
          </p:nvPr>
        </p:nvGraphicFramePr>
        <p:xfrm>
          <a:off x="5862687" y="1641628"/>
          <a:ext cx="433387" cy="338137"/>
        </p:xfrm>
        <a:graphic>
          <a:graphicData uri="http://schemas.openxmlformats.org/presentationml/2006/ole">
            <mc:AlternateContent xmlns:mc="http://schemas.openxmlformats.org/markup-compatibility/2006">
              <mc:Choice xmlns:v="urn:schemas-microsoft-com:vml" Requires="v">
                <p:oleObj spid="_x0000_s201746" name="Equation" r:id="rId7" imgW="433112" imgH="338412" progId="Equation.DSMT4">
                  <p:embed/>
                </p:oleObj>
              </mc:Choice>
              <mc:Fallback>
                <p:oleObj name="Equation" r:id="rId7" imgW="433112" imgH="338412" progId="Equation.DSMT4">
                  <p:embed/>
                  <p:pic>
                    <p:nvPicPr>
                      <p:cNvPr id="0" name=""/>
                      <p:cNvPicPr/>
                      <p:nvPr/>
                    </p:nvPicPr>
                    <p:blipFill>
                      <a:blip r:embed="rId8"/>
                      <a:stretch>
                        <a:fillRect/>
                      </a:stretch>
                    </p:blipFill>
                    <p:spPr>
                      <a:xfrm>
                        <a:off x="5862687" y="1641628"/>
                        <a:ext cx="433387" cy="33813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C1A6C280-2313-48EA-A9F7-2869FAFF1CB1}"/>
              </a:ext>
            </a:extLst>
          </p:cNvPr>
          <p:cNvGraphicFramePr>
            <a:graphicFrameLocks noChangeAspect="1"/>
          </p:cNvGraphicFramePr>
          <p:nvPr>
            <p:extLst>
              <p:ext uri="{D42A27DB-BD31-4B8C-83A1-F6EECF244321}">
                <p14:modId xmlns:p14="http://schemas.microsoft.com/office/powerpoint/2010/main" val="3916086629"/>
              </p:ext>
            </p:extLst>
          </p:nvPr>
        </p:nvGraphicFramePr>
        <p:xfrm>
          <a:off x="7048647" y="1665984"/>
          <a:ext cx="1590078" cy="402373"/>
        </p:xfrm>
        <a:graphic>
          <a:graphicData uri="http://schemas.openxmlformats.org/presentationml/2006/ole">
            <mc:AlternateContent xmlns:mc="http://schemas.openxmlformats.org/markup-compatibility/2006">
              <mc:Choice xmlns:v="urn:schemas-microsoft-com:vml" Requires="v">
                <p:oleObj spid="_x0000_s201747" name="Equation" r:id="rId9" imgW="1429667" imgH="361453" progId="Equation.DSMT4">
                  <p:embed/>
                </p:oleObj>
              </mc:Choice>
              <mc:Fallback>
                <p:oleObj name="Equation" r:id="rId9" imgW="1429667" imgH="361453" progId="Equation.DSMT4">
                  <p:embed/>
                  <p:pic>
                    <p:nvPicPr>
                      <p:cNvPr id="0" name=""/>
                      <p:cNvPicPr/>
                      <p:nvPr/>
                    </p:nvPicPr>
                    <p:blipFill>
                      <a:blip r:embed="rId10"/>
                      <a:stretch>
                        <a:fillRect/>
                      </a:stretch>
                    </p:blipFill>
                    <p:spPr>
                      <a:xfrm>
                        <a:off x="7048647" y="1665984"/>
                        <a:ext cx="1590078" cy="40237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F5851D6F-C339-4CCC-B1BD-BE6CF39EA703}"/>
              </a:ext>
            </a:extLst>
          </p:cNvPr>
          <p:cNvGraphicFramePr>
            <a:graphicFrameLocks noChangeAspect="1"/>
          </p:cNvGraphicFramePr>
          <p:nvPr>
            <p:extLst>
              <p:ext uri="{D42A27DB-BD31-4B8C-83A1-F6EECF244321}">
                <p14:modId xmlns:p14="http://schemas.microsoft.com/office/powerpoint/2010/main" val="2866469014"/>
              </p:ext>
            </p:extLst>
          </p:nvPr>
        </p:nvGraphicFramePr>
        <p:xfrm>
          <a:off x="4114800" y="2438400"/>
          <a:ext cx="533400" cy="416169"/>
        </p:xfrm>
        <a:graphic>
          <a:graphicData uri="http://schemas.openxmlformats.org/presentationml/2006/ole">
            <mc:AlternateContent xmlns:mc="http://schemas.openxmlformats.org/markup-compatibility/2006">
              <mc:Choice xmlns:v="urn:schemas-microsoft-com:vml" Requires="v">
                <p:oleObj spid="_x0000_s201748" name="Equation" r:id="rId11" imgW="433112" imgH="338412" progId="Equation.DSMT4">
                  <p:embed/>
                </p:oleObj>
              </mc:Choice>
              <mc:Fallback>
                <p:oleObj name="Equation" r:id="rId11" imgW="433112" imgH="338412" progId="Equation.DSMT4">
                  <p:embed/>
                  <p:pic>
                    <p:nvPicPr>
                      <p:cNvPr id="0" name=""/>
                      <p:cNvPicPr/>
                      <p:nvPr/>
                    </p:nvPicPr>
                    <p:blipFill>
                      <a:blip r:embed="rId12"/>
                      <a:stretch>
                        <a:fillRect/>
                      </a:stretch>
                    </p:blipFill>
                    <p:spPr>
                      <a:xfrm>
                        <a:off x="4114800" y="2438400"/>
                        <a:ext cx="533400" cy="416169"/>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63C197A7-141E-4134-96C5-0BC96AECDB6F}"/>
              </a:ext>
            </a:extLst>
          </p:cNvPr>
          <p:cNvGraphicFramePr>
            <a:graphicFrameLocks noChangeAspect="1"/>
          </p:cNvGraphicFramePr>
          <p:nvPr>
            <p:extLst>
              <p:ext uri="{D42A27DB-BD31-4B8C-83A1-F6EECF244321}">
                <p14:modId xmlns:p14="http://schemas.microsoft.com/office/powerpoint/2010/main" val="3016545689"/>
              </p:ext>
            </p:extLst>
          </p:nvPr>
        </p:nvGraphicFramePr>
        <p:xfrm>
          <a:off x="3581400" y="3274624"/>
          <a:ext cx="533400" cy="416169"/>
        </p:xfrm>
        <a:graphic>
          <a:graphicData uri="http://schemas.openxmlformats.org/presentationml/2006/ole">
            <mc:AlternateContent xmlns:mc="http://schemas.openxmlformats.org/markup-compatibility/2006">
              <mc:Choice xmlns:v="urn:schemas-microsoft-com:vml" Requires="v">
                <p:oleObj spid="_x0000_s201749" name="Equation" r:id="rId13" imgW="433112" imgH="338412" progId="Equation.DSMT4">
                  <p:embed/>
                </p:oleObj>
              </mc:Choice>
              <mc:Fallback>
                <p:oleObj name="Equation" r:id="rId13" imgW="433112" imgH="338412" progId="Equation.DSMT4">
                  <p:embed/>
                  <p:pic>
                    <p:nvPicPr>
                      <p:cNvPr id="0" name=""/>
                      <p:cNvPicPr/>
                      <p:nvPr/>
                    </p:nvPicPr>
                    <p:blipFill>
                      <a:blip r:embed="rId14"/>
                      <a:stretch>
                        <a:fillRect/>
                      </a:stretch>
                    </p:blipFill>
                    <p:spPr>
                      <a:xfrm>
                        <a:off x="3581400" y="3274624"/>
                        <a:ext cx="533400" cy="416169"/>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6B2407D7-E03C-4BEE-9C4E-12C525CAAEA1}"/>
              </a:ext>
            </a:extLst>
          </p:cNvPr>
          <p:cNvGraphicFramePr>
            <a:graphicFrameLocks noChangeAspect="1"/>
          </p:cNvGraphicFramePr>
          <p:nvPr>
            <p:extLst>
              <p:ext uri="{D42A27DB-BD31-4B8C-83A1-F6EECF244321}">
                <p14:modId xmlns:p14="http://schemas.microsoft.com/office/powerpoint/2010/main" val="853468786"/>
              </p:ext>
            </p:extLst>
          </p:nvPr>
        </p:nvGraphicFramePr>
        <p:xfrm>
          <a:off x="3373108" y="3742936"/>
          <a:ext cx="2838450" cy="323850"/>
        </p:xfrm>
        <a:graphic>
          <a:graphicData uri="http://schemas.openxmlformats.org/presentationml/2006/ole">
            <mc:AlternateContent xmlns:mc="http://schemas.openxmlformats.org/markup-compatibility/2006">
              <mc:Choice xmlns:v="urn:schemas-microsoft-com:vml" Requires="v">
                <p:oleObj spid="_x0000_s201750" name="Equation" r:id="rId15" imgW="2837732" imgH="323292" progId="Equation.DSMT4">
                  <p:embed/>
                </p:oleObj>
              </mc:Choice>
              <mc:Fallback>
                <p:oleObj name="Equation" r:id="rId15" imgW="2837732" imgH="323292" progId="Equation.DSMT4">
                  <p:embed/>
                  <p:pic>
                    <p:nvPicPr>
                      <p:cNvPr id="0" name=""/>
                      <p:cNvPicPr/>
                      <p:nvPr/>
                    </p:nvPicPr>
                    <p:blipFill>
                      <a:blip r:embed="rId16"/>
                      <a:stretch>
                        <a:fillRect/>
                      </a:stretch>
                    </p:blipFill>
                    <p:spPr>
                      <a:xfrm>
                        <a:off x="3373108" y="3742936"/>
                        <a:ext cx="2838450" cy="323850"/>
                      </a:xfrm>
                      <a:prstGeom prst="rect">
                        <a:avLst/>
                      </a:prstGeom>
                    </p:spPr>
                  </p:pic>
                </p:oleObj>
              </mc:Fallback>
            </mc:AlternateContent>
          </a:graphicData>
        </a:graphic>
      </p:graphicFrame>
    </p:spTree>
    <p:extLst>
      <p:ext uri="{BB962C8B-B14F-4D97-AF65-F5344CB8AC3E}">
        <p14:creationId xmlns:p14="http://schemas.microsoft.com/office/powerpoint/2010/main" val="266505445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1E2C2-DF29-40DE-8553-DEDDDE4AD0C9}"/>
              </a:ext>
            </a:extLst>
          </p:cNvPr>
          <p:cNvSpPr>
            <a:spLocks noGrp="1"/>
          </p:cNvSpPr>
          <p:nvPr>
            <p:ph type="title"/>
          </p:nvPr>
        </p:nvSpPr>
        <p:spPr/>
        <p:txBody>
          <a:bodyPr/>
          <a:lstStyle/>
          <a:p>
            <a:r>
              <a:rPr lang="zh-CN" altLang="zh-CN" sz="3600" dirty="0">
                <a:latin typeface="Times New Roman" panose="02020603050405020304" pitchFamily="18" charset="0"/>
                <a:ea typeface="宋体" panose="02010600030101010101" pitchFamily="2" charset="-122"/>
              </a:rPr>
              <a:t>数字签名标准</a:t>
            </a:r>
            <a:endParaRPr lang="zh-CN" altLang="en-US" dirty="0"/>
          </a:p>
        </p:txBody>
      </p:sp>
      <p:sp>
        <p:nvSpPr>
          <p:cNvPr id="3" name="内容占位符 2">
            <a:extLst>
              <a:ext uri="{FF2B5EF4-FFF2-40B4-BE49-F238E27FC236}">
                <a16:creationId xmlns:a16="http://schemas.microsoft.com/office/drawing/2014/main" id="{BD5D8244-5CA9-496A-9704-51EDD74A93A0}"/>
              </a:ext>
            </a:extLst>
          </p:cNvPr>
          <p:cNvSpPr>
            <a:spLocks noGrp="1"/>
          </p:cNvSpPr>
          <p:nvPr>
            <p:ph idx="1"/>
          </p:nvPr>
        </p:nvSpPr>
        <p:spPr>
          <a:xfrm>
            <a:off x="406400" y="1219200"/>
            <a:ext cx="11176000" cy="2514600"/>
          </a:xfrm>
        </p:spPr>
        <p:txBody>
          <a:bodyPr/>
          <a:lstStyle/>
          <a:p>
            <a:r>
              <a:rPr lang="en-US" altLang="zh-CN" sz="2800" dirty="0">
                <a:latin typeface="Times New Roman" panose="02020603050405020304" pitchFamily="18" charset="0"/>
                <a:ea typeface="宋体" panose="02010600030101010101" pitchFamily="2" charset="-122"/>
              </a:rPr>
              <a:t> </a:t>
            </a:r>
            <a:r>
              <a:rPr lang="zh-CN" altLang="zh-CN" sz="2200" b="0" dirty="0">
                <a:latin typeface="宋体" panose="02010600030101010101" pitchFamily="2" charset="-122"/>
                <a:ea typeface="宋体" panose="02010600030101010101" pitchFamily="2" charset="-122"/>
              </a:rPr>
              <a:t>数字签名标准</a:t>
            </a:r>
            <a:r>
              <a:rPr lang="en-US" altLang="zh-CN" sz="2200" b="0" dirty="0">
                <a:latin typeface="宋体" panose="02010600030101010101" pitchFamily="2" charset="-122"/>
                <a:ea typeface="宋体" panose="02010600030101010101" pitchFamily="2" charset="-122"/>
              </a:rPr>
              <a:t>DSS(Digital Signature Standard)</a:t>
            </a:r>
            <a:r>
              <a:rPr lang="zh-CN" altLang="zh-CN" sz="2200" b="0" dirty="0">
                <a:latin typeface="宋体" panose="02010600030101010101" pitchFamily="2" charset="-122"/>
                <a:ea typeface="宋体" panose="02010600030101010101" pitchFamily="2" charset="-122"/>
              </a:rPr>
              <a:t>是由美国</a:t>
            </a:r>
            <a:r>
              <a:rPr lang="en-US" altLang="zh-CN" sz="2200" b="0" dirty="0">
                <a:latin typeface="宋体" panose="02010600030101010101" pitchFamily="2" charset="-122"/>
                <a:ea typeface="宋体" panose="02010600030101010101" pitchFamily="2" charset="-122"/>
              </a:rPr>
              <a:t>NIST</a:t>
            </a:r>
            <a:r>
              <a:rPr lang="zh-CN" altLang="zh-CN" sz="2200" b="0" dirty="0">
                <a:latin typeface="宋体" panose="02010600030101010101" pitchFamily="2" charset="-122"/>
                <a:ea typeface="宋体" panose="02010600030101010101" pitchFamily="2" charset="-122"/>
              </a:rPr>
              <a:t>公布的联邦信息处理标准</a:t>
            </a:r>
            <a:r>
              <a:rPr lang="en-US" altLang="zh-CN" sz="2200" b="0" dirty="0">
                <a:latin typeface="宋体" panose="02010600030101010101" pitchFamily="2" charset="-122"/>
                <a:ea typeface="宋体" panose="02010600030101010101" pitchFamily="2" charset="-122"/>
              </a:rPr>
              <a:t>FIPS PUB 186</a:t>
            </a:r>
            <a:r>
              <a:rPr lang="zh-CN" altLang="zh-CN" sz="2200" b="0" dirty="0">
                <a:latin typeface="宋体" panose="02010600030101010101" pitchFamily="2" charset="-122"/>
                <a:ea typeface="宋体" panose="02010600030101010101" pitchFamily="2" charset="-122"/>
              </a:rPr>
              <a:t>，其中采用了上一章介绍的</a:t>
            </a:r>
            <a:r>
              <a:rPr lang="en-US" altLang="zh-CN" sz="2200" b="0" dirty="0">
                <a:latin typeface="宋体" panose="02010600030101010101" pitchFamily="2" charset="-122"/>
                <a:ea typeface="宋体" panose="02010600030101010101" pitchFamily="2" charset="-122"/>
              </a:rPr>
              <a:t>SHA</a:t>
            </a:r>
            <a:r>
              <a:rPr lang="zh-CN" altLang="zh-CN" sz="2200" b="0" dirty="0">
                <a:latin typeface="宋体" panose="02010600030101010101" pitchFamily="2" charset="-122"/>
                <a:ea typeface="宋体" panose="02010600030101010101" pitchFamily="2" charset="-122"/>
              </a:rPr>
              <a:t>和一新的签名技术，称为</a:t>
            </a:r>
            <a:r>
              <a:rPr lang="en-US" altLang="zh-CN" sz="2200" b="0" dirty="0">
                <a:latin typeface="宋体" panose="02010600030101010101" pitchFamily="2" charset="-122"/>
                <a:ea typeface="宋体" panose="02010600030101010101" pitchFamily="2" charset="-122"/>
              </a:rPr>
              <a:t> DSA (Digital Signature Algorithm)</a:t>
            </a:r>
            <a:r>
              <a:rPr lang="zh-CN" altLang="zh-CN" sz="2200" b="0" dirty="0">
                <a:latin typeface="宋体" panose="02010600030101010101" pitchFamily="2" charset="-122"/>
                <a:ea typeface="宋体" panose="02010600030101010101" pitchFamily="2" charset="-122"/>
              </a:rPr>
              <a:t>。</a:t>
            </a:r>
            <a:endParaRPr lang="en-US" altLang="zh-CN" sz="2200" b="0" dirty="0">
              <a:latin typeface="宋体" panose="02010600030101010101" pitchFamily="2" charset="-122"/>
              <a:ea typeface="宋体" panose="02010600030101010101" pitchFamily="2" charset="-122"/>
            </a:endParaRPr>
          </a:p>
          <a:p>
            <a:r>
              <a:rPr lang="en-US" altLang="zh-CN" sz="2200" dirty="0">
                <a:latin typeface="Times New Roman" panose="02020603050405020304" pitchFamily="18" charset="0"/>
                <a:ea typeface="宋体" panose="02010600030101010101" pitchFamily="2" charset="-122"/>
              </a:rPr>
              <a:t> </a:t>
            </a:r>
            <a:r>
              <a:rPr lang="zh-CN" altLang="zh-CN" sz="2200" b="0" dirty="0">
                <a:latin typeface="宋体" panose="02010600030101010101" pitchFamily="2" charset="-122"/>
                <a:ea typeface="宋体" panose="02010600030101010101" pitchFamily="2" charset="-122"/>
              </a:rPr>
              <a:t>首先将</a:t>
            </a:r>
            <a:r>
              <a:rPr lang="en-US" altLang="zh-CN" sz="2200" b="0" dirty="0">
                <a:latin typeface="宋体" panose="02010600030101010101" pitchFamily="2" charset="-122"/>
                <a:ea typeface="宋体" panose="02010600030101010101" pitchFamily="2" charset="-122"/>
              </a:rPr>
              <a:t>DSS</a:t>
            </a:r>
            <a:r>
              <a:rPr lang="zh-CN" altLang="zh-CN" sz="2200" b="0" dirty="0">
                <a:latin typeface="宋体" panose="02010600030101010101" pitchFamily="2" charset="-122"/>
                <a:ea typeface="宋体" panose="02010600030101010101" pitchFamily="2" charset="-122"/>
              </a:rPr>
              <a:t>与</a:t>
            </a:r>
            <a:r>
              <a:rPr lang="en-US" altLang="zh-CN" sz="2200" b="0" dirty="0">
                <a:latin typeface="宋体" panose="02010600030101010101" pitchFamily="2" charset="-122"/>
                <a:ea typeface="宋体" panose="02010600030101010101" pitchFamily="2" charset="-122"/>
              </a:rPr>
              <a:t>RSA</a:t>
            </a:r>
            <a:r>
              <a:rPr lang="zh-CN" altLang="zh-CN" sz="2200" b="0" dirty="0">
                <a:latin typeface="宋体" panose="02010600030101010101" pitchFamily="2" charset="-122"/>
                <a:ea typeface="宋体" panose="02010600030101010101" pitchFamily="2" charset="-122"/>
              </a:rPr>
              <a:t>的签名方式做一比较。</a:t>
            </a:r>
            <a:r>
              <a:rPr lang="en-US" altLang="zh-CN" sz="2200" b="0" dirty="0">
                <a:latin typeface="宋体" panose="02010600030101010101" pitchFamily="2" charset="-122"/>
                <a:ea typeface="宋体" panose="02010600030101010101" pitchFamily="2" charset="-122"/>
              </a:rPr>
              <a:t>RSA</a:t>
            </a:r>
            <a:r>
              <a:rPr lang="zh-CN" altLang="zh-CN" sz="2200" b="0" dirty="0">
                <a:latin typeface="宋体" panose="02010600030101010101" pitchFamily="2" charset="-122"/>
                <a:ea typeface="宋体" panose="02010600030101010101" pitchFamily="2" charset="-122"/>
              </a:rPr>
              <a:t>算法既能用于加密和签名，又能用于密钥交换。与此不同，</a:t>
            </a:r>
            <a:r>
              <a:rPr lang="en-US" altLang="zh-CN" sz="2200" b="0" dirty="0">
                <a:latin typeface="宋体" panose="02010600030101010101" pitchFamily="2" charset="-122"/>
                <a:ea typeface="宋体" panose="02010600030101010101" pitchFamily="2" charset="-122"/>
              </a:rPr>
              <a:t>DSS</a:t>
            </a:r>
            <a:r>
              <a:rPr lang="zh-CN" altLang="zh-CN" sz="2200" b="0" dirty="0">
                <a:latin typeface="宋体" panose="02010600030101010101" pitchFamily="2" charset="-122"/>
                <a:ea typeface="宋体" panose="02010600030101010101" pitchFamily="2" charset="-122"/>
              </a:rPr>
              <a:t>使用的算法只能提供数字签名功能。</a:t>
            </a:r>
            <a:endParaRPr lang="zh-CN" altLang="en-US" sz="2200"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BC5ADDDF-6290-454A-B09D-3596B2FFCD66}"/>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779BD40F-CABE-40FA-8A40-D2D2D3A36430}"/>
              </a:ext>
            </a:extLst>
          </p:cNvPr>
          <p:cNvSpPr>
            <a:spLocks noGrp="1"/>
          </p:cNvSpPr>
          <p:nvPr>
            <p:ph type="sldNum" sz="quarter" idx="11"/>
          </p:nvPr>
        </p:nvSpPr>
        <p:spPr/>
        <p:txBody>
          <a:bodyPr/>
          <a:lstStyle/>
          <a:p>
            <a:fld id="{D06FDECE-D84C-4BFC-AAC6-9399481B1547}" type="slidenum">
              <a:rPr lang="en-US" altLang="zh-CN" smtClean="0"/>
              <a:pPr/>
              <a:t>78</a:t>
            </a:fld>
            <a:endParaRPr lang="en-US" altLang="zh-CN"/>
          </a:p>
        </p:txBody>
      </p:sp>
    </p:spTree>
    <p:extLst>
      <p:ext uri="{BB962C8B-B14F-4D97-AF65-F5344CB8AC3E}">
        <p14:creationId xmlns:p14="http://schemas.microsoft.com/office/powerpoint/2010/main" val="251246922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C7FAE-2872-470E-A7FC-461C28E7B4F5}"/>
              </a:ext>
            </a:extLst>
          </p:cNvPr>
          <p:cNvSpPr>
            <a:spLocks noGrp="1"/>
          </p:cNvSpPr>
          <p:nvPr>
            <p:ph type="title"/>
          </p:nvPr>
        </p:nvSpPr>
        <p:spPr/>
        <p:txBody>
          <a:bodyPr/>
          <a:lstStyle/>
          <a:p>
            <a:r>
              <a:rPr lang="zh-CN" altLang="zh-CN" sz="3600" dirty="0">
                <a:latin typeface="Times New Roman" panose="02020603050405020304" pitchFamily="18" charset="0"/>
                <a:ea typeface="宋体" panose="02010600030101010101" pitchFamily="2" charset="-122"/>
              </a:rPr>
              <a:t>数字签名标准</a:t>
            </a:r>
            <a:r>
              <a:rPr lang="en-US" altLang="zh-CN" sz="3600" dirty="0">
                <a:latin typeface="Times New Roman" panose="02020603050405020304" pitchFamily="18" charset="0"/>
                <a:ea typeface="宋体" panose="02010600030101010101" pitchFamily="2" charset="-122"/>
              </a:rPr>
              <a:t>DSS</a:t>
            </a:r>
            <a:endParaRPr lang="zh-CN" altLang="en-US" dirty="0"/>
          </a:p>
        </p:txBody>
      </p:sp>
      <p:sp>
        <p:nvSpPr>
          <p:cNvPr id="4" name="日期占位符 3">
            <a:extLst>
              <a:ext uri="{FF2B5EF4-FFF2-40B4-BE49-F238E27FC236}">
                <a16:creationId xmlns:a16="http://schemas.microsoft.com/office/drawing/2014/main" id="{14484427-825F-40B8-881F-A6A602A70919}"/>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D62217AC-73E4-49FF-A974-AD49FBF9548B}"/>
              </a:ext>
            </a:extLst>
          </p:cNvPr>
          <p:cNvSpPr>
            <a:spLocks noGrp="1"/>
          </p:cNvSpPr>
          <p:nvPr>
            <p:ph type="sldNum" sz="quarter" idx="11"/>
          </p:nvPr>
        </p:nvSpPr>
        <p:spPr/>
        <p:txBody>
          <a:bodyPr/>
          <a:lstStyle/>
          <a:p>
            <a:fld id="{D06FDECE-D84C-4BFC-AAC6-9399481B1547}" type="slidenum">
              <a:rPr lang="en-US" altLang="zh-CN" smtClean="0"/>
              <a:pPr/>
              <a:t>79</a:t>
            </a:fld>
            <a:endParaRPr lang="en-US" altLang="zh-CN"/>
          </a:p>
        </p:txBody>
      </p:sp>
      <p:graphicFrame>
        <p:nvGraphicFramePr>
          <p:cNvPr id="7" name="对象 3">
            <a:extLst>
              <a:ext uri="{FF2B5EF4-FFF2-40B4-BE49-F238E27FC236}">
                <a16:creationId xmlns:a16="http://schemas.microsoft.com/office/drawing/2014/main" id="{5A52A728-B601-41CE-A992-0DA7128C7DF7}"/>
              </a:ext>
            </a:extLst>
          </p:cNvPr>
          <p:cNvGraphicFramePr>
            <a:graphicFrameLocks noChangeAspect="1"/>
          </p:cNvGraphicFramePr>
          <p:nvPr>
            <p:extLst>
              <p:ext uri="{D42A27DB-BD31-4B8C-83A1-F6EECF244321}">
                <p14:modId xmlns:p14="http://schemas.microsoft.com/office/powerpoint/2010/main" val="962136527"/>
              </p:ext>
            </p:extLst>
          </p:nvPr>
        </p:nvGraphicFramePr>
        <p:xfrm>
          <a:off x="200948" y="1843723"/>
          <a:ext cx="5104809" cy="3048000"/>
        </p:xfrm>
        <a:graphic>
          <a:graphicData uri="http://schemas.openxmlformats.org/presentationml/2006/ole">
            <mc:AlternateContent xmlns:mc="http://schemas.openxmlformats.org/markup-compatibility/2006">
              <mc:Choice xmlns:v="urn:schemas-microsoft-com:vml" Requires="v">
                <p:oleObj spid="_x0000_s203789" name="Visio" r:id="rId3" imgW="4124088" imgH="2371725" progId="Visio.Drawing.11">
                  <p:embed/>
                </p:oleObj>
              </mc:Choice>
              <mc:Fallback>
                <p:oleObj name="Visio" r:id="rId3" imgW="4124088" imgH="2371725" progId="Visio.Drawing.11">
                  <p:embed/>
                  <p:pic>
                    <p:nvPicPr>
                      <p:cNvPr id="46085" name="对象 3">
                        <a:extLst>
                          <a:ext uri="{FF2B5EF4-FFF2-40B4-BE49-F238E27FC236}">
                            <a16:creationId xmlns:a16="http://schemas.microsoft.com/office/drawing/2014/main" id="{140F6118-9989-4B15-A2D7-68C7C9C6A58C}"/>
                          </a:ext>
                        </a:extLst>
                      </p:cNvPr>
                      <p:cNvPicPr>
                        <a:picLocks noChangeAspect="1" noChangeArrowheads="1"/>
                      </p:cNvPicPr>
                      <p:nvPr/>
                    </p:nvPicPr>
                    <p:blipFill>
                      <a:blip r:embed="rId4"/>
                      <a:srcRect/>
                      <a:stretch>
                        <a:fillRect/>
                      </a:stretch>
                    </p:blipFill>
                    <p:spPr bwMode="auto">
                      <a:xfrm>
                        <a:off x="200948" y="1843723"/>
                        <a:ext cx="5104809" cy="3048000"/>
                      </a:xfrm>
                      <a:prstGeom prst="rect">
                        <a:avLst/>
                      </a:prstGeom>
                      <a:noFill/>
                      <a:ln>
                        <a:noFill/>
                      </a:ln>
                    </p:spPr>
                  </p:pic>
                </p:oleObj>
              </mc:Fallback>
            </mc:AlternateContent>
          </a:graphicData>
        </a:graphic>
      </p:graphicFrame>
      <p:sp>
        <p:nvSpPr>
          <p:cNvPr id="3" name="内容占位符 2">
            <a:extLst>
              <a:ext uri="{FF2B5EF4-FFF2-40B4-BE49-F238E27FC236}">
                <a16:creationId xmlns:a16="http://schemas.microsoft.com/office/drawing/2014/main" id="{C6F335EF-BD1C-453E-9E1E-9843AC41FB0B}"/>
              </a:ext>
            </a:extLst>
          </p:cNvPr>
          <p:cNvSpPr>
            <a:spLocks noGrp="1"/>
          </p:cNvSpPr>
          <p:nvPr>
            <p:ph idx="1"/>
          </p:nvPr>
        </p:nvSpPr>
        <p:spPr>
          <a:xfrm>
            <a:off x="5105400" y="926661"/>
            <a:ext cx="7086600" cy="5403166"/>
          </a:xfrm>
        </p:spPr>
        <p:txBody>
          <a:bodyPr/>
          <a:lstStyle/>
          <a:p>
            <a:r>
              <a:rPr lang="zh-CN" altLang="en-US" sz="2000" b="0" dirty="0">
                <a:latin typeface="宋体" panose="02010600030101010101" pitchFamily="2" charset="-122"/>
                <a:ea typeface="宋体" panose="02010600030101010101" pitchFamily="2" charset="-122"/>
              </a:rPr>
              <a:t>采用</a:t>
            </a:r>
            <a:r>
              <a:rPr lang="en-US" altLang="zh-CN" sz="2000" b="0" dirty="0">
                <a:latin typeface="宋体" panose="02010600030101010101" pitchFamily="2" charset="-122"/>
                <a:ea typeface="宋体" panose="02010600030101010101" pitchFamily="2" charset="-122"/>
              </a:rPr>
              <a:t>RSA</a:t>
            </a:r>
            <a:r>
              <a:rPr lang="zh-CN" altLang="en-US" sz="2000" b="0" dirty="0">
                <a:latin typeface="宋体" panose="02010600030101010101" pitchFamily="2" charset="-122"/>
                <a:ea typeface="宋体" panose="02010600030101010101" pitchFamily="2" charset="-122"/>
              </a:rPr>
              <a:t>签名时，将消息输入到一个哈希函数以产生一个固定长度的安全哈希值，再用发方的秘密钥加密哈希值就形成了对消息的签名。消息及其签名被一起发给收方，收方得到消息后再产生出消息的哈希值，且使用发方的公开钥对收到的签名解密。这样收方就得了两个哈希值，如果两个哈希值是一样的，则认为收到的签名是有效的。</a:t>
            </a:r>
            <a:endParaRPr lang="en-US" altLang="zh-CN" sz="2000" b="0" dirty="0">
              <a:latin typeface="宋体" panose="02010600030101010101" pitchFamily="2" charset="-122"/>
              <a:ea typeface="宋体" panose="02010600030101010101" pitchFamily="2" charset="-122"/>
            </a:endParaRPr>
          </a:p>
          <a:p>
            <a:r>
              <a:rPr lang="en-US" altLang="zh-CN" sz="2000" b="0" dirty="0">
                <a:latin typeface="宋体" panose="02010600030101010101" pitchFamily="2" charset="-122"/>
                <a:ea typeface="宋体" panose="02010600030101010101" pitchFamily="2" charset="-122"/>
              </a:rPr>
              <a:t>DSS</a:t>
            </a:r>
            <a:r>
              <a:rPr lang="zh-CN" altLang="en-US" sz="2000" b="0" dirty="0">
                <a:latin typeface="宋体" panose="02010600030101010101" pitchFamily="2" charset="-122"/>
                <a:ea typeface="宋体" panose="02010600030101010101" pitchFamily="2" charset="-122"/>
              </a:rPr>
              <a:t>签名也利用一哈希函数产生消息的一个哈希值，哈希值连同一随机数 </a:t>
            </a:r>
            <a:r>
              <a:rPr lang="en-US" altLang="zh-CN" sz="2000" b="0" dirty="0">
                <a:latin typeface="宋体" panose="02010600030101010101" pitchFamily="2" charset="-122"/>
                <a:ea typeface="宋体" panose="02010600030101010101" pitchFamily="2" charset="-122"/>
              </a:rPr>
              <a:t>k </a:t>
            </a:r>
            <a:r>
              <a:rPr lang="zh-CN" altLang="en-US" sz="2000" b="0" dirty="0">
                <a:latin typeface="宋体" panose="02010600030101010101" pitchFamily="2" charset="-122"/>
                <a:ea typeface="宋体" panose="02010600030101010101" pitchFamily="2" charset="-122"/>
              </a:rPr>
              <a:t>一起作为签名函数的输入，签名函数还需使用发方的秘密钥      和供所有用户使用的一族参数，称这一族参数为全局公开钥       。签名函数的两个输出 </a:t>
            </a:r>
            <a:r>
              <a:rPr lang="en-US" altLang="zh-CN" sz="2000" b="0" dirty="0">
                <a:latin typeface="宋体" panose="02010600030101010101" pitchFamily="2" charset="-122"/>
                <a:ea typeface="宋体" panose="02010600030101010101" pitchFamily="2" charset="-122"/>
              </a:rPr>
              <a:t>s </a:t>
            </a:r>
            <a:r>
              <a:rPr lang="zh-CN" altLang="en-US" sz="2000" b="0" dirty="0">
                <a:latin typeface="宋体" panose="02010600030101010101" pitchFamily="2" charset="-122"/>
                <a:ea typeface="宋体" panose="02010600030101010101" pitchFamily="2" charset="-122"/>
              </a:rPr>
              <a:t>和 </a:t>
            </a:r>
            <a:r>
              <a:rPr lang="en-US" altLang="zh-CN" sz="2000" b="0" dirty="0">
                <a:latin typeface="宋体" panose="02010600030101010101" pitchFamily="2" charset="-122"/>
                <a:ea typeface="宋体" panose="02010600030101010101" pitchFamily="2" charset="-122"/>
              </a:rPr>
              <a:t>r </a:t>
            </a:r>
            <a:r>
              <a:rPr lang="zh-CN" altLang="en-US" sz="2000" b="0" dirty="0">
                <a:latin typeface="宋体" panose="02010600030101010101" pitchFamily="2" charset="-122"/>
                <a:ea typeface="宋体" panose="02010600030101010101" pitchFamily="2" charset="-122"/>
              </a:rPr>
              <a:t>就构成了消息的签名（</a:t>
            </a:r>
            <a:r>
              <a:rPr lang="en-US" altLang="zh-CN" sz="2000" b="0" dirty="0">
                <a:latin typeface="宋体" panose="02010600030101010101" pitchFamily="2" charset="-122"/>
                <a:ea typeface="宋体" panose="02010600030101010101" pitchFamily="2" charset="-122"/>
              </a:rPr>
              <a:t>s</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r</a:t>
            </a:r>
            <a:r>
              <a:rPr lang="zh-CN" altLang="en-US" sz="2000" b="0" dirty="0">
                <a:latin typeface="宋体" panose="02010600030101010101" pitchFamily="2" charset="-122"/>
                <a:ea typeface="宋体" panose="02010600030101010101" pitchFamily="2" charset="-122"/>
              </a:rPr>
              <a:t>）。接收方收到消息后再产生出消息的哈希值，将哈希值与收到的签名一起输入验证函数，验证函数还需输入全局公开钥      和发方的公开钥      。验证函数的输出如果与收到的签名成份</a:t>
            </a:r>
            <a:r>
              <a:rPr lang="en-US" altLang="zh-CN" sz="2000" b="0" dirty="0">
                <a:latin typeface="宋体" panose="02010600030101010101" pitchFamily="2" charset="-122"/>
                <a:ea typeface="宋体" panose="02010600030101010101" pitchFamily="2" charset="-122"/>
              </a:rPr>
              <a:t>r</a:t>
            </a:r>
            <a:r>
              <a:rPr lang="zh-CN" altLang="en-US" sz="2000" b="0" dirty="0">
                <a:latin typeface="宋体" panose="02010600030101010101" pitchFamily="2" charset="-122"/>
                <a:ea typeface="宋体" panose="02010600030101010101" pitchFamily="2" charset="-122"/>
              </a:rPr>
              <a:t>相等，则验证了签名是有效的</a:t>
            </a:r>
          </a:p>
        </p:txBody>
      </p:sp>
      <p:graphicFrame>
        <p:nvGraphicFramePr>
          <p:cNvPr id="8" name="对象 7">
            <a:extLst>
              <a:ext uri="{FF2B5EF4-FFF2-40B4-BE49-F238E27FC236}">
                <a16:creationId xmlns:a16="http://schemas.microsoft.com/office/drawing/2014/main" id="{DC2E5E3D-2982-40B9-AD49-467CD0B2DBC8}"/>
              </a:ext>
            </a:extLst>
          </p:cNvPr>
          <p:cNvGraphicFramePr>
            <a:graphicFrameLocks noChangeAspect="1"/>
          </p:cNvGraphicFramePr>
          <p:nvPr>
            <p:extLst>
              <p:ext uri="{D42A27DB-BD31-4B8C-83A1-F6EECF244321}">
                <p14:modId xmlns:p14="http://schemas.microsoft.com/office/powerpoint/2010/main" val="97825152"/>
              </p:ext>
            </p:extLst>
          </p:nvPr>
        </p:nvGraphicFramePr>
        <p:xfrm>
          <a:off x="7696200" y="3429000"/>
          <a:ext cx="482600" cy="361950"/>
        </p:xfrm>
        <a:graphic>
          <a:graphicData uri="http://schemas.openxmlformats.org/presentationml/2006/ole">
            <mc:AlternateContent xmlns:mc="http://schemas.openxmlformats.org/markup-compatibility/2006">
              <mc:Choice xmlns:v="urn:schemas-microsoft-com:vml" Requires="v">
                <p:oleObj spid="_x0000_s203790" name="Equation" r:id="rId5" imgW="483156" imgH="361453" progId="Equation.DSMT4">
                  <p:embed/>
                </p:oleObj>
              </mc:Choice>
              <mc:Fallback>
                <p:oleObj name="Equation" r:id="rId5" imgW="483156" imgH="361453" progId="Equation.DSMT4">
                  <p:embed/>
                  <p:pic>
                    <p:nvPicPr>
                      <p:cNvPr id="0" name=""/>
                      <p:cNvPicPr/>
                      <p:nvPr/>
                    </p:nvPicPr>
                    <p:blipFill>
                      <a:blip r:embed="rId6"/>
                      <a:stretch>
                        <a:fillRect/>
                      </a:stretch>
                    </p:blipFill>
                    <p:spPr>
                      <a:xfrm>
                        <a:off x="7696200" y="3429000"/>
                        <a:ext cx="482600" cy="3619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41C794B-8AF8-46F5-BE77-81DE32B328B2}"/>
              </a:ext>
            </a:extLst>
          </p:cNvPr>
          <p:cNvGraphicFramePr>
            <a:graphicFrameLocks noChangeAspect="1"/>
          </p:cNvGraphicFramePr>
          <p:nvPr>
            <p:extLst>
              <p:ext uri="{D42A27DB-BD31-4B8C-83A1-F6EECF244321}">
                <p14:modId xmlns:p14="http://schemas.microsoft.com/office/powerpoint/2010/main" val="2794664530"/>
              </p:ext>
            </p:extLst>
          </p:nvPr>
        </p:nvGraphicFramePr>
        <p:xfrm>
          <a:off x="8763000" y="3790950"/>
          <a:ext cx="506413" cy="363537"/>
        </p:xfrm>
        <a:graphic>
          <a:graphicData uri="http://schemas.openxmlformats.org/presentationml/2006/ole">
            <mc:AlternateContent xmlns:mc="http://schemas.openxmlformats.org/markup-compatibility/2006">
              <mc:Choice xmlns:v="urn:schemas-microsoft-com:vml" Requires="v">
                <p:oleObj spid="_x0000_s203791" name="Equation" r:id="rId7" imgW="506198" imgH="362893" progId="Equation.DSMT4">
                  <p:embed/>
                </p:oleObj>
              </mc:Choice>
              <mc:Fallback>
                <p:oleObj name="Equation" r:id="rId7" imgW="506198" imgH="362893" progId="Equation.DSMT4">
                  <p:embed/>
                  <p:pic>
                    <p:nvPicPr>
                      <p:cNvPr id="0" name=""/>
                      <p:cNvPicPr/>
                      <p:nvPr/>
                    </p:nvPicPr>
                    <p:blipFill>
                      <a:blip r:embed="rId8"/>
                      <a:stretch>
                        <a:fillRect/>
                      </a:stretch>
                    </p:blipFill>
                    <p:spPr>
                      <a:xfrm>
                        <a:off x="8763000" y="3790950"/>
                        <a:ext cx="506413" cy="36353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3C9840A-43B0-4E5B-9930-035223E4E738}"/>
              </a:ext>
            </a:extLst>
          </p:cNvPr>
          <p:cNvGraphicFramePr>
            <a:graphicFrameLocks noChangeAspect="1"/>
          </p:cNvGraphicFramePr>
          <p:nvPr>
            <p:extLst>
              <p:ext uri="{D42A27DB-BD31-4B8C-83A1-F6EECF244321}">
                <p14:modId xmlns:p14="http://schemas.microsoft.com/office/powerpoint/2010/main" val="2701744084"/>
              </p:ext>
            </p:extLst>
          </p:nvPr>
        </p:nvGraphicFramePr>
        <p:xfrm>
          <a:off x="10246551" y="4582294"/>
          <a:ext cx="506413" cy="365125"/>
        </p:xfrm>
        <a:graphic>
          <a:graphicData uri="http://schemas.openxmlformats.org/presentationml/2006/ole">
            <mc:AlternateContent xmlns:mc="http://schemas.openxmlformats.org/markup-compatibility/2006">
              <mc:Choice xmlns:v="urn:schemas-microsoft-com:vml" Requires="v">
                <p:oleObj spid="_x0000_s203792" name="Equation" r:id="rId9" imgW="506198" imgH="364333" progId="Equation.DSMT4">
                  <p:embed/>
                </p:oleObj>
              </mc:Choice>
              <mc:Fallback>
                <p:oleObj name="Equation" r:id="rId9" imgW="506198" imgH="364333" progId="Equation.DSMT4">
                  <p:embed/>
                  <p:pic>
                    <p:nvPicPr>
                      <p:cNvPr id="0" name=""/>
                      <p:cNvPicPr/>
                      <p:nvPr/>
                    </p:nvPicPr>
                    <p:blipFill>
                      <a:blip r:embed="rId10"/>
                      <a:stretch>
                        <a:fillRect/>
                      </a:stretch>
                    </p:blipFill>
                    <p:spPr>
                      <a:xfrm>
                        <a:off x="10246551" y="4582294"/>
                        <a:ext cx="506413" cy="3651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1163F2AF-C0AB-4942-8D05-8EC9FF5A76D2}"/>
              </a:ext>
            </a:extLst>
          </p:cNvPr>
          <p:cNvGraphicFramePr>
            <a:graphicFrameLocks noChangeAspect="1"/>
          </p:cNvGraphicFramePr>
          <p:nvPr>
            <p:extLst>
              <p:ext uri="{D42A27DB-BD31-4B8C-83A1-F6EECF244321}">
                <p14:modId xmlns:p14="http://schemas.microsoft.com/office/powerpoint/2010/main" val="390606577"/>
              </p:ext>
            </p:extLst>
          </p:nvPr>
        </p:nvGraphicFramePr>
        <p:xfrm>
          <a:off x="6442075" y="5029200"/>
          <a:ext cx="466725" cy="331787"/>
        </p:xfrm>
        <a:graphic>
          <a:graphicData uri="http://schemas.openxmlformats.org/presentationml/2006/ole">
            <mc:AlternateContent xmlns:mc="http://schemas.openxmlformats.org/markup-compatibility/2006">
              <mc:Choice xmlns:v="urn:schemas-microsoft-com:vml" Requires="v">
                <p:oleObj spid="_x0000_s203793" name="Equation" r:id="rId11" imgW="466595" imgH="332292" progId="Equation.DSMT4">
                  <p:embed/>
                </p:oleObj>
              </mc:Choice>
              <mc:Fallback>
                <p:oleObj name="Equation" r:id="rId11" imgW="466595" imgH="332292" progId="Equation.DSMT4">
                  <p:embed/>
                  <p:pic>
                    <p:nvPicPr>
                      <p:cNvPr id="0" name=""/>
                      <p:cNvPicPr/>
                      <p:nvPr/>
                    </p:nvPicPr>
                    <p:blipFill>
                      <a:blip r:embed="rId12"/>
                      <a:stretch>
                        <a:fillRect/>
                      </a:stretch>
                    </p:blipFill>
                    <p:spPr>
                      <a:xfrm>
                        <a:off x="6442075" y="5029200"/>
                        <a:ext cx="466725" cy="331787"/>
                      </a:xfrm>
                      <a:prstGeom prst="rect">
                        <a:avLst/>
                      </a:prstGeom>
                    </p:spPr>
                  </p:pic>
                </p:oleObj>
              </mc:Fallback>
            </mc:AlternateContent>
          </a:graphicData>
        </a:graphic>
      </p:graphicFrame>
    </p:spTree>
    <p:extLst>
      <p:ext uri="{BB962C8B-B14F-4D97-AF65-F5344CB8AC3E}">
        <p14:creationId xmlns:p14="http://schemas.microsoft.com/office/powerpoint/2010/main" val="350718761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z="3600" dirty="0">
                <a:latin typeface="+mn-ea"/>
                <a:ea typeface="+mn-ea"/>
              </a:rPr>
              <a:t>消息认证码的定义及使用方式</a:t>
            </a:r>
            <a:endParaRPr lang="zh-CN" altLang="en-US" dirty="0">
              <a:ea typeface="宋体" panose="02010600030101010101" pitchFamily="2" charset="-122"/>
              <a:sym typeface="Wingdings" panose="05000000000000000000" pitchFamily="2" charset="2"/>
            </a:endParaRPr>
          </a:p>
        </p:txBody>
      </p:sp>
      <p:sp>
        <p:nvSpPr>
          <p:cNvPr id="27651" name="Rectangle 27"/>
          <p:cNvSpPr>
            <a:spLocks noGrp="1" noChangeArrowheads="1"/>
          </p:cNvSpPr>
          <p:nvPr>
            <p:ph idx="1"/>
          </p:nvPr>
        </p:nvSpPr>
        <p:spPr>
          <a:xfrm>
            <a:off x="406400" y="1219200"/>
            <a:ext cx="11176000" cy="3886200"/>
          </a:xfrm>
        </p:spPr>
        <p:txBody>
          <a:bodyPr/>
          <a:lstStyle/>
          <a:p>
            <a:pPr eaLnBrk="1" hangingPunct="1"/>
            <a:r>
              <a:rPr lang="zh-CN" altLang="en-US" dirty="0">
                <a:ea typeface="宋体" panose="02010600030101010101" pitchFamily="2" charset="-122"/>
                <a:sym typeface="Wingdings" panose="05000000000000000000" pitchFamily="2" charset="2"/>
              </a:rPr>
              <a:t>报文鉴别</a:t>
            </a:r>
          </a:p>
        </p:txBody>
      </p:sp>
      <p:sp>
        <p:nvSpPr>
          <p:cNvPr id="2765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AA8BAE6-A40C-4828-B3C0-3CEDEABFEC71}"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765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A22EB7E-2D94-45E9-B463-C30DA4F9E8B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8</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27654" name="Rectangle 3"/>
          <p:cNvSpPr>
            <a:spLocks noChangeArrowheads="1"/>
          </p:cNvSpPr>
          <p:nvPr/>
        </p:nvSpPr>
        <p:spPr bwMode="ltGray">
          <a:xfrm>
            <a:off x="1636712" y="1988342"/>
            <a:ext cx="608012" cy="9144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M</a:t>
            </a:r>
          </a:p>
        </p:txBody>
      </p:sp>
      <p:sp>
        <p:nvSpPr>
          <p:cNvPr id="27655" name="Oval 4"/>
          <p:cNvSpPr>
            <a:spLocks noChangeArrowheads="1"/>
          </p:cNvSpPr>
          <p:nvPr/>
        </p:nvSpPr>
        <p:spPr bwMode="ltGray">
          <a:xfrm>
            <a:off x="2933699" y="2750342"/>
            <a:ext cx="609600" cy="609600"/>
          </a:xfrm>
          <a:prstGeom prst="ellipse">
            <a:avLst/>
          </a:prstGeom>
          <a:solidFill>
            <a:srgbClr val="00B0F0"/>
          </a:solidFill>
          <a:ln w="9525" cap="rnd">
            <a:solidFill>
              <a:schemeClr val="accent1"/>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C</a:t>
            </a:r>
          </a:p>
        </p:txBody>
      </p:sp>
      <p:sp>
        <p:nvSpPr>
          <p:cNvPr id="27656" name="Line 5"/>
          <p:cNvSpPr>
            <a:spLocks noChangeShapeType="1"/>
          </p:cNvSpPr>
          <p:nvPr/>
        </p:nvSpPr>
        <p:spPr bwMode="ltGray">
          <a:xfrm>
            <a:off x="2247899" y="2597942"/>
            <a:ext cx="3810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7" name="Line 6"/>
          <p:cNvSpPr>
            <a:spLocks noChangeShapeType="1"/>
          </p:cNvSpPr>
          <p:nvPr/>
        </p:nvSpPr>
        <p:spPr bwMode="ltGray">
          <a:xfrm>
            <a:off x="2628899" y="2597942"/>
            <a:ext cx="0" cy="45720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 name="Line 7"/>
          <p:cNvSpPr>
            <a:spLocks noChangeShapeType="1"/>
          </p:cNvSpPr>
          <p:nvPr/>
        </p:nvSpPr>
        <p:spPr bwMode="ltGray">
          <a:xfrm>
            <a:off x="2628899" y="3055142"/>
            <a:ext cx="3048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Oval 8"/>
          <p:cNvSpPr>
            <a:spLocks noChangeArrowheads="1"/>
          </p:cNvSpPr>
          <p:nvPr/>
        </p:nvSpPr>
        <p:spPr bwMode="ltGray">
          <a:xfrm>
            <a:off x="4349749" y="2216942"/>
            <a:ext cx="685800" cy="609600"/>
          </a:xfrm>
          <a:prstGeom prst="ellipse">
            <a:avLst/>
          </a:prstGeom>
          <a:solidFill>
            <a:srgbClr val="002060"/>
          </a:solidFill>
          <a:ln w="9525" cap="rnd">
            <a:solidFill>
              <a:srgbClr val="000000"/>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chemeClr val="bg1"/>
                </a:solidFill>
                <a:latin typeface="Times New Roman" panose="02020603050405020304" pitchFamily="18" charset="0"/>
                <a:ea typeface="宋体" panose="02010600030101010101" pitchFamily="2" charset="-122"/>
              </a:rPr>
              <a:t>||</a:t>
            </a:r>
          </a:p>
        </p:txBody>
      </p:sp>
      <p:sp>
        <p:nvSpPr>
          <p:cNvPr id="27660" name="Line 9"/>
          <p:cNvSpPr>
            <a:spLocks noChangeShapeType="1"/>
          </p:cNvSpPr>
          <p:nvPr/>
        </p:nvSpPr>
        <p:spPr bwMode="ltGray">
          <a:xfrm>
            <a:off x="2212975" y="2358230"/>
            <a:ext cx="2212975" cy="11112"/>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1" name="Line 10"/>
          <p:cNvSpPr>
            <a:spLocks noChangeShapeType="1"/>
          </p:cNvSpPr>
          <p:nvPr/>
        </p:nvSpPr>
        <p:spPr bwMode="ltGray">
          <a:xfrm>
            <a:off x="3543299" y="3055142"/>
            <a:ext cx="27305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1"/>
          <p:cNvSpPr>
            <a:spLocks noChangeShapeType="1"/>
          </p:cNvSpPr>
          <p:nvPr/>
        </p:nvSpPr>
        <p:spPr bwMode="ltGray">
          <a:xfrm flipV="1">
            <a:off x="3816349" y="2597942"/>
            <a:ext cx="0" cy="45720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3" name="Line 12"/>
          <p:cNvSpPr>
            <a:spLocks noChangeShapeType="1"/>
          </p:cNvSpPr>
          <p:nvPr/>
        </p:nvSpPr>
        <p:spPr bwMode="ltGray">
          <a:xfrm>
            <a:off x="3816349" y="2597942"/>
            <a:ext cx="5334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4" name="Line 13"/>
          <p:cNvSpPr>
            <a:spLocks noChangeShapeType="1"/>
          </p:cNvSpPr>
          <p:nvPr/>
        </p:nvSpPr>
        <p:spPr bwMode="ltGray">
          <a:xfrm>
            <a:off x="5035549" y="2521742"/>
            <a:ext cx="6858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5" name="Oval 14"/>
          <p:cNvSpPr>
            <a:spLocks noChangeArrowheads="1"/>
          </p:cNvSpPr>
          <p:nvPr/>
        </p:nvSpPr>
        <p:spPr bwMode="ltGray">
          <a:xfrm>
            <a:off x="7169149" y="2216942"/>
            <a:ext cx="609600" cy="609600"/>
          </a:xfrm>
          <a:prstGeom prst="ellipse">
            <a:avLst/>
          </a:prstGeom>
          <a:solidFill>
            <a:srgbClr val="00B0F0"/>
          </a:solidFill>
          <a:ln w="9525" cap="rnd">
            <a:solidFill>
              <a:srgbClr val="000000"/>
            </a:solidFill>
            <a:round/>
            <a:headEnd/>
            <a:tailEnd/>
          </a:ln>
          <a:effec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C</a:t>
            </a:r>
          </a:p>
        </p:txBody>
      </p:sp>
      <p:sp>
        <p:nvSpPr>
          <p:cNvPr id="27666" name="Line 15"/>
          <p:cNvSpPr>
            <a:spLocks noChangeShapeType="1"/>
          </p:cNvSpPr>
          <p:nvPr/>
        </p:nvSpPr>
        <p:spPr bwMode="ltGray">
          <a:xfrm flipV="1">
            <a:off x="7473949" y="2863055"/>
            <a:ext cx="0" cy="30480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7" name="Text Box 16"/>
          <p:cNvSpPr txBox="1">
            <a:spLocks noChangeArrowheads="1"/>
          </p:cNvSpPr>
          <p:nvPr/>
        </p:nvSpPr>
        <p:spPr bwMode="ltGray">
          <a:xfrm>
            <a:off x="7245350" y="3131342"/>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K</a:t>
            </a:r>
          </a:p>
        </p:txBody>
      </p:sp>
      <p:sp>
        <p:nvSpPr>
          <p:cNvPr id="27668" name="Line 17"/>
          <p:cNvSpPr>
            <a:spLocks noChangeShapeType="1"/>
          </p:cNvSpPr>
          <p:nvPr/>
        </p:nvSpPr>
        <p:spPr bwMode="ltGray">
          <a:xfrm>
            <a:off x="6330949" y="2521742"/>
            <a:ext cx="838200"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9" name="Line 18"/>
          <p:cNvSpPr>
            <a:spLocks noChangeShapeType="1"/>
          </p:cNvSpPr>
          <p:nvPr/>
        </p:nvSpPr>
        <p:spPr bwMode="ltGray">
          <a:xfrm>
            <a:off x="3238499" y="3359942"/>
            <a:ext cx="0" cy="304800"/>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0" name="Text Box 19"/>
          <p:cNvSpPr txBox="1">
            <a:spLocks noChangeArrowheads="1"/>
          </p:cNvSpPr>
          <p:nvPr/>
        </p:nvSpPr>
        <p:spPr bwMode="ltGray">
          <a:xfrm>
            <a:off x="3070225" y="3629817"/>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a:latin typeface="Times New Roman" panose="02020603050405020304" pitchFamily="18" charset="0"/>
                <a:ea typeface="宋体" panose="02010600030101010101" pitchFamily="2" charset="-122"/>
              </a:rPr>
              <a:t>K</a:t>
            </a:r>
          </a:p>
        </p:txBody>
      </p:sp>
      <p:sp>
        <p:nvSpPr>
          <p:cNvPr id="27671" name="Text Box 20"/>
          <p:cNvSpPr txBox="1">
            <a:spLocks noChangeArrowheads="1"/>
          </p:cNvSpPr>
          <p:nvPr/>
        </p:nvSpPr>
        <p:spPr bwMode="ltGray">
          <a:xfrm>
            <a:off x="8039099" y="2750343"/>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dirty="0">
                <a:latin typeface="Times New Roman" panose="02020603050405020304" pitchFamily="18" charset="0"/>
                <a:ea typeface="宋体" panose="02010600030101010101" pitchFamily="2" charset="-122"/>
              </a:rPr>
              <a:t>Compare</a:t>
            </a:r>
          </a:p>
        </p:txBody>
      </p:sp>
      <p:sp>
        <p:nvSpPr>
          <p:cNvPr id="27672" name="Rectangle 21"/>
          <p:cNvSpPr>
            <a:spLocks noChangeArrowheads="1"/>
          </p:cNvSpPr>
          <p:nvPr/>
        </p:nvSpPr>
        <p:spPr bwMode="ltGray">
          <a:xfrm>
            <a:off x="5524499" y="2064542"/>
            <a:ext cx="762000" cy="9144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27673" name="Rectangle 22"/>
          <p:cNvSpPr>
            <a:spLocks noChangeArrowheads="1"/>
          </p:cNvSpPr>
          <p:nvPr/>
        </p:nvSpPr>
        <p:spPr bwMode="ltGray">
          <a:xfrm>
            <a:off x="5524499" y="2978942"/>
            <a:ext cx="762000" cy="304800"/>
          </a:xfrm>
          <a:prstGeom prst="rect">
            <a:avLst/>
          </a:prstGeom>
          <a:solidFill>
            <a:srgbClr val="7030A0"/>
          </a:solidFill>
          <a:ln w="9525" cap="rnd">
            <a:solidFill>
              <a:srgbClr val="000000"/>
            </a:solidFill>
            <a:miter lim="800000"/>
            <a:headEnd/>
            <a:tailEnd/>
          </a:ln>
          <a:effectLst/>
        </p:spPr>
        <p:txBody>
          <a:bodyPr wrap="none" lIns="90000" tIns="46800" rIns="90000" bIns="46800"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1600" b="0">
                <a:solidFill>
                  <a:schemeClr val="bg1"/>
                </a:solidFill>
                <a:latin typeface="Times New Roman" panose="02020603050405020304" pitchFamily="18" charset="0"/>
                <a:ea typeface="宋体" panose="02010600030101010101" pitchFamily="2" charset="-122"/>
              </a:rPr>
              <a:t>C</a:t>
            </a:r>
            <a:r>
              <a:rPr lang="en-US" altLang="zh-CN" sz="1600" b="0" baseline="-25000">
                <a:solidFill>
                  <a:schemeClr val="bg1"/>
                </a:solidFill>
                <a:latin typeface="Times New Roman" panose="02020603050405020304" pitchFamily="18" charset="0"/>
                <a:ea typeface="宋体" panose="02010600030101010101" pitchFamily="2" charset="-122"/>
              </a:rPr>
              <a:t>k</a:t>
            </a:r>
            <a:r>
              <a:rPr lang="en-US" altLang="zh-CN" sz="1600" b="0">
                <a:solidFill>
                  <a:schemeClr val="bg1"/>
                </a:solidFill>
                <a:latin typeface="Times New Roman" panose="02020603050405020304" pitchFamily="18" charset="0"/>
                <a:ea typeface="宋体" panose="02010600030101010101" pitchFamily="2" charset="-122"/>
              </a:rPr>
              <a:t>(M)</a:t>
            </a:r>
          </a:p>
        </p:txBody>
      </p:sp>
      <p:cxnSp>
        <p:nvCxnSpPr>
          <p:cNvPr id="27674" name="AutoShape 23"/>
          <p:cNvCxnSpPr>
            <a:cxnSpLocks noChangeShapeType="1"/>
            <a:stCxn id="27665" idx="6"/>
            <a:endCxn id="27671" idx="0"/>
          </p:cNvCxnSpPr>
          <p:nvPr/>
        </p:nvCxnSpPr>
        <p:spPr bwMode="auto">
          <a:xfrm>
            <a:off x="7778750" y="2521742"/>
            <a:ext cx="809625" cy="228600"/>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5" name="AutoShape 24"/>
          <p:cNvCxnSpPr>
            <a:cxnSpLocks noChangeShapeType="1"/>
            <a:endCxn id="27671" idx="2"/>
          </p:cNvCxnSpPr>
          <p:nvPr/>
        </p:nvCxnSpPr>
        <p:spPr bwMode="auto">
          <a:xfrm flipV="1">
            <a:off x="6705600" y="3117056"/>
            <a:ext cx="1882775" cy="623887"/>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6" name="AutoShape 25"/>
          <p:cNvCxnSpPr>
            <a:cxnSpLocks noChangeShapeType="1"/>
            <a:stCxn id="27673" idx="3"/>
          </p:cNvCxnSpPr>
          <p:nvPr/>
        </p:nvCxnSpPr>
        <p:spPr bwMode="auto">
          <a:xfrm>
            <a:off x="6286499" y="3131342"/>
            <a:ext cx="381000" cy="609600"/>
          </a:xfrm>
          <a:prstGeom prst="bentConnector2">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a:extLst>
              <a:ext uri="{FF2B5EF4-FFF2-40B4-BE49-F238E27FC236}">
                <a16:creationId xmlns:a16="http://schemas.microsoft.com/office/drawing/2014/main" id="{7A3BCD72-7336-44B9-86F6-2DFCBC246C46}"/>
              </a:ext>
            </a:extLst>
          </p:cNvPr>
          <p:cNvSpPr txBox="1"/>
          <p:nvPr/>
        </p:nvSpPr>
        <p:spPr>
          <a:xfrm>
            <a:off x="925340" y="4331320"/>
            <a:ext cx="10657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400" b="1">
                <a:latin typeface="+mn-lt"/>
              </a:defRPr>
            </a:lvl1pPr>
            <a:lvl2pPr marL="742950" lvl="1" indent="-285750" eaLnBrk="1" hangingPunct="1">
              <a:spcBef>
                <a:spcPct val="20000"/>
              </a:spcBef>
              <a:buClr>
                <a:schemeClr val="tx2"/>
              </a:buClr>
              <a:buFont typeface="Wingdings" panose="05000000000000000000" pitchFamily="2" charset="2"/>
              <a:buChar char="§"/>
              <a:defRPr sz="24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由于消息本身在发送过程中是明文形式，所以这一过程只提供认证性而未提供保密性</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E69F4-9FDD-462C-9D76-CF1775C241A7}"/>
              </a:ext>
            </a:extLst>
          </p:cNvPr>
          <p:cNvSpPr>
            <a:spLocks noGrp="1"/>
          </p:cNvSpPr>
          <p:nvPr>
            <p:ph type="title"/>
          </p:nvPr>
        </p:nvSpPr>
        <p:spPr/>
        <p:txBody>
          <a:bodyPr/>
          <a:lstStyle/>
          <a:p>
            <a:r>
              <a:rPr lang="zh-CN" altLang="zh-CN" b="1" dirty="0">
                <a:latin typeface="Times New Roman" panose="02020603050405020304" pitchFamily="18" charset="0"/>
                <a:ea typeface="宋体" panose="02010600030101010101" pitchFamily="2" charset="-122"/>
              </a:rPr>
              <a:t>数字签名算法</a:t>
            </a:r>
            <a:r>
              <a:rPr lang="en-US" altLang="zh-CN" b="1" dirty="0">
                <a:latin typeface="Times New Roman" panose="02020603050405020304" pitchFamily="18" charset="0"/>
                <a:ea typeface="宋体" panose="02010600030101010101" pitchFamily="2" charset="-122"/>
              </a:rPr>
              <a:t>DSA</a:t>
            </a:r>
            <a:endParaRPr lang="zh-CN" altLang="en-US" dirty="0"/>
          </a:p>
        </p:txBody>
      </p:sp>
      <p:sp>
        <p:nvSpPr>
          <p:cNvPr id="3" name="内容占位符 2">
            <a:extLst>
              <a:ext uri="{FF2B5EF4-FFF2-40B4-BE49-F238E27FC236}">
                <a16:creationId xmlns:a16="http://schemas.microsoft.com/office/drawing/2014/main" id="{6813419D-B68A-4DE1-9DC2-48EED1562AF7}"/>
              </a:ext>
            </a:extLst>
          </p:cNvPr>
          <p:cNvSpPr>
            <a:spLocks noGrp="1"/>
          </p:cNvSpPr>
          <p:nvPr>
            <p:ph idx="1"/>
          </p:nvPr>
        </p:nvSpPr>
        <p:spPr>
          <a:xfrm>
            <a:off x="406400" y="6059488"/>
            <a:ext cx="11176000" cy="265112"/>
          </a:xfrm>
        </p:spPr>
        <p:txBody>
          <a:bodyPr/>
          <a:lstStyle/>
          <a:p>
            <a:endParaRPr lang="zh-CN" altLang="en-US" dirty="0"/>
          </a:p>
        </p:txBody>
      </p:sp>
      <p:sp>
        <p:nvSpPr>
          <p:cNvPr id="4" name="日期占位符 3">
            <a:extLst>
              <a:ext uri="{FF2B5EF4-FFF2-40B4-BE49-F238E27FC236}">
                <a16:creationId xmlns:a16="http://schemas.microsoft.com/office/drawing/2014/main" id="{54463E48-376A-4B80-B2A7-4DC8BCFF4938}"/>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75452220-3EE2-44BA-9630-5CF6DFF5E8B3}"/>
              </a:ext>
            </a:extLst>
          </p:cNvPr>
          <p:cNvSpPr>
            <a:spLocks noGrp="1"/>
          </p:cNvSpPr>
          <p:nvPr>
            <p:ph type="sldNum" sz="quarter" idx="11"/>
          </p:nvPr>
        </p:nvSpPr>
        <p:spPr/>
        <p:txBody>
          <a:bodyPr/>
          <a:lstStyle/>
          <a:p>
            <a:fld id="{D06FDECE-D84C-4BFC-AAC6-9399481B1547}" type="slidenum">
              <a:rPr lang="en-US" altLang="zh-CN" smtClean="0"/>
              <a:pPr/>
              <a:t>80</a:t>
            </a:fld>
            <a:endParaRPr lang="en-US" altLang="zh-CN"/>
          </a:p>
        </p:txBody>
      </p:sp>
      <p:sp>
        <p:nvSpPr>
          <p:cNvPr id="6" name="文本框 1">
            <a:extLst>
              <a:ext uri="{FF2B5EF4-FFF2-40B4-BE49-F238E27FC236}">
                <a16:creationId xmlns:a16="http://schemas.microsoft.com/office/drawing/2014/main" id="{B3573E07-8E97-4800-BAF6-0B0145F57B3A}"/>
              </a:ext>
            </a:extLst>
          </p:cNvPr>
          <p:cNvSpPr txBox="1">
            <a:spLocks noChangeArrowheads="1"/>
          </p:cNvSpPr>
          <p:nvPr/>
        </p:nvSpPr>
        <p:spPr bwMode="auto">
          <a:xfrm>
            <a:off x="584200" y="1127126"/>
            <a:ext cx="11023600"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zh-CN" b="1" dirty="0">
                <a:latin typeface="Times New Roman" panose="02020603050405020304" pitchFamily="18" charset="0"/>
                <a:ea typeface="宋体" panose="02010600030101010101" pitchFamily="2" charset="-122"/>
              </a:rPr>
              <a:t>数字签名算法</a:t>
            </a:r>
            <a:r>
              <a:rPr lang="en-US" altLang="zh-CN" b="1" dirty="0">
                <a:latin typeface="Times New Roman" panose="02020603050405020304" pitchFamily="18" charset="0"/>
                <a:ea typeface="宋体" panose="02010600030101010101" pitchFamily="2" charset="-122"/>
              </a:rPr>
              <a:t>DSA</a:t>
            </a:r>
            <a:endParaRPr lang="zh-CN" altLang="zh-CN"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DSA</a:t>
            </a:r>
            <a:r>
              <a:rPr lang="zh-CN" altLang="zh-CN" sz="2400" dirty="0">
                <a:latin typeface="Times New Roman" panose="02020603050405020304" pitchFamily="18" charset="0"/>
                <a:ea typeface="宋体" panose="02010600030101010101" pitchFamily="2" charset="-122"/>
              </a:rPr>
              <a:t>是在</a:t>
            </a:r>
            <a:r>
              <a:rPr lang="en-US" altLang="zh-CN" sz="2400" dirty="0" err="1">
                <a:latin typeface="Times New Roman" panose="02020603050405020304" pitchFamily="18" charset="0"/>
                <a:ea typeface="宋体" panose="02010600030101010101" pitchFamily="2" charset="-122"/>
              </a:rPr>
              <a:t>ElGamal</a:t>
            </a:r>
            <a:r>
              <a:rPr lang="zh-CN" altLang="zh-CN" sz="2400" dirty="0">
                <a:latin typeface="Times New Roman" panose="02020603050405020304" pitchFamily="18" charset="0"/>
                <a:ea typeface="宋体" panose="02010600030101010101" pitchFamily="2" charset="-122"/>
              </a:rPr>
              <a:t>和</a:t>
            </a:r>
            <a:r>
              <a:rPr lang="en-US" altLang="zh-CN" sz="2400" dirty="0" err="1">
                <a:latin typeface="Times New Roman" panose="02020603050405020304" pitchFamily="18" charset="0"/>
                <a:ea typeface="宋体" panose="02010600030101010101" pitchFamily="2" charset="-122"/>
              </a:rPr>
              <a:t>Schnorr</a:t>
            </a:r>
            <a:r>
              <a:rPr lang="zh-CN" altLang="zh-CN" sz="2400" dirty="0">
                <a:latin typeface="Times New Roman" panose="02020603050405020304" pitchFamily="18" charset="0"/>
                <a:ea typeface="宋体" panose="02010600030101010101" pitchFamily="2" charset="-122"/>
              </a:rPr>
              <a:t>两个签名方案的基础上设计的，其安全性基于求离散对数的困难性。</a:t>
            </a: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算法描述如下：</a:t>
            </a:r>
          </a:p>
          <a:p>
            <a:pPr>
              <a:spcBef>
                <a:spcPct val="0"/>
              </a:spcBef>
              <a:buFontTx/>
              <a:buNone/>
            </a:pPr>
            <a:r>
              <a:rPr lang="en-US" altLang="zh-CN" sz="2400" dirty="0">
                <a:latin typeface="Times New Roman" panose="02020603050405020304" pitchFamily="18" charset="0"/>
                <a:ea typeface="宋体" panose="02010600030101010101" pitchFamily="2" charset="-122"/>
              </a:rPr>
              <a:t>       (1) </a:t>
            </a:r>
            <a:r>
              <a:rPr lang="zh-CN" altLang="zh-CN" sz="2400" dirty="0">
                <a:latin typeface="Times New Roman" panose="02020603050405020304" pitchFamily="18" charset="0"/>
                <a:ea typeface="宋体" panose="02010600030101010101" pitchFamily="2" charset="-122"/>
              </a:rPr>
              <a:t>全局公开钥</a:t>
            </a:r>
          </a:p>
          <a:p>
            <a:pPr>
              <a:spcBef>
                <a:spcPct val="0"/>
              </a:spcBef>
              <a:buFontTx/>
              <a:buNone/>
            </a:pPr>
            <a:r>
              <a:rPr lang="en-US" altLang="zh-CN" sz="2400" i="1" dirty="0">
                <a:latin typeface="Times New Roman" panose="02020603050405020304" pitchFamily="18" charset="0"/>
                <a:ea typeface="宋体" panose="02010600030101010101" pitchFamily="2" charset="-122"/>
              </a:rPr>
              <a:t>       p</a:t>
            </a:r>
            <a:r>
              <a:rPr lang="zh-CN" altLang="zh-CN" sz="2400" dirty="0">
                <a:latin typeface="Times New Roman" panose="02020603050405020304" pitchFamily="18" charset="0"/>
                <a:ea typeface="宋体" panose="02010600030101010101" pitchFamily="2" charset="-122"/>
              </a:rPr>
              <a:t>：满足</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的大素数，其中                   且</a:t>
            </a:r>
            <a:r>
              <a:rPr lang="en-US" altLang="zh-CN" sz="2400" dirty="0">
                <a:latin typeface="Times New Roman" panose="02020603050405020304" pitchFamily="18" charset="0"/>
                <a:ea typeface="宋体" panose="02010600030101010101" pitchFamily="2" charset="-122"/>
              </a:rPr>
              <a:t>L</a:t>
            </a:r>
            <a:r>
              <a:rPr lang="zh-CN" altLang="en-US" sz="2400" dirty="0">
                <a:latin typeface="Times New Roman" panose="02020603050405020304" pitchFamily="18" charset="0"/>
                <a:ea typeface="宋体" panose="02010600030101010101" pitchFamily="2" charset="-122"/>
              </a:rPr>
              <a:t>是</a:t>
            </a:r>
            <a:r>
              <a:rPr lang="en-US" altLang="zh-CN" sz="2400" dirty="0">
                <a:latin typeface="Times New Roman" panose="02020603050405020304" pitchFamily="18" charset="0"/>
                <a:ea typeface="宋体" panose="02010600030101010101" pitchFamily="2" charset="-122"/>
              </a:rPr>
              <a:t>64</a:t>
            </a:r>
            <a:r>
              <a:rPr lang="zh-CN" altLang="en-US" sz="2400" dirty="0">
                <a:latin typeface="Times New Roman" panose="02020603050405020304" pitchFamily="18" charset="0"/>
                <a:ea typeface="宋体" panose="02010600030101010101" pitchFamily="2" charset="-122"/>
              </a:rPr>
              <a:t>的倍数。</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i="1" dirty="0">
                <a:latin typeface="Times New Roman" panose="02020603050405020304" pitchFamily="18" charset="0"/>
                <a:ea typeface="宋体" panose="02010600030101010101" pitchFamily="2" charset="-122"/>
              </a:rPr>
              <a:t>      q</a:t>
            </a:r>
            <a:r>
              <a:rPr lang="zh-CN"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-1</a:t>
            </a:r>
            <a:r>
              <a:rPr lang="zh-CN" altLang="zh-CN" sz="2400" dirty="0">
                <a:latin typeface="Times New Roman" panose="02020603050405020304" pitchFamily="18" charset="0"/>
                <a:ea typeface="宋体" panose="02010600030101010101" pitchFamily="2" charset="-122"/>
              </a:rPr>
              <a:t>的素因子，满</a:t>
            </a: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足</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，即</a:t>
            </a:r>
            <a:r>
              <a:rPr lang="en-US" altLang="zh-CN" sz="2400" i="1" dirty="0">
                <a:latin typeface="Times New Roman" panose="02020603050405020304" pitchFamily="18" charset="0"/>
                <a:ea typeface="宋体" panose="02010600030101010101" pitchFamily="2" charset="-122"/>
              </a:rPr>
              <a:t>q</a:t>
            </a:r>
            <a:r>
              <a:rPr lang="zh-CN" altLang="en-US" sz="2400" dirty="0">
                <a:latin typeface="Times New Roman" panose="02020603050405020304" pitchFamily="18" charset="0"/>
                <a:ea typeface="宋体" panose="02010600030101010101" pitchFamily="2" charset="-122"/>
              </a:rPr>
              <a:t>长为</a:t>
            </a:r>
            <a:r>
              <a:rPr lang="en-US" altLang="zh-CN" sz="2400" dirty="0">
                <a:latin typeface="Times New Roman" panose="02020603050405020304" pitchFamily="18" charset="0"/>
                <a:ea typeface="宋体" panose="02010600030101010101" pitchFamily="2" charset="-122"/>
              </a:rPr>
              <a:t>160</a:t>
            </a:r>
            <a:r>
              <a:rPr lang="zh-CN" altLang="en-US" sz="2400" dirty="0">
                <a:latin typeface="Times New Roman" panose="02020603050405020304" pitchFamily="18" charset="0"/>
                <a:ea typeface="宋体" panose="02010600030101010101" pitchFamily="2" charset="-122"/>
              </a:rPr>
              <a:t>比特。</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g</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 </a:t>
            </a:r>
            <a:r>
              <a:rPr lang="en-US" altLang="zh-CN" sz="2400" i="1" dirty="0">
                <a:latin typeface="Times New Roman" panose="02020603050405020304" pitchFamily="18" charset="0"/>
                <a:ea typeface="宋体" panose="02010600030101010101" pitchFamily="2" charset="-122"/>
              </a:rPr>
              <a:t>h </a:t>
            </a:r>
            <a:r>
              <a:rPr lang="zh-CN" altLang="en-US" sz="2400" dirty="0">
                <a:latin typeface="Times New Roman" panose="02020603050405020304" pitchFamily="18" charset="0"/>
                <a:ea typeface="宋体" panose="02010600030101010101" pitchFamily="2" charset="-122"/>
              </a:rPr>
              <a:t>是满足                  且使得  </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的任一整数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endParaRPr lang="zh-CN" altLang="en-US" sz="2400" dirty="0">
              <a:solidFill>
                <a:srgbClr val="FF0066"/>
              </a:solidFill>
              <a:latin typeface="Times New Roman" panose="02020603050405020304" pitchFamily="18" charset="0"/>
              <a:ea typeface="宋体" panose="02010600030101010101" pitchFamily="2" charset="-122"/>
            </a:endParaRPr>
          </a:p>
        </p:txBody>
      </p:sp>
      <p:graphicFrame>
        <p:nvGraphicFramePr>
          <p:cNvPr id="7" name="对象 2">
            <a:extLst>
              <a:ext uri="{FF2B5EF4-FFF2-40B4-BE49-F238E27FC236}">
                <a16:creationId xmlns:a16="http://schemas.microsoft.com/office/drawing/2014/main" id="{D905979F-CFE6-4024-9D0C-7BC0DB783A2A}"/>
              </a:ext>
            </a:extLst>
          </p:cNvPr>
          <p:cNvGraphicFramePr>
            <a:graphicFrameLocks noChangeAspect="1"/>
          </p:cNvGraphicFramePr>
          <p:nvPr>
            <p:extLst>
              <p:ext uri="{D42A27DB-BD31-4B8C-83A1-F6EECF244321}">
                <p14:modId xmlns:p14="http://schemas.microsoft.com/office/powerpoint/2010/main" val="302336180"/>
              </p:ext>
            </p:extLst>
          </p:nvPr>
        </p:nvGraphicFramePr>
        <p:xfrm>
          <a:off x="2131597" y="3101976"/>
          <a:ext cx="1257300" cy="354012"/>
        </p:xfrm>
        <a:graphic>
          <a:graphicData uri="http://schemas.openxmlformats.org/presentationml/2006/ole">
            <mc:AlternateContent xmlns:mc="http://schemas.openxmlformats.org/markup-compatibility/2006">
              <mc:Choice xmlns:v="urn:schemas-microsoft-com:vml" Requires="v">
                <p:oleObj spid="_x0000_s204814" name="Equation" r:id="rId3" imgW="812447" imgH="228501" progId="Equation.DSMT4">
                  <p:embed/>
                </p:oleObj>
              </mc:Choice>
              <mc:Fallback>
                <p:oleObj name="Equation" r:id="rId3" imgW="812447" imgH="228501" progId="Equation.DSMT4">
                  <p:embed/>
                  <p:pic>
                    <p:nvPicPr>
                      <p:cNvPr id="49156" name="对象 2">
                        <a:extLst>
                          <a:ext uri="{FF2B5EF4-FFF2-40B4-BE49-F238E27FC236}">
                            <a16:creationId xmlns:a16="http://schemas.microsoft.com/office/drawing/2014/main" id="{B2ED90DA-E7B8-4172-9D64-FC67DB283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597" y="3101976"/>
                        <a:ext cx="1257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6">
            <a:extLst>
              <a:ext uri="{FF2B5EF4-FFF2-40B4-BE49-F238E27FC236}">
                <a16:creationId xmlns:a16="http://schemas.microsoft.com/office/drawing/2014/main" id="{4CA707D9-5C7E-48DA-A468-7BAD1E823F59}"/>
              </a:ext>
            </a:extLst>
          </p:cNvPr>
          <p:cNvGraphicFramePr>
            <a:graphicFrameLocks noChangeAspect="1"/>
          </p:cNvGraphicFramePr>
          <p:nvPr>
            <p:extLst>
              <p:ext uri="{D42A27DB-BD31-4B8C-83A1-F6EECF244321}">
                <p14:modId xmlns:p14="http://schemas.microsoft.com/office/powerpoint/2010/main" val="2100915354"/>
              </p:ext>
            </p:extLst>
          </p:nvPr>
        </p:nvGraphicFramePr>
        <p:xfrm>
          <a:off x="5752905" y="3101976"/>
          <a:ext cx="1406525" cy="261937"/>
        </p:xfrm>
        <a:graphic>
          <a:graphicData uri="http://schemas.openxmlformats.org/presentationml/2006/ole">
            <mc:AlternateContent xmlns:mc="http://schemas.openxmlformats.org/markup-compatibility/2006">
              <mc:Choice xmlns:v="urn:schemas-microsoft-com:vml" Requires="v">
                <p:oleObj spid="_x0000_s204815" name="Equation" r:id="rId5" imgW="952087" imgH="177723" progId="Equation.DSMT4">
                  <p:embed/>
                </p:oleObj>
              </mc:Choice>
              <mc:Fallback>
                <p:oleObj name="Equation" r:id="rId5" imgW="952087" imgH="177723" progId="Equation.DSMT4">
                  <p:embed/>
                  <p:pic>
                    <p:nvPicPr>
                      <p:cNvPr id="49157" name="对象 6">
                        <a:extLst>
                          <a:ext uri="{FF2B5EF4-FFF2-40B4-BE49-F238E27FC236}">
                            <a16:creationId xmlns:a16="http://schemas.microsoft.com/office/drawing/2014/main" id="{AE55BED7-6177-47A1-B7A5-E136DC5D19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2905" y="3101976"/>
                        <a:ext cx="14065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7">
            <a:extLst>
              <a:ext uri="{FF2B5EF4-FFF2-40B4-BE49-F238E27FC236}">
                <a16:creationId xmlns:a16="http://schemas.microsoft.com/office/drawing/2014/main" id="{40742686-2B16-4015-BB73-5FAE7B664AE5}"/>
              </a:ext>
            </a:extLst>
          </p:cNvPr>
          <p:cNvGraphicFramePr>
            <a:graphicFrameLocks noChangeAspect="1"/>
          </p:cNvGraphicFramePr>
          <p:nvPr>
            <p:extLst>
              <p:ext uri="{D42A27DB-BD31-4B8C-83A1-F6EECF244321}">
                <p14:modId xmlns:p14="http://schemas.microsoft.com/office/powerpoint/2010/main" val="4137666511"/>
              </p:ext>
            </p:extLst>
          </p:nvPr>
        </p:nvGraphicFramePr>
        <p:xfrm>
          <a:off x="4443365" y="3433946"/>
          <a:ext cx="1300162" cy="361950"/>
        </p:xfrm>
        <a:graphic>
          <a:graphicData uri="http://schemas.openxmlformats.org/presentationml/2006/ole">
            <mc:AlternateContent xmlns:mc="http://schemas.openxmlformats.org/markup-compatibility/2006">
              <mc:Choice xmlns:v="urn:schemas-microsoft-com:vml" Requires="v">
                <p:oleObj spid="_x0000_s204816" name="Equation" r:id="rId7" imgW="622030" imgH="190417" progId="Equation.DSMT4">
                  <p:embed/>
                </p:oleObj>
              </mc:Choice>
              <mc:Fallback>
                <p:oleObj name="Equation" r:id="rId7" imgW="622030" imgH="190417" progId="Equation.DSMT4">
                  <p:embed/>
                  <p:pic>
                    <p:nvPicPr>
                      <p:cNvPr id="49158" name="对象 7">
                        <a:extLst>
                          <a:ext uri="{FF2B5EF4-FFF2-40B4-BE49-F238E27FC236}">
                            <a16:creationId xmlns:a16="http://schemas.microsoft.com/office/drawing/2014/main" id="{28383F9B-FBAA-47AB-9F7A-0A653DB519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3365" y="3433946"/>
                        <a:ext cx="13001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8">
            <a:extLst>
              <a:ext uri="{FF2B5EF4-FFF2-40B4-BE49-F238E27FC236}">
                <a16:creationId xmlns:a16="http://schemas.microsoft.com/office/drawing/2014/main" id="{59791CCC-83F3-443E-80D6-B8562B0BF54C}"/>
              </a:ext>
            </a:extLst>
          </p:cNvPr>
          <p:cNvGraphicFramePr>
            <a:graphicFrameLocks noChangeAspect="1"/>
          </p:cNvGraphicFramePr>
          <p:nvPr>
            <p:extLst>
              <p:ext uri="{D42A27DB-BD31-4B8C-83A1-F6EECF244321}">
                <p14:modId xmlns:p14="http://schemas.microsoft.com/office/powerpoint/2010/main" val="2521961426"/>
              </p:ext>
            </p:extLst>
          </p:nvPr>
        </p:nvGraphicFramePr>
        <p:xfrm>
          <a:off x="1584301" y="3776664"/>
          <a:ext cx="1858963" cy="431800"/>
        </p:xfrm>
        <a:graphic>
          <a:graphicData uri="http://schemas.openxmlformats.org/presentationml/2006/ole">
            <mc:AlternateContent xmlns:mc="http://schemas.openxmlformats.org/markup-compatibility/2006">
              <mc:Choice xmlns:v="urn:schemas-microsoft-com:vml" Requires="v">
                <p:oleObj spid="_x0000_s204817" name="Equation" r:id="rId9" imgW="1104900" imgH="228600" progId="Equation.DSMT4">
                  <p:embed/>
                </p:oleObj>
              </mc:Choice>
              <mc:Fallback>
                <p:oleObj name="Equation" r:id="rId9" imgW="1104900" imgH="228600" progId="Equation.DSMT4">
                  <p:embed/>
                  <p:pic>
                    <p:nvPicPr>
                      <p:cNvPr id="49159" name="对象 8">
                        <a:extLst>
                          <a:ext uri="{FF2B5EF4-FFF2-40B4-BE49-F238E27FC236}">
                            <a16:creationId xmlns:a16="http://schemas.microsoft.com/office/drawing/2014/main" id="{19333368-3B9A-4162-9075-D03EEEAB56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301" y="3776664"/>
                        <a:ext cx="18589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9">
            <a:extLst>
              <a:ext uri="{FF2B5EF4-FFF2-40B4-BE49-F238E27FC236}">
                <a16:creationId xmlns:a16="http://schemas.microsoft.com/office/drawing/2014/main" id="{5688D9EC-2E9F-44CF-8897-447B0E38E51B}"/>
              </a:ext>
            </a:extLst>
          </p:cNvPr>
          <p:cNvGraphicFramePr>
            <a:graphicFrameLocks noChangeAspect="1"/>
          </p:cNvGraphicFramePr>
          <p:nvPr>
            <p:extLst>
              <p:ext uri="{D42A27DB-BD31-4B8C-83A1-F6EECF244321}">
                <p14:modId xmlns:p14="http://schemas.microsoft.com/office/powerpoint/2010/main" val="1717575651"/>
              </p:ext>
            </p:extLst>
          </p:nvPr>
        </p:nvGraphicFramePr>
        <p:xfrm>
          <a:off x="5677486" y="3795896"/>
          <a:ext cx="1320800" cy="358775"/>
        </p:xfrm>
        <a:graphic>
          <a:graphicData uri="http://schemas.openxmlformats.org/presentationml/2006/ole">
            <mc:AlternateContent xmlns:mc="http://schemas.openxmlformats.org/markup-compatibility/2006">
              <mc:Choice xmlns:v="urn:schemas-microsoft-com:vml" Requires="v">
                <p:oleObj spid="_x0000_s204818" name="Equation" r:id="rId11" imgW="748975" imgH="203112" progId="Equation.DSMT4">
                  <p:embed/>
                </p:oleObj>
              </mc:Choice>
              <mc:Fallback>
                <p:oleObj name="Equation" r:id="rId11" imgW="748975" imgH="203112" progId="Equation.DSMT4">
                  <p:embed/>
                  <p:pic>
                    <p:nvPicPr>
                      <p:cNvPr id="49160" name="对象 9">
                        <a:extLst>
                          <a:ext uri="{FF2B5EF4-FFF2-40B4-BE49-F238E27FC236}">
                            <a16:creationId xmlns:a16="http://schemas.microsoft.com/office/drawing/2014/main" id="{302517AD-A7BE-4D1E-9089-0F80AA8C6F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7486" y="3795896"/>
                        <a:ext cx="13208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0">
            <a:extLst>
              <a:ext uri="{FF2B5EF4-FFF2-40B4-BE49-F238E27FC236}">
                <a16:creationId xmlns:a16="http://schemas.microsoft.com/office/drawing/2014/main" id="{6C864683-50C8-439F-A9A2-52F2776FA4F7}"/>
              </a:ext>
            </a:extLst>
          </p:cNvPr>
          <p:cNvGraphicFramePr>
            <a:graphicFrameLocks noChangeAspect="1"/>
          </p:cNvGraphicFramePr>
          <p:nvPr>
            <p:extLst>
              <p:ext uri="{D42A27DB-BD31-4B8C-83A1-F6EECF244321}">
                <p14:modId xmlns:p14="http://schemas.microsoft.com/office/powerpoint/2010/main" val="3061907616"/>
              </p:ext>
            </p:extLst>
          </p:nvPr>
        </p:nvGraphicFramePr>
        <p:xfrm>
          <a:off x="7937841" y="3776664"/>
          <a:ext cx="2066925" cy="434975"/>
        </p:xfrm>
        <a:graphic>
          <a:graphicData uri="http://schemas.openxmlformats.org/presentationml/2006/ole">
            <mc:AlternateContent xmlns:mc="http://schemas.openxmlformats.org/markup-compatibility/2006">
              <mc:Choice xmlns:v="urn:schemas-microsoft-com:vml" Requires="v">
                <p:oleObj spid="_x0000_s204819" name="Equation" r:id="rId13" imgW="1054100" imgH="228600" progId="Equation.DSMT4">
                  <p:embed/>
                </p:oleObj>
              </mc:Choice>
              <mc:Fallback>
                <p:oleObj name="Equation" r:id="rId13" imgW="1054100" imgH="228600" progId="Equation.DSMT4">
                  <p:embed/>
                  <p:pic>
                    <p:nvPicPr>
                      <p:cNvPr id="49161" name="对象 10">
                        <a:extLst>
                          <a:ext uri="{FF2B5EF4-FFF2-40B4-BE49-F238E27FC236}">
                            <a16:creationId xmlns:a16="http://schemas.microsoft.com/office/drawing/2014/main" id="{C29428A3-6AF5-4EAE-B734-4E290BC981C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7841" y="3776664"/>
                        <a:ext cx="20669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0985237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10E2C-D333-4E4B-A516-1284C10AD965}"/>
              </a:ext>
            </a:extLst>
          </p:cNvPr>
          <p:cNvSpPr>
            <a:spLocks noGrp="1"/>
          </p:cNvSpPr>
          <p:nvPr>
            <p:ph type="title"/>
          </p:nvPr>
        </p:nvSpPr>
        <p:spPr>
          <a:xfrm>
            <a:off x="1117600" y="251619"/>
            <a:ext cx="9652000" cy="563562"/>
          </a:xfrm>
        </p:spPr>
        <p:txBody>
          <a:bodyPr/>
          <a:lstStyle/>
          <a:p>
            <a:r>
              <a:rPr lang="zh-CN" altLang="zh-CN" b="1" dirty="0">
                <a:latin typeface="Times New Roman" panose="02020603050405020304" pitchFamily="18" charset="0"/>
                <a:ea typeface="宋体" panose="02010600030101010101" pitchFamily="2" charset="-122"/>
              </a:rPr>
              <a:t>数字签名算法</a:t>
            </a:r>
            <a:r>
              <a:rPr lang="en-US" altLang="zh-CN" b="1" dirty="0">
                <a:latin typeface="Times New Roman" panose="02020603050405020304" pitchFamily="18" charset="0"/>
                <a:ea typeface="宋体" panose="02010600030101010101" pitchFamily="2" charset="-122"/>
              </a:rPr>
              <a:t>DSA</a:t>
            </a:r>
            <a:endParaRPr lang="zh-CN" altLang="en-US" dirty="0"/>
          </a:p>
        </p:txBody>
      </p:sp>
      <p:sp>
        <p:nvSpPr>
          <p:cNvPr id="3" name="内容占位符 2">
            <a:extLst>
              <a:ext uri="{FF2B5EF4-FFF2-40B4-BE49-F238E27FC236}">
                <a16:creationId xmlns:a16="http://schemas.microsoft.com/office/drawing/2014/main" id="{9C59835C-DE2C-426F-9DF9-9066C41CAE48}"/>
              </a:ext>
            </a:extLst>
          </p:cNvPr>
          <p:cNvSpPr>
            <a:spLocks noGrp="1"/>
          </p:cNvSpPr>
          <p:nvPr>
            <p:ph idx="1"/>
          </p:nvPr>
        </p:nvSpPr>
        <p:spPr>
          <a:xfrm>
            <a:off x="406400" y="5761038"/>
            <a:ext cx="11176000" cy="563562"/>
          </a:xfrm>
        </p:spPr>
        <p:txBody>
          <a:bodyPr/>
          <a:lstStyle/>
          <a:p>
            <a:endParaRPr lang="zh-CN" altLang="en-US"/>
          </a:p>
        </p:txBody>
      </p:sp>
      <p:sp>
        <p:nvSpPr>
          <p:cNvPr id="4" name="日期占位符 3">
            <a:extLst>
              <a:ext uri="{FF2B5EF4-FFF2-40B4-BE49-F238E27FC236}">
                <a16:creationId xmlns:a16="http://schemas.microsoft.com/office/drawing/2014/main" id="{A68297E7-10EF-467B-B4B5-801FF1259E49}"/>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16AE61F7-24C1-4B28-ADD6-826ED06632D8}"/>
              </a:ext>
            </a:extLst>
          </p:cNvPr>
          <p:cNvSpPr>
            <a:spLocks noGrp="1"/>
          </p:cNvSpPr>
          <p:nvPr>
            <p:ph type="sldNum" sz="quarter" idx="11"/>
          </p:nvPr>
        </p:nvSpPr>
        <p:spPr/>
        <p:txBody>
          <a:bodyPr/>
          <a:lstStyle/>
          <a:p>
            <a:fld id="{D06FDECE-D84C-4BFC-AAC6-9399481B1547}" type="slidenum">
              <a:rPr lang="en-US" altLang="zh-CN" smtClean="0"/>
              <a:pPr/>
              <a:t>81</a:t>
            </a:fld>
            <a:endParaRPr lang="en-US" altLang="zh-CN"/>
          </a:p>
        </p:txBody>
      </p:sp>
      <p:sp>
        <p:nvSpPr>
          <p:cNvPr id="6" name="文本框 5">
            <a:extLst>
              <a:ext uri="{FF2B5EF4-FFF2-40B4-BE49-F238E27FC236}">
                <a16:creationId xmlns:a16="http://schemas.microsoft.com/office/drawing/2014/main" id="{3A84B61E-FA93-4122-AECB-B3414213CBB0}"/>
              </a:ext>
            </a:extLst>
          </p:cNvPr>
          <p:cNvSpPr txBox="1"/>
          <p:nvPr/>
        </p:nvSpPr>
        <p:spPr>
          <a:xfrm>
            <a:off x="685800" y="1393824"/>
            <a:ext cx="10515600" cy="4801314"/>
          </a:xfrm>
          <a:prstGeom prst="rect">
            <a:avLst/>
          </a:prstGeom>
          <a:noFill/>
        </p:spPr>
        <p:txBody>
          <a:bodyPr wrap="square">
            <a:spAutoFit/>
          </a:bodyPr>
          <a:lstStyle/>
          <a:p>
            <a:pPr>
              <a:defRPr/>
            </a:pPr>
            <a:r>
              <a:rPr lang="en-US" altLang="zh-CN" dirty="0">
                <a:solidFill>
                  <a:schemeClr val="tx1"/>
                </a:solidFill>
              </a:rPr>
              <a:t>      </a:t>
            </a:r>
            <a:r>
              <a:rPr lang="en-US" altLang="zh-CN" sz="2400" dirty="0">
                <a:solidFill>
                  <a:schemeClr val="tx1"/>
                </a:solidFill>
              </a:rPr>
              <a:t>(2)</a:t>
            </a:r>
            <a:r>
              <a:rPr lang="zh-CN" altLang="en-US" sz="2400" dirty="0">
                <a:solidFill>
                  <a:schemeClr val="tx1"/>
                </a:solidFill>
              </a:rPr>
              <a:t>用户秘密钥</a:t>
            </a:r>
            <a:endParaRPr lang="en-US" altLang="zh-CN" sz="2400" dirty="0">
              <a:solidFill>
                <a:schemeClr val="tx1"/>
              </a:solidFill>
            </a:endParaRPr>
          </a:p>
          <a:p>
            <a:pPr>
              <a:defRPr/>
            </a:pPr>
            <a:r>
              <a:rPr lang="zh-CN" altLang="en-US" sz="2400" dirty="0">
                <a:solidFill>
                  <a:schemeClr val="tx1"/>
                </a:solidFill>
              </a:rPr>
              <a:t>         </a:t>
            </a:r>
            <a:r>
              <a:rPr lang="en-US" altLang="zh-CN" sz="2400" i="1" dirty="0">
                <a:solidFill>
                  <a:schemeClr val="tx1"/>
                </a:solidFill>
              </a:rPr>
              <a:t>x</a:t>
            </a:r>
            <a:r>
              <a:rPr lang="en-US" altLang="zh-CN" sz="2400" dirty="0">
                <a:solidFill>
                  <a:schemeClr val="tx1"/>
                </a:solidFill>
              </a:rPr>
              <a:t> </a:t>
            </a:r>
            <a:r>
              <a:rPr lang="zh-CN" altLang="en-US" sz="2400" dirty="0">
                <a:solidFill>
                  <a:schemeClr val="tx1"/>
                </a:solidFill>
              </a:rPr>
              <a:t>是满足 </a:t>
            </a:r>
            <a:r>
              <a:rPr lang="en-US" altLang="zh-CN" sz="2400" dirty="0">
                <a:solidFill>
                  <a:schemeClr val="tx1"/>
                </a:solidFill>
              </a:rPr>
              <a:t>0&lt;</a:t>
            </a:r>
            <a:r>
              <a:rPr lang="en-US" altLang="zh-CN" sz="2400" i="1" dirty="0">
                <a:solidFill>
                  <a:schemeClr val="tx1"/>
                </a:solidFill>
              </a:rPr>
              <a:t>x</a:t>
            </a:r>
            <a:r>
              <a:rPr lang="en-US" altLang="zh-CN" sz="2400" dirty="0">
                <a:solidFill>
                  <a:schemeClr val="tx1"/>
                </a:solidFill>
              </a:rPr>
              <a:t>&lt;</a:t>
            </a:r>
            <a:r>
              <a:rPr lang="en-US" altLang="zh-CN" sz="2400" i="1" dirty="0">
                <a:solidFill>
                  <a:schemeClr val="tx1"/>
                </a:solidFill>
              </a:rPr>
              <a:t>q </a:t>
            </a:r>
            <a:r>
              <a:rPr lang="zh-CN" altLang="en-US" sz="2400" dirty="0">
                <a:solidFill>
                  <a:schemeClr val="tx1"/>
                </a:solidFill>
              </a:rPr>
              <a:t>的随机数或伪随机数。</a:t>
            </a:r>
            <a:endParaRPr lang="en-US" altLang="zh-CN" sz="2400" dirty="0">
              <a:solidFill>
                <a:schemeClr val="tx1"/>
              </a:solidFill>
            </a:endParaRPr>
          </a:p>
          <a:p>
            <a:pPr>
              <a:defRPr/>
            </a:pPr>
            <a:r>
              <a:rPr lang="en-US" altLang="zh-CN" sz="2400" dirty="0">
                <a:solidFill>
                  <a:schemeClr val="tx1"/>
                </a:solidFill>
              </a:rPr>
              <a:t>      (3) </a:t>
            </a:r>
            <a:r>
              <a:rPr lang="zh-CN" altLang="zh-CN" sz="2400" dirty="0">
                <a:solidFill>
                  <a:schemeClr val="tx1"/>
                </a:solidFill>
              </a:rPr>
              <a:t>用户的公开钥</a:t>
            </a:r>
            <a:r>
              <a:rPr lang="en-US" altLang="zh-CN" sz="2400" dirty="0">
                <a:solidFill>
                  <a:schemeClr val="tx1"/>
                </a:solidFill>
              </a:rPr>
              <a:t> </a:t>
            </a:r>
            <a:r>
              <a:rPr lang="en-US" altLang="zh-CN" sz="2400" i="1" dirty="0">
                <a:solidFill>
                  <a:schemeClr val="tx1"/>
                </a:solidFill>
              </a:rPr>
              <a:t>y</a:t>
            </a:r>
          </a:p>
          <a:p>
            <a:pPr>
              <a:defRPr/>
            </a:pPr>
            <a:endParaRPr lang="zh-CN" altLang="zh-CN" sz="2400" dirty="0">
              <a:solidFill>
                <a:schemeClr val="tx1"/>
              </a:solidFill>
            </a:endParaRPr>
          </a:p>
          <a:p>
            <a:pPr>
              <a:defRPr/>
            </a:pPr>
            <a:r>
              <a:rPr lang="en-US" altLang="zh-CN" sz="2400" dirty="0">
                <a:solidFill>
                  <a:schemeClr val="tx1"/>
                </a:solidFill>
              </a:rPr>
              <a:t>                           </a:t>
            </a:r>
          </a:p>
          <a:p>
            <a:pPr>
              <a:defRPr/>
            </a:pPr>
            <a:r>
              <a:rPr lang="en-US" altLang="zh-CN" sz="2400" dirty="0">
                <a:solidFill>
                  <a:schemeClr val="tx1"/>
                </a:solidFill>
              </a:rPr>
              <a:t>      (4) </a:t>
            </a:r>
            <a:r>
              <a:rPr lang="zh-CN" altLang="zh-CN" sz="2400" dirty="0">
                <a:solidFill>
                  <a:schemeClr val="tx1"/>
                </a:solidFill>
              </a:rPr>
              <a:t>用户为待签消息选取的秘密数</a:t>
            </a:r>
            <a:r>
              <a:rPr lang="en-US" altLang="zh-CN" sz="2400" dirty="0">
                <a:solidFill>
                  <a:schemeClr val="tx1"/>
                </a:solidFill>
              </a:rPr>
              <a:t> </a:t>
            </a:r>
            <a:r>
              <a:rPr lang="en-US" altLang="zh-CN" sz="2400" i="1" dirty="0">
                <a:solidFill>
                  <a:schemeClr val="tx1"/>
                </a:solidFill>
              </a:rPr>
              <a:t>k</a:t>
            </a:r>
            <a:endParaRPr lang="zh-CN" altLang="zh-CN" sz="2400" dirty="0">
              <a:solidFill>
                <a:schemeClr val="tx1"/>
              </a:solidFill>
            </a:endParaRPr>
          </a:p>
          <a:p>
            <a:pPr>
              <a:defRPr/>
            </a:pPr>
            <a:r>
              <a:rPr lang="en-US" altLang="zh-CN" sz="2400" dirty="0">
                <a:solidFill>
                  <a:schemeClr val="tx1"/>
                </a:solidFill>
              </a:rPr>
              <a:t>         </a:t>
            </a:r>
            <a:r>
              <a:rPr lang="en-US" altLang="zh-CN" sz="2400" i="1" dirty="0">
                <a:solidFill>
                  <a:schemeClr val="tx1"/>
                </a:solidFill>
              </a:rPr>
              <a:t>k </a:t>
            </a:r>
            <a:r>
              <a:rPr lang="zh-CN" altLang="zh-CN" sz="2400" dirty="0">
                <a:solidFill>
                  <a:schemeClr val="tx1"/>
                </a:solidFill>
              </a:rPr>
              <a:t>是满足</a:t>
            </a:r>
            <a:r>
              <a:rPr lang="en-US" altLang="zh-CN" sz="2400" dirty="0">
                <a:solidFill>
                  <a:schemeClr val="tx1"/>
                </a:solidFill>
              </a:rPr>
              <a:t> 0&lt;</a:t>
            </a:r>
            <a:r>
              <a:rPr lang="en-US" altLang="zh-CN" sz="2400" i="1" dirty="0">
                <a:solidFill>
                  <a:schemeClr val="tx1"/>
                </a:solidFill>
              </a:rPr>
              <a:t>k</a:t>
            </a:r>
            <a:r>
              <a:rPr lang="en-US" altLang="zh-CN" sz="2400" dirty="0">
                <a:solidFill>
                  <a:schemeClr val="tx1"/>
                </a:solidFill>
              </a:rPr>
              <a:t>&lt;</a:t>
            </a:r>
            <a:r>
              <a:rPr lang="en-US" altLang="zh-CN" sz="2400" i="1" dirty="0">
                <a:solidFill>
                  <a:schemeClr val="tx1"/>
                </a:solidFill>
              </a:rPr>
              <a:t>q </a:t>
            </a:r>
            <a:r>
              <a:rPr lang="zh-CN" altLang="zh-CN" sz="2400" dirty="0">
                <a:solidFill>
                  <a:schemeClr val="tx1"/>
                </a:solidFill>
              </a:rPr>
              <a:t>的随机数或伪随机数。</a:t>
            </a:r>
          </a:p>
          <a:p>
            <a:pPr indent="266700" algn="just">
              <a:spcAft>
                <a:spcPts val="0"/>
              </a:spcAft>
              <a:defRPr/>
            </a:pPr>
            <a:r>
              <a:rPr lang="en-US" altLang="zh-CN" sz="2400" kern="100" dirty="0">
                <a:solidFill>
                  <a:schemeClr val="tx1"/>
                </a:solidFill>
              </a:rPr>
              <a:t>   (5) </a:t>
            </a:r>
            <a:r>
              <a:rPr lang="zh-CN" altLang="zh-CN" sz="2400" kern="100" dirty="0">
                <a:solidFill>
                  <a:schemeClr val="tx1"/>
                </a:solidFill>
              </a:rPr>
              <a:t>签名过程</a:t>
            </a:r>
            <a:endParaRPr lang="en-US" altLang="zh-CN" sz="2400" kern="100" dirty="0">
              <a:solidFill>
                <a:schemeClr val="tx1"/>
              </a:solidFill>
            </a:endParaRPr>
          </a:p>
          <a:p>
            <a:pPr indent="266700" algn="just">
              <a:spcAft>
                <a:spcPts val="0"/>
              </a:spcAft>
              <a:defRPr/>
            </a:pPr>
            <a:endParaRPr lang="zh-CN" altLang="zh-CN" sz="2400" kern="100" dirty="0">
              <a:solidFill>
                <a:schemeClr val="tx1"/>
              </a:solidFill>
            </a:endParaRPr>
          </a:p>
          <a:p>
            <a:pPr indent="266700" algn="just">
              <a:spcAft>
                <a:spcPts val="0"/>
              </a:spcAft>
              <a:defRPr/>
            </a:pPr>
            <a:r>
              <a:rPr lang="en-US" altLang="zh-CN" sz="2400" kern="100" dirty="0">
                <a:solidFill>
                  <a:schemeClr val="tx1"/>
                </a:solidFill>
              </a:rPr>
              <a:t>     </a:t>
            </a:r>
            <a:r>
              <a:rPr lang="zh-CN" altLang="zh-CN" sz="2400" kern="100" dirty="0">
                <a:solidFill>
                  <a:schemeClr val="tx1"/>
                </a:solidFill>
              </a:rPr>
              <a:t>用户对消息</a:t>
            </a:r>
            <a:r>
              <a:rPr lang="en-US" altLang="zh-CN" sz="2400" kern="100" dirty="0">
                <a:solidFill>
                  <a:schemeClr val="tx1"/>
                </a:solidFill>
              </a:rPr>
              <a:t> </a:t>
            </a:r>
            <a:r>
              <a:rPr lang="en-US" altLang="zh-CN" sz="2400" i="1" kern="100" dirty="0">
                <a:solidFill>
                  <a:schemeClr val="tx1"/>
                </a:solidFill>
              </a:rPr>
              <a:t>M </a:t>
            </a:r>
            <a:r>
              <a:rPr lang="zh-CN" altLang="zh-CN" sz="2400" kern="100" dirty="0">
                <a:solidFill>
                  <a:schemeClr val="tx1"/>
                </a:solidFill>
              </a:rPr>
              <a:t>的签名为</a:t>
            </a:r>
            <a:r>
              <a:rPr lang="en-US" altLang="zh-CN" sz="2400" kern="100" dirty="0">
                <a:solidFill>
                  <a:schemeClr val="tx1"/>
                </a:solidFill>
              </a:rPr>
              <a:t>(</a:t>
            </a:r>
            <a:r>
              <a:rPr lang="en-US" altLang="zh-CN" sz="2400" i="1" kern="100" dirty="0">
                <a:solidFill>
                  <a:schemeClr val="tx1"/>
                </a:solidFill>
              </a:rPr>
              <a:t>r</a:t>
            </a:r>
            <a:r>
              <a:rPr lang="en-US" altLang="zh-CN" sz="2400" kern="100" dirty="0">
                <a:solidFill>
                  <a:schemeClr val="tx1"/>
                </a:solidFill>
              </a:rPr>
              <a:t>, </a:t>
            </a:r>
            <a:r>
              <a:rPr lang="en-US" altLang="zh-CN" sz="2400" i="1" kern="100" dirty="0">
                <a:solidFill>
                  <a:schemeClr val="tx1"/>
                </a:solidFill>
              </a:rPr>
              <a:t>s</a:t>
            </a:r>
            <a:r>
              <a:rPr lang="en-US" altLang="zh-CN" sz="2400" kern="100" dirty="0">
                <a:solidFill>
                  <a:schemeClr val="tx1"/>
                </a:solidFill>
              </a:rPr>
              <a:t>)</a:t>
            </a:r>
            <a:r>
              <a:rPr lang="zh-CN" altLang="zh-CN" sz="2400" kern="100" dirty="0">
                <a:solidFill>
                  <a:schemeClr val="tx1"/>
                </a:solidFill>
              </a:rPr>
              <a:t>，</a:t>
            </a:r>
            <a:endParaRPr lang="en-US" altLang="zh-CN" sz="2400" kern="100" dirty="0">
              <a:solidFill>
                <a:schemeClr val="tx1"/>
              </a:solidFill>
            </a:endParaRPr>
          </a:p>
          <a:p>
            <a:pPr indent="266700" algn="just">
              <a:spcAft>
                <a:spcPts val="0"/>
              </a:spcAft>
              <a:defRPr/>
            </a:pPr>
            <a:r>
              <a:rPr lang="zh-CN" altLang="en-US" sz="2400" kern="100" dirty="0">
                <a:solidFill>
                  <a:schemeClr val="tx1"/>
                </a:solidFill>
              </a:rPr>
              <a:t>     其中                                                                                     ，</a:t>
            </a:r>
            <a:r>
              <a:rPr lang="en-US" altLang="zh-CN" sz="2400" i="1" dirty="0">
                <a:solidFill>
                  <a:schemeClr val="tx1"/>
                </a:solidFill>
              </a:rPr>
              <a:t>H</a:t>
            </a:r>
            <a:r>
              <a:rPr lang="en-US" altLang="zh-CN" sz="2400" dirty="0">
                <a:solidFill>
                  <a:schemeClr val="tx1"/>
                </a:solidFill>
              </a:rPr>
              <a:t>(</a:t>
            </a:r>
            <a:r>
              <a:rPr lang="en-US" altLang="zh-CN" sz="2400" i="1" dirty="0">
                <a:solidFill>
                  <a:schemeClr val="tx1"/>
                </a:solidFill>
              </a:rPr>
              <a:t>M</a:t>
            </a:r>
            <a:r>
              <a:rPr lang="en-US" altLang="zh-CN" sz="2400" dirty="0">
                <a:solidFill>
                  <a:schemeClr val="tx1"/>
                </a:solidFill>
              </a:rPr>
              <a:t>)</a:t>
            </a:r>
            <a:r>
              <a:rPr lang="zh-CN" altLang="zh-CN" sz="2400" dirty="0">
                <a:solidFill>
                  <a:schemeClr val="tx1"/>
                </a:solidFill>
              </a:rPr>
              <a:t>是由</a:t>
            </a:r>
            <a:r>
              <a:rPr lang="en-US" altLang="zh-CN" sz="2400" dirty="0">
                <a:solidFill>
                  <a:schemeClr val="tx1"/>
                </a:solidFill>
              </a:rPr>
              <a:t>SHA</a:t>
            </a:r>
            <a:r>
              <a:rPr lang="zh-CN" altLang="zh-CN" sz="2400" dirty="0">
                <a:solidFill>
                  <a:schemeClr val="tx1"/>
                </a:solidFill>
              </a:rPr>
              <a:t>求出的哈希值。</a:t>
            </a:r>
            <a:endParaRPr lang="en-US" altLang="zh-CN" sz="2400" dirty="0">
              <a:solidFill>
                <a:schemeClr val="tx1"/>
              </a:solidFill>
            </a:endParaRPr>
          </a:p>
          <a:p>
            <a:pPr indent="266700" algn="just">
              <a:spcAft>
                <a:spcPts val="0"/>
              </a:spcAft>
              <a:defRPr/>
            </a:pPr>
            <a:endParaRPr lang="zh-CN" altLang="en-US" dirty="0"/>
          </a:p>
        </p:txBody>
      </p:sp>
      <p:graphicFrame>
        <p:nvGraphicFramePr>
          <p:cNvPr id="7" name="对象 11">
            <a:extLst>
              <a:ext uri="{FF2B5EF4-FFF2-40B4-BE49-F238E27FC236}">
                <a16:creationId xmlns:a16="http://schemas.microsoft.com/office/drawing/2014/main" id="{31243920-CBAD-41CD-8286-14D584817EA3}"/>
              </a:ext>
            </a:extLst>
          </p:cNvPr>
          <p:cNvGraphicFramePr>
            <a:graphicFrameLocks noChangeAspect="1"/>
          </p:cNvGraphicFramePr>
          <p:nvPr>
            <p:extLst>
              <p:ext uri="{D42A27DB-BD31-4B8C-83A1-F6EECF244321}">
                <p14:modId xmlns:p14="http://schemas.microsoft.com/office/powerpoint/2010/main" val="1123959728"/>
              </p:ext>
            </p:extLst>
          </p:nvPr>
        </p:nvGraphicFramePr>
        <p:xfrm>
          <a:off x="2286000" y="2572827"/>
          <a:ext cx="1828800" cy="548438"/>
        </p:xfrm>
        <a:graphic>
          <a:graphicData uri="http://schemas.openxmlformats.org/presentationml/2006/ole">
            <mc:AlternateContent xmlns:mc="http://schemas.openxmlformats.org/markup-compatibility/2006">
              <mc:Choice xmlns:v="urn:schemas-microsoft-com:vml" Requires="v">
                <p:oleObj spid="_x0000_s205830" name="Equation" r:id="rId3" imgW="863225" imgH="228501" progId="Equation.DSMT4">
                  <p:embed/>
                </p:oleObj>
              </mc:Choice>
              <mc:Fallback>
                <p:oleObj name="Equation" r:id="rId3" imgW="863225" imgH="228501" progId="Equation.DSMT4">
                  <p:embed/>
                  <p:pic>
                    <p:nvPicPr>
                      <p:cNvPr id="50179" name="对象 11">
                        <a:extLst>
                          <a:ext uri="{FF2B5EF4-FFF2-40B4-BE49-F238E27FC236}">
                            <a16:creationId xmlns:a16="http://schemas.microsoft.com/office/drawing/2014/main" id="{5983292E-598D-49C9-B6B7-38DA4C4BA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572827"/>
                        <a:ext cx="1828800" cy="548438"/>
                      </a:xfrm>
                      <a:prstGeom prst="rect">
                        <a:avLst/>
                      </a:prstGeom>
                      <a:noFill/>
                      <a:ln>
                        <a:noFill/>
                      </a:ln>
                    </p:spPr>
                  </p:pic>
                </p:oleObj>
              </mc:Fallback>
            </mc:AlternateContent>
          </a:graphicData>
        </a:graphic>
      </p:graphicFrame>
      <p:graphicFrame>
        <p:nvGraphicFramePr>
          <p:cNvPr id="8" name="对象 3">
            <a:extLst>
              <a:ext uri="{FF2B5EF4-FFF2-40B4-BE49-F238E27FC236}">
                <a16:creationId xmlns:a16="http://schemas.microsoft.com/office/drawing/2014/main" id="{F9F7362A-377B-4225-B159-58BD07525413}"/>
              </a:ext>
            </a:extLst>
          </p:cNvPr>
          <p:cNvGraphicFramePr>
            <a:graphicFrameLocks noChangeAspect="1"/>
          </p:cNvGraphicFramePr>
          <p:nvPr>
            <p:extLst>
              <p:ext uri="{D42A27DB-BD31-4B8C-83A1-F6EECF244321}">
                <p14:modId xmlns:p14="http://schemas.microsoft.com/office/powerpoint/2010/main" val="2750066178"/>
              </p:ext>
            </p:extLst>
          </p:nvPr>
        </p:nvGraphicFramePr>
        <p:xfrm>
          <a:off x="2243797" y="4999874"/>
          <a:ext cx="7232265" cy="548438"/>
        </p:xfrm>
        <a:graphic>
          <a:graphicData uri="http://schemas.openxmlformats.org/presentationml/2006/ole">
            <mc:AlternateContent xmlns:mc="http://schemas.openxmlformats.org/markup-compatibility/2006">
              <mc:Choice xmlns:v="urn:schemas-microsoft-com:vml" Requires="v">
                <p:oleObj spid="_x0000_s205831" name="Equation" r:id="rId5" imgW="3060700" imgH="228600" progId="Equation.DSMT4">
                  <p:embed/>
                </p:oleObj>
              </mc:Choice>
              <mc:Fallback>
                <p:oleObj name="Equation" r:id="rId5" imgW="3060700" imgH="228600" progId="Equation.DSMT4">
                  <p:embed/>
                  <p:pic>
                    <p:nvPicPr>
                      <p:cNvPr id="50180" name="对象 3">
                        <a:extLst>
                          <a:ext uri="{FF2B5EF4-FFF2-40B4-BE49-F238E27FC236}">
                            <a16:creationId xmlns:a16="http://schemas.microsoft.com/office/drawing/2014/main" id="{76C6EF5A-CB9D-4B37-8A2D-506DF1074C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3797" y="4999874"/>
                        <a:ext cx="7232265" cy="54843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526746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10E2C-D333-4E4B-A516-1284C10AD965}"/>
              </a:ext>
            </a:extLst>
          </p:cNvPr>
          <p:cNvSpPr>
            <a:spLocks noGrp="1"/>
          </p:cNvSpPr>
          <p:nvPr>
            <p:ph type="title"/>
          </p:nvPr>
        </p:nvSpPr>
        <p:spPr>
          <a:xfrm>
            <a:off x="1117600" y="251619"/>
            <a:ext cx="9652000" cy="563562"/>
          </a:xfrm>
        </p:spPr>
        <p:txBody>
          <a:bodyPr/>
          <a:lstStyle/>
          <a:p>
            <a:r>
              <a:rPr lang="zh-CN" altLang="zh-CN" b="1" dirty="0">
                <a:latin typeface="Times New Roman" panose="02020603050405020304" pitchFamily="18" charset="0"/>
                <a:ea typeface="宋体" panose="02010600030101010101" pitchFamily="2" charset="-122"/>
              </a:rPr>
              <a:t>数字签名算法</a:t>
            </a:r>
            <a:r>
              <a:rPr lang="en-US" altLang="zh-CN" b="1" dirty="0">
                <a:latin typeface="Times New Roman" panose="02020603050405020304" pitchFamily="18" charset="0"/>
                <a:ea typeface="宋体" panose="02010600030101010101" pitchFamily="2" charset="-122"/>
              </a:rPr>
              <a:t>DSA</a:t>
            </a:r>
            <a:endParaRPr lang="zh-CN" altLang="en-US" dirty="0"/>
          </a:p>
        </p:txBody>
      </p:sp>
      <p:sp>
        <p:nvSpPr>
          <p:cNvPr id="3" name="内容占位符 2">
            <a:extLst>
              <a:ext uri="{FF2B5EF4-FFF2-40B4-BE49-F238E27FC236}">
                <a16:creationId xmlns:a16="http://schemas.microsoft.com/office/drawing/2014/main" id="{9C59835C-DE2C-426F-9DF9-9066C41CAE48}"/>
              </a:ext>
            </a:extLst>
          </p:cNvPr>
          <p:cNvSpPr>
            <a:spLocks noGrp="1"/>
          </p:cNvSpPr>
          <p:nvPr>
            <p:ph idx="1"/>
          </p:nvPr>
        </p:nvSpPr>
        <p:spPr>
          <a:xfrm>
            <a:off x="406400" y="5761038"/>
            <a:ext cx="11176000" cy="563562"/>
          </a:xfrm>
        </p:spPr>
        <p:txBody>
          <a:bodyPr/>
          <a:lstStyle/>
          <a:p>
            <a:endParaRPr lang="zh-CN" altLang="en-US"/>
          </a:p>
        </p:txBody>
      </p:sp>
      <p:sp>
        <p:nvSpPr>
          <p:cNvPr id="4" name="日期占位符 3">
            <a:extLst>
              <a:ext uri="{FF2B5EF4-FFF2-40B4-BE49-F238E27FC236}">
                <a16:creationId xmlns:a16="http://schemas.microsoft.com/office/drawing/2014/main" id="{A68297E7-10EF-467B-B4B5-801FF1259E49}"/>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16AE61F7-24C1-4B28-ADD6-826ED06632D8}"/>
              </a:ext>
            </a:extLst>
          </p:cNvPr>
          <p:cNvSpPr>
            <a:spLocks noGrp="1"/>
          </p:cNvSpPr>
          <p:nvPr>
            <p:ph type="sldNum" sz="quarter" idx="11"/>
          </p:nvPr>
        </p:nvSpPr>
        <p:spPr/>
        <p:txBody>
          <a:bodyPr/>
          <a:lstStyle/>
          <a:p>
            <a:fld id="{D06FDECE-D84C-4BFC-AAC6-9399481B1547}" type="slidenum">
              <a:rPr lang="en-US" altLang="zh-CN" smtClean="0"/>
              <a:pPr/>
              <a:t>82</a:t>
            </a:fld>
            <a:endParaRPr lang="en-US" altLang="zh-CN"/>
          </a:p>
        </p:txBody>
      </p:sp>
      <p:sp>
        <p:nvSpPr>
          <p:cNvPr id="9" name="文本框 8">
            <a:extLst>
              <a:ext uri="{FF2B5EF4-FFF2-40B4-BE49-F238E27FC236}">
                <a16:creationId xmlns:a16="http://schemas.microsoft.com/office/drawing/2014/main" id="{244EFF23-8D1E-4231-8C8E-B16134DA130B}"/>
              </a:ext>
            </a:extLst>
          </p:cNvPr>
          <p:cNvSpPr txBox="1"/>
          <p:nvPr/>
        </p:nvSpPr>
        <p:spPr>
          <a:xfrm>
            <a:off x="792163" y="1052513"/>
            <a:ext cx="11176000" cy="2678112"/>
          </a:xfrm>
          <a:prstGeom prst="rect">
            <a:avLst/>
          </a:prstGeom>
          <a:noFill/>
        </p:spPr>
        <p:txBody>
          <a:bodyPr wrap="square">
            <a:spAutoFit/>
          </a:bodyPr>
          <a:lstStyle/>
          <a:p>
            <a:pPr>
              <a:defRPr/>
            </a:pPr>
            <a:r>
              <a:rPr lang="en-US" altLang="zh-CN" sz="2400" dirty="0">
                <a:solidFill>
                  <a:schemeClr val="tx1"/>
                </a:solidFill>
              </a:rPr>
              <a:t>(6) </a:t>
            </a:r>
            <a:r>
              <a:rPr lang="zh-CN" altLang="zh-CN" sz="2400" dirty="0">
                <a:solidFill>
                  <a:schemeClr val="tx1"/>
                </a:solidFill>
              </a:rPr>
              <a:t>验证过程</a:t>
            </a:r>
          </a:p>
          <a:p>
            <a:pPr>
              <a:defRPr/>
            </a:pPr>
            <a:r>
              <a:rPr lang="en-US" altLang="zh-CN" sz="2400" dirty="0">
                <a:solidFill>
                  <a:schemeClr val="tx1"/>
                </a:solidFill>
              </a:rPr>
              <a:t>        </a:t>
            </a:r>
            <a:r>
              <a:rPr lang="zh-CN" altLang="zh-CN" sz="2400" dirty="0">
                <a:solidFill>
                  <a:schemeClr val="tx1"/>
                </a:solidFill>
              </a:rPr>
              <a:t>设接收方收到的消息为</a:t>
            </a:r>
            <a:r>
              <a:rPr lang="en-US" altLang="zh-CN" sz="2400" dirty="0">
                <a:solidFill>
                  <a:schemeClr val="tx1"/>
                </a:solidFill>
              </a:rPr>
              <a:t>      </a:t>
            </a:r>
            <a:r>
              <a:rPr lang="zh-CN" altLang="en-US" sz="2400" dirty="0">
                <a:solidFill>
                  <a:schemeClr val="tx1"/>
                </a:solidFill>
              </a:rPr>
              <a:t>，签名为            。计算</a:t>
            </a:r>
            <a:endParaRPr lang="en-US" altLang="zh-CN" sz="2400" dirty="0">
              <a:solidFill>
                <a:schemeClr val="tx1"/>
              </a:solidFill>
            </a:endParaRPr>
          </a:p>
          <a:p>
            <a:pPr>
              <a:defRPr/>
            </a:pPr>
            <a:endParaRPr lang="en-US" altLang="zh-CN" sz="2400" kern="100" dirty="0">
              <a:solidFill>
                <a:schemeClr val="tx1"/>
              </a:solidFill>
            </a:endParaRPr>
          </a:p>
          <a:p>
            <a:pPr>
              <a:defRPr/>
            </a:pPr>
            <a:r>
              <a:rPr lang="en-US" altLang="zh-CN" sz="2400" kern="100" dirty="0">
                <a:solidFill>
                  <a:schemeClr val="tx1"/>
                </a:solidFill>
              </a:rPr>
              <a:t>                                                                          </a:t>
            </a:r>
            <a:r>
              <a:rPr lang="zh-CN" altLang="en-US" sz="2400" kern="100" dirty="0">
                <a:solidFill>
                  <a:schemeClr val="tx1"/>
                </a:solidFill>
              </a:rPr>
              <a:t>。</a:t>
            </a:r>
            <a:endParaRPr lang="en-US" altLang="zh-CN" sz="2400" kern="100" dirty="0">
              <a:solidFill>
                <a:schemeClr val="tx1"/>
              </a:solidFill>
            </a:endParaRPr>
          </a:p>
          <a:p>
            <a:pPr>
              <a:defRPr/>
            </a:pPr>
            <a:endParaRPr lang="en-US" altLang="zh-CN" sz="2400" kern="100" dirty="0">
              <a:solidFill>
                <a:schemeClr val="tx1"/>
              </a:solidFill>
            </a:endParaRPr>
          </a:p>
          <a:p>
            <a:pPr>
              <a:defRPr/>
            </a:pPr>
            <a:r>
              <a:rPr lang="zh-CN" altLang="en-US" sz="2400" kern="100" dirty="0">
                <a:solidFill>
                  <a:schemeClr val="tx1"/>
                </a:solidFill>
              </a:rPr>
              <a:t>检查          ，</a:t>
            </a:r>
            <a:r>
              <a:rPr lang="zh-CN" altLang="zh-CN" sz="2400" dirty="0">
                <a:solidFill>
                  <a:schemeClr val="tx1"/>
                </a:solidFill>
              </a:rPr>
              <a:t>若相等，则认为签名有效。这是因为若</a:t>
            </a:r>
            <a:r>
              <a:rPr lang="en-US" altLang="zh-CN" sz="2400" dirty="0">
                <a:solidFill>
                  <a:schemeClr val="tx1"/>
                </a:solidFill>
              </a:rPr>
              <a:t>                                    </a:t>
            </a:r>
            <a:r>
              <a:rPr lang="zh-CN" altLang="en-US" sz="2400" dirty="0">
                <a:solidFill>
                  <a:schemeClr val="tx1"/>
                </a:solidFill>
              </a:rPr>
              <a:t>则：</a:t>
            </a:r>
            <a:endParaRPr lang="zh-CN" altLang="zh-CN" sz="2400" kern="100" dirty="0">
              <a:solidFill>
                <a:schemeClr val="tx1"/>
              </a:solidFill>
            </a:endParaRPr>
          </a:p>
          <a:p>
            <a:pPr>
              <a:defRPr/>
            </a:pPr>
            <a:r>
              <a:rPr lang="en-US" altLang="zh-CN" sz="2400" dirty="0">
                <a:solidFill>
                  <a:schemeClr val="tx1"/>
                </a:solidFill>
              </a:rPr>
              <a:t>                                     </a:t>
            </a:r>
            <a:endParaRPr lang="zh-CN" altLang="en-US" sz="2400" dirty="0">
              <a:solidFill>
                <a:schemeClr val="tx1"/>
              </a:solidFill>
            </a:endParaRPr>
          </a:p>
        </p:txBody>
      </p:sp>
      <p:graphicFrame>
        <p:nvGraphicFramePr>
          <p:cNvPr id="10" name="对象 4">
            <a:extLst>
              <a:ext uri="{FF2B5EF4-FFF2-40B4-BE49-F238E27FC236}">
                <a16:creationId xmlns:a16="http://schemas.microsoft.com/office/drawing/2014/main" id="{07A6C496-FB96-4AC4-A0FE-C502C7545CB5}"/>
              </a:ext>
            </a:extLst>
          </p:cNvPr>
          <p:cNvGraphicFramePr>
            <a:graphicFrameLocks noChangeAspect="1"/>
          </p:cNvGraphicFramePr>
          <p:nvPr>
            <p:extLst>
              <p:ext uri="{D42A27DB-BD31-4B8C-83A1-F6EECF244321}">
                <p14:modId xmlns:p14="http://schemas.microsoft.com/office/powerpoint/2010/main" val="3313722866"/>
              </p:ext>
            </p:extLst>
          </p:nvPr>
        </p:nvGraphicFramePr>
        <p:xfrm>
          <a:off x="4583723" y="1494155"/>
          <a:ext cx="473075" cy="323850"/>
        </p:xfrm>
        <a:graphic>
          <a:graphicData uri="http://schemas.openxmlformats.org/presentationml/2006/ole">
            <mc:AlternateContent xmlns:mc="http://schemas.openxmlformats.org/markup-compatibility/2006">
              <mc:Choice xmlns:v="urn:schemas-microsoft-com:vml" Requires="v">
                <p:oleObj spid="_x0000_s206862" name="Equation" r:id="rId3" imgW="241091" imgH="164957" progId="Equation.DSMT4">
                  <p:embed/>
                </p:oleObj>
              </mc:Choice>
              <mc:Fallback>
                <p:oleObj name="Equation" r:id="rId3" imgW="241091" imgH="164957" progId="Equation.DSMT4">
                  <p:embed/>
                  <p:pic>
                    <p:nvPicPr>
                      <p:cNvPr id="51204" name="对象 4">
                        <a:extLst>
                          <a:ext uri="{FF2B5EF4-FFF2-40B4-BE49-F238E27FC236}">
                            <a16:creationId xmlns:a16="http://schemas.microsoft.com/office/drawing/2014/main" id="{B6F654F5-CDE4-47F7-B34F-32120FF93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723" y="1494155"/>
                        <a:ext cx="4730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5">
            <a:extLst>
              <a:ext uri="{FF2B5EF4-FFF2-40B4-BE49-F238E27FC236}">
                <a16:creationId xmlns:a16="http://schemas.microsoft.com/office/drawing/2014/main" id="{2BA09AB5-3E4F-4BF7-8AD6-F2AEDF7C78D8}"/>
              </a:ext>
            </a:extLst>
          </p:cNvPr>
          <p:cNvGraphicFramePr>
            <a:graphicFrameLocks noChangeAspect="1"/>
          </p:cNvGraphicFramePr>
          <p:nvPr>
            <p:extLst>
              <p:ext uri="{D42A27DB-BD31-4B8C-83A1-F6EECF244321}">
                <p14:modId xmlns:p14="http://schemas.microsoft.com/office/powerpoint/2010/main" val="303022524"/>
              </p:ext>
            </p:extLst>
          </p:nvPr>
        </p:nvGraphicFramePr>
        <p:xfrm>
          <a:off x="6496844" y="1571112"/>
          <a:ext cx="823912" cy="357188"/>
        </p:xfrm>
        <a:graphic>
          <a:graphicData uri="http://schemas.openxmlformats.org/presentationml/2006/ole">
            <mc:AlternateContent xmlns:mc="http://schemas.openxmlformats.org/markup-compatibility/2006">
              <mc:Choice xmlns:v="urn:schemas-microsoft-com:vml" Requires="v">
                <p:oleObj spid="_x0000_s206863" name="Equation" r:id="rId5" imgW="406048" imgH="203024" progId="Equation.DSMT4">
                  <p:embed/>
                </p:oleObj>
              </mc:Choice>
              <mc:Fallback>
                <p:oleObj name="Equation" r:id="rId5" imgW="406048" imgH="203024" progId="Equation.DSMT4">
                  <p:embed/>
                  <p:pic>
                    <p:nvPicPr>
                      <p:cNvPr id="51205" name="对象 5">
                        <a:extLst>
                          <a:ext uri="{FF2B5EF4-FFF2-40B4-BE49-F238E27FC236}">
                            <a16:creationId xmlns:a16="http://schemas.microsoft.com/office/drawing/2014/main" id="{07F4E093-A120-4D04-8E9D-FB82389CC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844" y="1571112"/>
                        <a:ext cx="8239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6">
            <a:extLst>
              <a:ext uri="{FF2B5EF4-FFF2-40B4-BE49-F238E27FC236}">
                <a16:creationId xmlns:a16="http://schemas.microsoft.com/office/drawing/2014/main" id="{F26E8AD6-06DF-40B6-9ABD-99091655DA70}"/>
              </a:ext>
            </a:extLst>
          </p:cNvPr>
          <p:cNvGraphicFramePr>
            <a:graphicFrameLocks noChangeAspect="1"/>
          </p:cNvGraphicFramePr>
          <p:nvPr/>
        </p:nvGraphicFramePr>
        <p:xfrm>
          <a:off x="1655763" y="1946275"/>
          <a:ext cx="4606925" cy="862013"/>
        </p:xfrm>
        <a:graphic>
          <a:graphicData uri="http://schemas.openxmlformats.org/presentationml/2006/ole">
            <mc:AlternateContent xmlns:mc="http://schemas.openxmlformats.org/markup-compatibility/2006">
              <mc:Choice xmlns:v="urn:schemas-microsoft-com:vml" Requires="v">
                <p:oleObj spid="_x0000_s206864" name="Equation" r:id="rId7" imgW="2590800" imgH="482600" progId="Equation.DSMT4">
                  <p:embed/>
                </p:oleObj>
              </mc:Choice>
              <mc:Fallback>
                <p:oleObj name="Equation" r:id="rId7" imgW="2590800" imgH="482600" progId="Equation.DSMT4">
                  <p:embed/>
                  <p:pic>
                    <p:nvPicPr>
                      <p:cNvPr id="51206" name="对象 6">
                        <a:extLst>
                          <a:ext uri="{FF2B5EF4-FFF2-40B4-BE49-F238E27FC236}">
                            <a16:creationId xmlns:a16="http://schemas.microsoft.com/office/drawing/2014/main" id="{73C00A5C-929D-43A4-99E1-778B76018D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763" y="1946275"/>
                        <a:ext cx="460692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7">
            <a:extLst>
              <a:ext uri="{FF2B5EF4-FFF2-40B4-BE49-F238E27FC236}">
                <a16:creationId xmlns:a16="http://schemas.microsoft.com/office/drawing/2014/main" id="{3B500E4C-BEFA-4699-876E-5CA324EC3077}"/>
              </a:ext>
            </a:extLst>
          </p:cNvPr>
          <p:cNvGraphicFramePr>
            <a:graphicFrameLocks noChangeAspect="1"/>
          </p:cNvGraphicFramePr>
          <p:nvPr/>
        </p:nvGraphicFramePr>
        <p:xfrm>
          <a:off x="1581150" y="2733675"/>
          <a:ext cx="773113" cy="536575"/>
        </p:xfrm>
        <a:graphic>
          <a:graphicData uri="http://schemas.openxmlformats.org/presentationml/2006/ole">
            <mc:AlternateContent xmlns:mc="http://schemas.openxmlformats.org/markup-compatibility/2006">
              <mc:Choice xmlns:v="urn:schemas-microsoft-com:vml" Requires="v">
                <p:oleObj spid="_x0000_s206865" name="Equation" r:id="rId9" imgW="355446" imgH="279279" progId="Equation.DSMT4">
                  <p:embed/>
                </p:oleObj>
              </mc:Choice>
              <mc:Fallback>
                <p:oleObj name="Equation" r:id="rId9" imgW="355446" imgH="279279" progId="Equation.DSMT4">
                  <p:embed/>
                  <p:pic>
                    <p:nvPicPr>
                      <p:cNvPr id="51207" name="对象 7">
                        <a:extLst>
                          <a:ext uri="{FF2B5EF4-FFF2-40B4-BE49-F238E27FC236}">
                            <a16:creationId xmlns:a16="http://schemas.microsoft.com/office/drawing/2014/main" id="{9D9FA34F-4214-481B-A7DE-A3C323B8B9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1150" y="2733675"/>
                        <a:ext cx="7731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3">
            <a:extLst>
              <a:ext uri="{FF2B5EF4-FFF2-40B4-BE49-F238E27FC236}">
                <a16:creationId xmlns:a16="http://schemas.microsoft.com/office/drawing/2014/main" id="{C45D9044-85B4-458E-92BC-B93BEC31032B}"/>
              </a:ext>
            </a:extLst>
          </p:cNvPr>
          <p:cNvGraphicFramePr>
            <a:graphicFrameLocks noChangeAspect="1"/>
          </p:cNvGraphicFramePr>
          <p:nvPr>
            <p:extLst>
              <p:ext uri="{D42A27DB-BD31-4B8C-83A1-F6EECF244321}">
                <p14:modId xmlns:p14="http://schemas.microsoft.com/office/powerpoint/2010/main" val="1166603495"/>
              </p:ext>
            </p:extLst>
          </p:nvPr>
        </p:nvGraphicFramePr>
        <p:xfrm>
          <a:off x="7880350" y="2898531"/>
          <a:ext cx="2889250" cy="420688"/>
        </p:xfrm>
        <a:graphic>
          <a:graphicData uri="http://schemas.openxmlformats.org/presentationml/2006/ole">
            <mc:AlternateContent xmlns:mc="http://schemas.openxmlformats.org/markup-compatibility/2006">
              <mc:Choice xmlns:v="urn:schemas-microsoft-com:vml" Requires="v">
                <p:oleObj spid="_x0000_s206866" name="Equation" r:id="rId11" imgW="1232435" imgH="203288" progId="Equation.DSMT4">
                  <p:embed/>
                </p:oleObj>
              </mc:Choice>
              <mc:Fallback>
                <p:oleObj name="Equation" r:id="rId11" imgW="1232435" imgH="203288" progId="Equation.DSMT4">
                  <p:embed/>
                  <p:pic>
                    <p:nvPicPr>
                      <p:cNvPr id="51209" name="对象 3">
                        <a:extLst>
                          <a:ext uri="{FF2B5EF4-FFF2-40B4-BE49-F238E27FC236}">
                            <a16:creationId xmlns:a16="http://schemas.microsoft.com/office/drawing/2014/main" id="{2C0990D1-1C4C-4CDD-A5BA-2AC4527A05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0350" y="2898531"/>
                        <a:ext cx="28892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8">
            <a:extLst>
              <a:ext uri="{FF2B5EF4-FFF2-40B4-BE49-F238E27FC236}">
                <a16:creationId xmlns:a16="http://schemas.microsoft.com/office/drawing/2014/main" id="{79075784-9F88-4D71-ADFD-996419688EB0}"/>
              </a:ext>
            </a:extLst>
          </p:cNvPr>
          <p:cNvGraphicFramePr>
            <a:graphicFrameLocks noChangeAspect="1"/>
          </p:cNvGraphicFramePr>
          <p:nvPr>
            <p:extLst>
              <p:ext uri="{D42A27DB-BD31-4B8C-83A1-F6EECF244321}">
                <p14:modId xmlns:p14="http://schemas.microsoft.com/office/powerpoint/2010/main" val="1654850620"/>
              </p:ext>
            </p:extLst>
          </p:nvPr>
        </p:nvGraphicFramePr>
        <p:xfrm>
          <a:off x="1042988" y="3538538"/>
          <a:ext cx="10104437" cy="1073150"/>
        </p:xfrm>
        <a:graphic>
          <a:graphicData uri="http://schemas.openxmlformats.org/presentationml/2006/ole">
            <mc:AlternateContent xmlns:mc="http://schemas.openxmlformats.org/markup-compatibility/2006">
              <mc:Choice xmlns:v="urn:schemas-microsoft-com:vml" Requires="v">
                <p:oleObj spid="_x0000_s206867" name="Equation" r:id="rId13" imgW="3657600" imgH="507960" progId="Equation.DSMT4">
                  <p:embed/>
                </p:oleObj>
              </mc:Choice>
              <mc:Fallback>
                <p:oleObj name="Equation" r:id="rId13" imgW="3657600" imgH="507960" progId="Equation.DSMT4">
                  <p:embed/>
                  <p:pic>
                    <p:nvPicPr>
                      <p:cNvPr id="51210" name="对象 8">
                        <a:extLst>
                          <a:ext uri="{FF2B5EF4-FFF2-40B4-BE49-F238E27FC236}">
                            <a16:creationId xmlns:a16="http://schemas.microsoft.com/office/drawing/2014/main" id="{9A8EA418-AE04-46EC-BBB2-1C8861D471BD}"/>
                          </a:ext>
                        </a:extLst>
                      </p:cNvPr>
                      <p:cNvPicPr>
                        <a:picLocks noChangeAspect="1" noChangeArrowheads="1"/>
                      </p:cNvPicPr>
                      <p:nvPr/>
                    </p:nvPicPr>
                    <p:blipFill>
                      <a:blip r:embed="rId14"/>
                      <a:srcRect/>
                      <a:stretch>
                        <a:fillRect/>
                      </a:stretch>
                    </p:blipFill>
                    <p:spPr bwMode="auto">
                      <a:xfrm>
                        <a:off x="1042988" y="3538538"/>
                        <a:ext cx="10104437" cy="10731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5040118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58943-7DF1-40C5-9B4C-556228AC5508}"/>
              </a:ext>
            </a:extLst>
          </p:cNvPr>
          <p:cNvSpPr>
            <a:spLocks noGrp="1"/>
          </p:cNvSpPr>
          <p:nvPr>
            <p:ph type="title"/>
          </p:nvPr>
        </p:nvSpPr>
        <p:spPr/>
        <p:txBody>
          <a:bodyPr/>
          <a:lstStyle/>
          <a:p>
            <a:r>
              <a:rPr lang="en-US" altLang="zh-CN" sz="3600" dirty="0">
                <a:latin typeface="Times New Roman" panose="02020603050405020304" pitchFamily="18" charset="0"/>
                <a:ea typeface="宋体" panose="02010600030101010101" pitchFamily="2" charset="-122"/>
              </a:rPr>
              <a:t>DSA</a:t>
            </a:r>
            <a:r>
              <a:rPr lang="zh-CN" altLang="zh-CN" sz="3600" dirty="0">
                <a:latin typeface="Times New Roman" panose="02020603050405020304" pitchFamily="18" charset="0"/>
                <a:ea typeface="宋体" panose="02010600030101010101" pitchFamily="2" charset="-122"/>
              </a:rPr>
              <a:t>算法的框图</a:t>
            </a:r>
            <a:endParaRPr lang="zh-CN" altLang="en-US" dirty="0"/>
          </a:p>
        </p:txBody>
      </p:sp>
      <p:sp>
        <p:nvSpPr>
          <p:cNvPr id="3" name="内容占位符 2">
            <a:extLst>
              <a:ext uri="{FF2B5EF4-FFF2-40B4-BE49-F238E27FC236}">
                <a16:creationId xmlns:a16="http://schemas.microsoft.com/office/drawing/2014/main" id="{281BA960-CC05-424B-A109-206AAF94BEC1}"/>
              </a:ext>
            </a:extLst>
          </p:cNvPr>
          <p:cNvSpPr>
            <a:spLocks noGrp="1"/>
          </p:cNvSpPr>
          <p:nvPr>
            <p:ph idx="1"/>
          </p:nvPr>
        </p:nvSpPr>
        <p:spPr>
          <a:xfrm>
            <a:off x="8839200" y="1219200"/>
            <a:ext cx="2743200" cy="5105400"/>
          </a:xfrm>
        </p:spPr>
        <p:txBody>
          <a:bodyPr/>
          <a:lstStyle/>
          <a:p>
            <a:endParaRPr lang="zh-CN" altLang="en-US" dirty="0"/>
          </a:p>
        </p:txBody>
      </p:sp>
      <p:sp>
        <p:nvSpPr>
          <p:cNvPr id="4" name="日期占位符 3">
            <a:extLst>
              <a:ext uri="{FF2B5EF4-FFF2-40B4-BE49-F238E27FC236}">
                <a16:creationId xmlns:a16="http://schemas.microsoft.com/office/drawing/2014/main" id="{2AAF73B2-9920-404D-9BAD-5374840AFECE}"/>
              </a:ext>
            </a:extLst>
          </p:cNvPr>
          <p:cNvSpPr>
            <a:spLocks noGrp="1"/>
          </p:cNvSpPr>
          <p:nvPr>
            <p:ph type="dt" sz="half" idx="10"/>
          </p:nvPr>
        </p:nvSpPr>
        <p:spPr/>
        <p:txBody>
          <a:bodyPr/>
          <a:lstStyle/>
          <a:p>
            <a:pPr>
              <a:defRPr/>
            </a:pPr>
            <a:fld id="{A015C3BD-44A8-4E5B-8C23-4C45FE45B871}" type="datetime1">
              <a:rPr lang="zh-CN" altLang="en-US" smtClean="0"/>
              <a:pPr>
                <a:defRPr/>
              </a:pPr>
              <a:t>2024/5/6</a:t>
            </a:fld>
            <a:endParaRPr lang="en-US" altLang="zh-CN"/>
          </a:p>
        </p:txBody>
      </p:sp>
      <p:sp>
        <p:nvSpPr>
          <p:cNvPr id="5" name="灯片编号占位符 4">
            <a:extLst>
              <a:ext uri="{FF2B5EF4-FFF2-40B4-BE49-F238E27FC236}">
                <a16:creationId xmlns:a16="http://schemas.microsoft.com/office/drawing/2014/main" id="{BC844C33-60EF-428C-B1C7-2ABDAF1D8C2B}"/>
              </a:ext>
            </a:extLst>
          </p:cNvPr>
          <p:cNvSpPr>
            <a:spLocks noGrp="1"/>
          </p:cNvSpPr>
          <p:nvPr>
            <p:ph type="sldNum" sz="quarter" idx="11"/>
          </p:nvPr>
        </p:nvSpPr>
        <p:spPr/>
        <p:txBody>
          <a:bodyPr/>
          <a:lstStyle/>
          <a:p>
            <a:fld id="{D06FDECE-D84C-4BFC-AAC6-9399481B1547}" type="slidenum">
              <a:rPr lang="en-US" altLang="zh-CN" smtClean="0"/>
              <a:pPr/>
              <a:t>83</a:t>
            </a:fld>
            <a:endParaRPr lang="en-US" altLang="zh-CN"/>
          </a:p>
        </p:txBody>
      </p:sp>
      <p:graphicFrame>
        <p:nvGraphicFramePr>
          <p:cNvPr id="7" name="对象 10">
            <a:extLst>
              <a:ext uri="{FF2B5EF4-FFF2-40B4-BE49-F238E27FC236}">
                <a16:creationId xmlns:a16="http://schemas.microsoft.com/office/drawing/2014/main" id="{64CA3235-B519-4E49-BD18-707BCE5952C1}"/>
              </a:ext>
            </a:extLst>
          </p:cNvPr>
          <p:cNvGraphicFramePr>
            <a:graphicFrameLocks noChangeAspect="1"/>
          </p:cNvGraphicFramePr>
          <p:nvPr>
            <p:extLst>
              <p:ext uri="{D42A27DB-BD31-4B8C-83A1-F6EECF244321}">
                <p14:modId xmlns:p14="http://schemas.microsoft.com/office/powerpoint/2010/main" val="368750190"/>
              </p:ext>
            </p:extLst>
          </p:nvPr>
        </p:nvGraphicFramePr>
        <p:xfrm>
          <a:off x="1295400" y="2981180"/>
          <a:ext cx="7722270" cy="3565080"/>
        </p:xfrm>
        <a:graphic>
          <a:graphicData uri="http://schemas.openxmlformats.org/presentationml/2006/ole">
            <mc:AlternateContent xmlns:mc="http://schemas.openxmlformats.org/markup-compatibility/2006">
              <mc:Choice xmlns:v="urn:schemas-microsoft-com:vml" Requires="v">
                <p:oleObj spid="_x0000_s207879" name="Visio" r:id="rId3" imgW="5019567" imgH="2114550" progId="Visio.Drawing.11">
                  <p:embed/>
                </p:oleObj>
              </mc:Choice>
              <mc:Fallback>
                <p:oleObj name="Visio" r:id="rId3" imgW="5019567" imgH="2114550" progId="Visio.Drawing.11">
                  <p:embed/>
                  <p:pic>
                    <p:nvPicPr>
                      <p:cNvPr id="52238" name="对象 10">
                        <a:extLst>
                          <a:ext uri="{FF2B5EF4-FFF2-40B4-BE49-F238E27FC236}">
                            <a16:creationId xmlns:a16="http://schemas.microsoft.com/office/drawing/2014/main" id="{1F37B970-AC66-4BED-B909-0B9A321C5CF8}"/>
                          </a:ext>
                        </a:extLst>
                      </p:cNvPr>
                      <p:cNvPicPr>
                        <a:picLocks noChangeAspect="1" noChangeArrowheads="1"/>
                      </p:cNvPicPr>
                      <p:nvPr/>
                    </p:nvPicPr>
                    <p:blipFill>
                      <a:blip r:embed="rId4"/>
                      <a:srcRect/>
                      <a:stretch>
                        <a:fillRect/>
                      </a:stretch>
                    </p:blipFill>
                    <p:spPr bwMode="auto">
                      <a:xfrm>
                        <a:off x="1295400" y="2981180"/>
                        <a:ext cx="7722270" cy="3565080"/>
                      </a:xfrm>
                      <a:prstGeom prst="rect">
                        <a:avLst/>
                      </a:prstGeom>
                      <a:noFill/>
                      <a:ln>
                        <a:noFill/>
                      </a:ln>
                    </p:spPr>
                  </p:pic>
                </p:oleObj>
              </mc:Fallback>
            </mc:AlternateContent>
          </a:graphicData>
        </a:graphic>
      </p:graphicFrame>
      <p:graphicFrame>
        <p:nvGraphicFramePr>
          <p:cNvPr id="8" name="对象 12">
            <a:extLst>
              <a:ext uri="{FF2B5EF4-FFF2-40B4-BE49-F238E27FC236}">
                <a16:creationId xmlns:a16="http://schemas.microsoft.com/office/drawing/2014/main" id="{DA2C9B30-E87C-4189-A524-D7DF09070071}"/>
              </a:ext>
            </a:extLst>
          </p:cNvPr>
          <p:cNvGraphicFramePr>
            <a:graphicFrameLocks noChangeAspect="1"/>
          </p:cNvGraphicFramePr>
          <p:nvPr>
            <p:extLst>
              <p:ext uri="{D42A27DB-BD31-4B8C-83A1-F6EECF244321}">
                <p14:modId xmlns:p14="http://schemas.microsoft.com/office/powerpoint/2010/main" val="2776016158"/>
              </p:ext>
            </p:extLst>
          </p:nvPr>
        </p:nvGraphicFramePr>
        <p:xfrm>
          <a:off x="1566862" y="951135"/>
          <a:ext cx="6089650" cy="463550"/>
        </p:xfrm>
        <a:graphic>
          <a:graphicData uri="http://schemas.openxmlformats.org/presentationml/2006/ole">
            <mc:AlternateContent xmlns:mc="http://schemas.openxmlformats.org/markup-compatibility/2006">
              <mc:Choice xmlns:v="urn:schemas-microsoft-com:vml" Requires="v">
                <p:oleObj spid="_x0000_s207880" name="Equation" r:id="rId5" imgW="3048000" imgH="228600" progId="Equation.DSMT4">
                  <p:embed/>
                </p:oleObj>
              </mc:Choice>
              <mc:Fallback>
                <p:oleObj name="Equation" r:id="rId5" imgW="3048000" imgH="228600" progId="Equation.DSMT4">
                  <p:embed/>
                  <p:pic>
                    <p:nvPicPr>
                      <p:cNvPr id="52230" name="对象 12">
                        <a:extLst>
                          <a:ext uri="{FF2B5EF4-FFF2-40B4-BE49-F238E27FC236}">
                            <a16:creationId xmlns:a16="http://schemas.microsoft.com/office/drawing/2014/main" id="{B205B396-9649-4670-B044-916FB71E3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862" y="951135"/>
                        <a:ext cx="60896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4">
            <a:extLst>
              <a:ext uri="{FF2B5EF4-FFF2-40B4-BE49-F238E27FC236}">
                <a16:creationId xmlns:a16="http://schemas.microsoft.com/office/drawing/2014/main" id="{76DF2131-3067-47C3-8184-5E96CDBCCC53}"/>
              </a:ext>
            </a:extLst>
          </p:cNvPr>
          <p:cNvGraphicFramePr>
            <a:graphicFrameLocks noChangeAspect="1"/>
          </p:cNvGraphicFramePr>
          <p:nvPr>
            <p:extLst>
              <p:ext uri="{D42A27DB-BD31-4B8C-83A1-F6EECF244321}">
                <p14:modId xmlns:p14="http://schemas.microsoft.com/office/powerpoint/2010/main" val="2598695965"/>
              </p:ext>
            </p:extLst>
          </p:nvPr>
        </p:nvGraphicFramePr>
        <p:xfrm>
          <a:off x="1558925" y="1465485"/>
          <a:ext cx="4852987" cy="501650"/>
        </p:xfrm>
        <a:graphic>
          <a:graphicData uri="http://schemas.openxmlformats.org/presentationml/2006/ole">
            <mc:AlternateContent xmlns:mc="http://schemas.openxmlformats.org/markup-compatibility/2006">
              <mc:Choice xmlns:v="urn:schemas-microsoft-com:vml" Requires="v">
                <p:oleObj spid="_x0000_s207881" name="Equation" r:id="rId7" imgW="2273300" imgH="228600" progId="Equation.DSMT4">
                  <p:embed/>
                </p:oleObj>
              </mc:Choice>
              <mc:Fallback>
                <p:oleObj name="Equation" r:id="rId7" imgW="2273300" imgH="228600" progId="Equation.DSMT4">
                  <p:embed/>
                  <p:pic>
                    <p:nvPicPr>
                      <p:cNvPr id="52232" name="对象 14">
                        <a:extLst>
                          <a:ext uri="{FF2B5EF4-FFF2-40B4-BE49-F238E27FC236}">
                            <a16:creationId xmlns:a16="http://schemas.microsoft.com/office/drawing/2014/main" id="{284C6BD2-3896-47EA-B145-7EAFE53385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8925" y="1465485"/>
                        <a:ext cx="4852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6">
            <a:extLst>
              <a:ext uri="{FF2B5EF4-FFF2-40B4-BE49-F238E27FC236}">
                <a16:creationId xmlns:a16="http://schemas.microsoft.com/office/drawing/2014/main" id="{369EDC64-74CB-494C-BFDA-AE97511FE9F7}"/>
              </a:ext>
            </a:extLst>
          </p:cNvPr>
          <p:cNvGraphicFramePr>
            <a:graphicFrameLocks noChangeAspect="1"/>
          </p:cNvGraphicFramePr>
          <p:nvPr>
            <p:extLst>
              <p:ext uri="{D42A27DB-BD31-4B8C-83A1-F6EECF244321}">
                <p14:modId xmlns:p14="http://schemas.microsoft.com/office/powerpoint/2010/main" val="2867648433"/>
              </p:ext>
            </p:extLst>
          </p:nvPr>
        </p:nvGraphicFramePr>
        <p:xfrm>
          <a:off x="1566862" y="2017935"/>
          <a:ext cx="3956050" cy="504825"/>
        </p:xfrm>
        <a:graphic>
          <a:graphicData uri="http://schemas.openxmlformats.org/presentationml/2006/ole">
            <mc:AlternateContent xmlns:mc="http://schemas.openxmlformats.org/markup-compatibility/2006">
              <mc:Choice xmlns:v="urn:schemas-microsoft-com:vml" Requires="v">
                <p:oleObj spid="_x0000_s207882" name="Equation" r:id="rId9" imgW="1675673" imgH="241195" progId="Equation.DSMT4">
                  <p:embed/>
                </p:oleObj>
              </mc:Choice>
              <mc:Fallback>
                <p:oleObj name="Equation" r:id="rId9" imgW="1675673" imgH="241195" progId="Equation.DSMT4">
                  <p:embed/>
                  <p:pic>
                    <p:nvPicPr>
                      <p:cNvPr id="52234" name="对象 16">
                        <a:extLst>
                          <a:ext uri="{FF2B5EF4-FFF2-40B4-BE49-F238E27FC236}">
                            <a16:creationId xmlns:a16="http://schemas.microsoft.com/office/drawing/2014/main" id="{C8B679B6-37F5-4B14-B07F-3C659E4D73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6862" y="2017935"/>
                        <a:ext cx="39560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2">
            <a:extLst>
              <a:ext uri="{FF2B5EF4-FFF2-40B4-BE49-F238E27FC236}">
                <a16:creationId xmlns:a16="http://schemas.microsoft.com/office/drawing/2014/main" id="{80B83AC1-FF6B-4E3C-B93D-4D413151A2C9}"/>
              </a:ext>
            </a:extLst>
          </p:cNvPr>
          <p:cNvGraphicFramePr>
            <a:graphicFrameLocks noChangeAspect="1"/>
          </p:cNvGraphicFramePr>
          <p:nvPr>
            <p:extLst>
              <p:ext uri="{D42A27DB-BD31-4B8C-83A1-F6EECF244321}">
                <p14:modId xmlns:p14="http://schemas.microsoft.com/office/powerpoint/2010/main" val="3607621502"/>
              </p:ext>
            </p:extLst>
          </p:nvPr>
        </p:nvGraphicFramePr>
        <p:xfrm>
          <a:off x="819150" y="2605310"/>
          <a:ext cx="8020050" cy="447675"/>
        </p:xfrm>
        <a:graphic>
          <a:graphicData uri="http://schemas.openxmlformats.org/presentationml/2006/ole">
            <mc:AlternateContent xmlns:mc="http://schemas.openxmlformats.org/markup-compatibility/2006">
              <mc:Choice xmlns:v="urn:schemas-microsoft-com:vml" Requires="v">
                <p:oleObj spid="_x0000_s207883" name="Equation" r:id="rId11" imgW="4051300" imgH="228600" progId="Equation.DSMT4">
                  <p:embed/>
                </p:oleObj>
              </mc:Choice>
              <mc:Fallback>
                <p:oleObj name="Equation" r:id="rId11" imgW="4051300" imgH="228600" progId="Equation.DSMT4">
                  <p:embed/>
                  <p:pic>
                    <p:nvPicPr>
                      <p:cNvPr id="52237" name="对象 2">
                        <a:extLst>
                          <a:ext uri="{FF2B5EF4-FFF2-40B4-BE49-F238E27FC236}">
                            <a16:creationId xmlns:a16="http://schemas.microsoft.com/office/drawing/2014/main" id="{1F3CA704-5DF1-4B1B-B1C4-E299135DF9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150" y="2605310"/>
                        <a:ext cx="80200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6054911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WordArt 2"/>
          <p:cNvSpPr>
            <a:spLocks noChangeArrowheads="1" noChangeShapeType="1" noTextEdit="1"/>
          </p:cNvSpPr>
          <p:nvPr/>
        </p:nvSpPr>
        <p:spPr bwMode="blackWhite">
          <a:xfrm>
            <a:off x="3657600" y="2514601"/>
            <a:ext cx="4953000" cy="720725"/>
          </a:xfrm>
          <a:prstGeom prst="rect">
            <a:avLst/>
          </a:prstGeom>
        </p:spPr>
        <p:txBody>
          <a:bodyPr wrap="none" fromWordArt="1">
            <a:prstTxWarp prst="textPlain">
              <a:avLst>
                <a:gd name="adj" fmla="val 50000"/>
              </a:avLst>
            </a:prstTxWarp>
          </a:bodyPr>
          <a:lstStyle/>
          <a:p>
            <a:pPr algn="ctr"/>
            <a:r>
              <a:rPr lang="en-US" altLang="zh-CN"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a typeface="Verdana" panose="020B0604030504040204" pitchFamily="34" charset="0"/>
              </a:rPr>
              <a:t>Thank You !</a:t>
            </a:r>
            <a:endParaRPr lang="zh-CN" altLang="en-US"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ndParaRPr>
          </a:p>
        </p:txBody>
      </p:sp>
      <p:sp>
        <p:nvSpPr>
          <p:cNvPr id="111619" name="Rectangle 3"/>
          <p:cNvSpPr>
            <a:spLocks noGrp="1" noChangeArrowheads="1"/>
          </p:cNvSpPr>
          <p:nvPr>
            <p:ph type="subTitle" idx="1"/>
          </p:nvPr>
        </p:nvSpPr>
        <p:spPr/>
        <p:txBody>
          <a:bodyPr/>
          <a:lstStyle/>
          <a:p>
            <a:pPr eaLnBrk="1" hangingPunct="1">
              <a:defRPr/>
            </a:pPr>
            <a:endParaRPr lang="en-US" altLang="zh-CN" dirty="0">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MAC</a:t>
            </a:r>
            <a:r>
              <a:rPr lang="zh-CN" altLang="en-US" dirty="0">
                <a:ea typeface="宋体" panose="02010600030101010101" pitchFamily="2" charset="-122"/>
              </a:rPr>
              <a:t>应用方式（</a:t>
            </a:r>
            <a:r>
              <a:rPr lang="en-US" altLang="zh-CN" dirty="0">
                <a:ea typeface="宋体" panose="02010600030101010101" pitchFamily="2" charset="-122"/>
              </a:rPr>
              <a:t>2</a:t>
            </a:r>
            <a:r>
              <a:rPr lang="zh-CN" altLang="en-US" dirty="0">
                <a:ea typeface="宋体" panose="02010600030101010101" pitchFamily="2" charset="-122"/>
              </a:rPr>
              <a:t>）</a:t>
            </a:r>
          </a:p>
        </p:txBody>
      </p:sp>
      <p:sp>
        <p:nvSpPr>
          <p:cNvPr id="28675" name="Rectangle 39"/>
          <p:cNvSpPr>
            <a:spLocks noGrp="1" noChangeArrowheads="1"/>
          </p:cNvSpPr>
          <p:nvPr>
            <p:ph idx="1"/>
          </p:nvPr>
        </p:nvSpPr>
        <p:spPr>
          <a:xfrm>
            <a:off x="406400" y="1219200"/>
            <a:ext cx="11176000" cy="2971800"/>
          </a:xfrm>
        </p:spPr>
        <p:txBody>
          <a:bodyPr/>
          <a:lstStyle/>
          <a:p>
            <a:pPr eaLnBrk="1" hangingPunct="1"/>
            <a:r>
              <a:rPr lang="zh-CN" altLang="en-US" dirty="0">
                <a:ea typeface="宋体" panose="02010600030101010101" pitchFamily="2" charset="-122"/>
              </a:rPr>
              <a:t>消息认证和保密性：明文相关</a:t>
            </a:r>
          </a:p>
        </p:txBody>
      </p:sp>
      <p:sp>
        <p:nvSpPr>
          <p:cNvPr id="2867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0BCD212-72A9-43CB-BC52-AB84FB6297E3}"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2024/5/6</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867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6446161-6734-49A7-9657-F70E12F51DBF}"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9</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28678" name="Rectangle 3"/>
          <p:cNvSpPr>
            <a:spLocks noChangeArrowheads="1"/>
          </p:cNvSpPr>
          <p:nvPr/>
        </p:nvSpPr>
        <p:spPr bwMode="ltGray">
          <a:xfrm>
            <a:off x="1919288" y="1795463"/>
            <a:ext cx="425450" cy="74930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M</a:t>
            </a:r>
          </a:p>
        </p:txBody>
      </p:sp>
      <p:sp>
        <p:nvSpPr>
          <p:cNvPr id="28679" name="Oval 4"/>
          <p:cNvSpPr>
            <a:spLocks noChangeArrowheads="1"/>
          </p:cNvSpPr>
          <p:nvPr/>
        </p:nvSpPr>
        <p:spPr bwMode="ltGray">
          <a:xfrm>
            <a:off x="2825750" y="2419351"/>
            <a:ext cx="427038" cy="500063"/>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C</a:t>
            </a:r>
          </a:p>
        </p:txBody>
      </p:sp>
      <p:sp>
        <p:nvSpPr>
          <p:cNvPr id="28680" name="Line 5"/>
          <p:cNvSpPr>
            <a:spLocks noChangeShapeType="1"/>
          </p:cNvSpPr>
          <p:nvPr/>
        </p:nvSpPr>
        <p:spPr bwMode="ltGray">
          <a:xfrm>
            <a:off x="2346325" y="2295525"/>
            <a:ext cx="2667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Line 6"/>
          <p:cNvSpPr>
            <a:spLocks noChangeShapeType="1"/>
          </p:cNvSpPr>
          <p:nvPr/>
        </p:nvSpPr>
        <p:spPr bwMode="ltGray">
          <a:xfrm>
            <a:off x="2613025" y="2295525"/>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Line 7"/>
          <p:cNvSpPr>
            <a:spLocks noChangeShapeType="1"/>
          </p:cNvSpPr>
          <p:nvPr/>
        </p:nvSpPr>
        <p:spPr bwMode="ltGray">
          <a:xfrm>
            <a:off x="2613026" y="2670175"/>
            <a:ext cx="212725"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Oval 8"/>
          <p:cNvSpPr>
            <a:spLocks noChangeArrowheads="1"/>
          </p:cNvSpPr>
          <p:nvPr/>
        </p:nvSpPr>
        <p:spPr bwMode="ltGray">
          <a:xfrm>
            <a:off x="3816351" y="1982788"/>
            <a:ext cx="479425" cy="500062"/>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a:t>
            </a:r>
          </a:p>
        </p:txBody>
      </p:sp>
      <p:sp>
        <p:nvSpPr>
          <p:cNvPr id="28684" name="Line 9"/>
          <p:cNvSpPr>
            <a:spLocks noChangeShapeType="1"/>
          </p:cNvSpPr>
          <p:nvPr/>
        </p:nvSpPr>
        <p:spPr bwMode="ltGray">
          <a:xfrm flipV="1">
            <a:off x="2351089" y="2155825"/>
            <a:ext cx="15128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Line 10"/>
          <p:cNvSpPr>
            <a:spLocks noChangeShapeType="1"/>
          </p:cNvSpPr>
          <p:nvPr/>
        </p:nvSpPr>
        <p:spPr bwMode="ltGray">
          <a:xfrm>
            <a:off x="3252788" y="2670175"/>
            <a:ext cx="190500" cy="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1"/>
          <p:cNvSpPr>
            <a:spLocks noChangeShapeType="1"/>
          </p:cNvSpPr>
          <p:nvPr/>
        </p:nvSpPr>
        <p:spPr bwMode="ltGray">
          <a:xfrm flipV="1">
            <a:off x="3443288" y="2295525"/>
            <a:ext cx="0" cy="374650"/>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Line 12"/>
          <p:cNvSpPr>
            <a:spLocks noChangeShapeType="1"/>
          </p:cNvSpPr>
          <p:nvPr/>
        </p:nvSpPr>
        <p:spPr bwMode="ltGray">
          <a:xfrm>
            <a:off x="3443288" y="2295525"/>
            <a:ext cx="373062"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Line 13"/>
          <p:cNvSpPr>
            <a:spLocks noChangeShapeType="1"/>
          </p:cNvSpPr>
          <p:nvPr/>
        </p:nvSpPr>
        <p:spPr bwMode="ltGray">
          <a:xfrm>
            <a:off x="3038475" y="2919414"/>
            <a:ext cx="0" cy="249237"/>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Text Box 14"/>
          <p:cNvSpPr txBox="1">
            <a:spLocks noChangeArrowheads="1"/>
          </p:cNvSpPr>
          <p:nvPr/>
        </p:nvSpPr>
        <p:spPr bwMode="ltGray">
          <a:xfrm>
            <a:off x="2921001" y="3140075"/>
            <a:ext cx="5100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1</a:t>
            </a:r>
          </a:p>
        </p:txBody>
      </p:sp>
      <p:sp>
        <p:nvSpPr>
          <p:cNvPr id="28690" name="Line 15"/>
          <p:cNvSpPr>
            <a:spLocks noChangeShapeType="1"/>
          </p:cNvSpPr>
          <p:nvPr/>
        </p:nvSpPr>
        <p:spPr bwMode="ltGray">
          <a:xfrm>
            <a:off x="5087939" y="2227263"/>
            <a:ext cx="611187"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Oval 16"/>
          <p:cNvSpPr>
            <a:spLocks noChangeArrowheads="1"/>
          </p:cNvSpPr>
          <p:nvPr/>
        </p:nvSpPr>
        <p:spPr bwMode="ltGray">
          <a:xfrm>
            <a:off x="8904289" y="1866900"/>
            <a:ext cx="542925" cy="450850"/>
          </a:xfrm>
          <a:prstGeom prst="ellipse">
            <a:avLst/>
          </a:prstGeom>
          <a:solidFill>
            <a:srgbClr val="33CCCC"/>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C</a:t>
            </a:r>
          </a:p>
        </p:txBody>
      </p:sp>
      <p:sp>
        <p:nvSpPr>
          <p:cNvPr id="28692" name="Text Box 17"/>
          <p:cNvSpPr txBox="1">
            <a:spLocks noChangeArrowheads="1"/>
          </p:cNvSpPr>
          <p:nvPr/>
        </p:nvSpPr>
        <p:spPr bwMode="ltGray">
          <a:xfrm>
            <a:off x="8975726" y="1219200"/>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1</a:t>
            </a:r>
          </a:p>
        </p:txBody>
      </p:sp>
      <p:sp>
        <p:nvSpPr>
          <p:cNvPr id="28693" name="Line 18"/>
          <p:cNvSpPr>
            <a:spLocks noChangeShapeType="1"/>
          </p:cNvSpPr>
          <p:nvPr/>
        </p:nvSpPr>
        <p:spPr bwMode="ltGray">
          <a:xfrm>
            <a:off x="7175500" y="2227263"/>
            <a:ext cx="433388" cy="0"/>
          </a:xfrm>
          <a:prstGeom prst="line">
            <a:avLst/>
          </a:prstGeom>
          <a:noFill/>
          <a:ln w="12700" cap="rnd">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Text Box 19"/>
          <p:cNvSpPr txBox="1">
            <a:spLocks noChangeArrowheads="1"/>
          </p:cNvSpPr>
          <p:nvPr/>
        </p:nvSpPr>
        <p:spPr bwMode="ltGray">
          <a:xfrm>
            <a:off x="9421813" y="2446338"/>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1800">
                <a:solidFill>
                  <a:schemeClr val="tx2"/>
                </a:solidFill>
                <a:latin typeface="Times New Roman" panose="02020603050405020304" pitchFamily="18" charset="0"/>
                <a:ea typeface="宋体" panose="02010600030101010101" pitchFamily="2" charset="-122"/>
              </a:rPr>
              <a:t>Compare</a:t>
            </a:r>
          </a:p>
        </p:txBody>
      </p:sp>
      <p:sp>
        <p:nvSpPr>
          <p:cNvPr id="28695" name="Rectangle 20"/>
          <p:cNvSpPr>
            <a:spLocks noChangeArrowheads="1"/>
          </p:cNvSpPr>
          <p:nvPr/>
        </p:nvSpPr>
        <p:spPr bwMode="ltGray">
          <a:xfrm>
            <a:off x="5665789" y="1768475"/>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endParaRPr lang="zh-CN" altLang="zh-CN" sz="2400" b="0">
              <a:latin typeface="Times New Roman" panose="02020603050405020304" pitchFamily="18" charset="0"/>
              <a:ea typeface="宋体" panose="02010600030101010101" pitchFamily="2" charset="-122"/>
            </a:endParaRPr>
          </a:p>
        </p:txBody>
      </p:sp>
      <p:cxnSp>
        <p:nvCxnSpPr>
          <p:cNvPr id="28696" name="AutoShape 21"/>
          <p:cNvCxnSpPr>
            <a:cxnSpLocks noChangeShapeType="1"/>
            <a:stCxn id="28691" idx="6"/>
            <a:endCxn id="28694" idx="0"/>
          </p:cNvCxnSpPr>
          <p:nvPr/>
        </p:nvCxnSpPr>
        <p:spPr bwMode="auto">
          <a:xfrm>
            <a:off x="9447214" y="2092326"/>
            <a:ext cx="523875" cy="354013"/>
          </a:xfrm>
          <a:prstGeom prst="bentConnector2">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7" name="AutoShape 22"/>
          <p:cNvCxnSpPr>
            <a:cxnSpLocks noChangeShapeType="1"/>
            <a:stCxn id="28709" idx="3"/>
            <a:endCxn id="28694" idx="2"/>
          </p:cNvCxnSpPr>
          <p:nvPr/>
        </p:nvCxnSpPr>
        <p:spPr bwMode="auto">
          <a:xfrm>
            <a:off x="8183564" y="2695576"/>
            <a:ext cx="1787525" cy="117475"/>
          </a:xfrm>
          <a:prstGeom prst="bentConnector4">
            <a:avLst>
              <a:gd name="adj1" fmla="val 34634"/>
              <a:gd name="adj2" fmla="val 293245"/>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8" name="AutoShape 23"/>
          <p:cNvSpPr>
            <a:spLocks noChangeArrowheads="1"/>
          </p:cNvSpPr>
          <p:nvPr/>
        </p:nvSpPr>
        <p:spPr bwMode="auto">
          <a:xfrm>
            <a:off x="4727576" y="1939926"/>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dirty="0">
                <a:latin typeface="Arial" panose="020B0604020202020204" pitchFamily="34" charset="0"/>
                <a:ea typeface="宋体" panose="02010600030101010101" pitchFamily="2" charset="-122"/>
              </a:rPr>
              <a:t>E</a:t>
            </a:r>
          </a:p>
        </p:txBody>
      </p:sp>
      <p:sp>
        <p:nvSpPr>
          <p:cNvPr id="28699" name="Line 24"/>
          <p:cNvSpPr>
            <a:spLocks noChangeShapeType="1"/>
          </p:cNvSpPr>
          <p:nvPr/>
        </p:nvSpPr>
        <p:spPr bwMode="auto">
          <a:xfrm>
            <a:off x="4295775" y="222726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0" name="Line 25"/>
          <p:cNvSpPr>
            <a:spLocks noChangeShapeType="1"/>
          </p:cNvSpPr>
          <p:nvPr/>
        </p:nvSpPr>
        <p:spPr bwMode="auto">
          <a:xfrm flipV="1">
            <a:off x="5808664" y="2443163"/>
            <a:ext cx="142875"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1" name="Text Box 26"/>
          <p:cNvSpPr txBox="1">
            <a:spLocks noChangeArrowheads="1"/>
          </p:cNvSpPr>
          <p:nvPr/>
        </p:nvSpPr>
        <p:spPr bwMode="auto">
          <a:xfrm>
            <a:off x="5067301" y="3614738"/>
            <a:ext cx="1958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1800" dirty="0">
                <a:latin typeface="Arial" panose="020B0604020202020204" pitchFamily="34" charset="0"/>
                <a:ea typeface="宋体" panose="02010600030101010101" pitchFamily="2" charset="-122"/>
              </a:rPr>
              <a:t>E</a:t>
            </a:r>
            <a:r>
              <a:rPr lang="en-US" altLang="zh-CN" sz="1800" baseline="-25000" dirty="0">
                <a:latin typeface="Arial" panose="020B0604020202020204" pitchFamily="34" charset="0"/>
                <a:ea typeface="宋体" panose="02010600030101010101" pitchFamily="2" charset="-122"/>
              </a:rPr>
              <a:t>k2</a:t>
            </a:r>
            <a:r>
              <a:rPr lang="en-US" altLang="zh-CN" sz="1800" dirty="0">
                <a:latin typeface="Arial" panose="020B0604020202020204" pitchFamily="34" charset="0"/>
                <a:ea typeface="宋体" panose="02010600030101010101" pitchFamily="2" charset="-122"/>
              </a:rPr>
              <a:t>【M||C</a:t>
            </a:r>
            <a:r>
              <a:rPr lang="en-US" altLang="zh-CN" sz="1800" baseline="-25000" dirty="0">
                <a:latin typeface="Arial" panose="020B0604020202020204" pitchFamily="34" charset="0"/>
                <a:ea typeface="宋体" panose="02010600030101010101" pitchFamily="2" charset="-122"/>
              </a:rPr>
              <a:t>k1</a:t>
            </a:r>
            <a:r>
              <a:rPr lang="en-US" altLang="zh-CN" sz="1800" dirty="0">
                <a:latin typeface="Arial" panose="020B0604020202020204" pitchFamily="34" charset="0"/>
                <a:ea typeface="宋体" panose="02010600030101010101" pitchFamily="2" charset="-122"/>
              </a:rPr>
              <a:t>(M)】</a:t>
            </a:r>
          </a:p>
        </p:txBody>
      </p:sp>
      <p:sp>
        <p:nvSpPr>
          <p:cNvPr id="28702" name="Line 27"/>
          <p:cNvSpPr>
            <a:spLocks noChangeShapeType="1"/>
          </p:cNvSpPr>
          <p:nvPr/>
        </p:nvSpPr>
        <p:spPr bwMode="ltGray">
          <a:xfrm>
            <a:off x="4935538" y="2486025"/>
            <a:ext cx="0"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3" name="Text Box 28"/>
          <p:cNvSpPr txBox="1">
            <a:spLocks noChangeArrowheads="1"/>
          </p:cNvSpPr>
          <p:nvPr/>
        </p:nvSpPr>
        <p:spPr bwMode="ltGray">
          <a:xfrm>
            <a:off x="4818063" y="2706688"/>
            <a:ext cx="5100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2</a:t>
            </a:r>
          </a:p>
        </p:txBody>
      </p:sp>
      <p:sp>
        <p:nvSpPr>
          <p:cNvPr id="28704" name="AutoShape 29"/>
          <p:cNvSpPr>
            <a:spLocks noChangeArrowheads="1"/>
          </p:cNvSpPr>
          <p:nvPr/>
        </p:nvSpPr>
        <p:spPr bwMode="auto">
          <a:xfrm>
            <a:off x="6672264" y="2011364"/>
            <a:ext cx="504825" cy="5048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D</a:t>
            </a:r>
          </a:p>
        </p:txBody>
      </p:sp>
      <p:sp>
        <p:nvSpPr>
          <p:cNvPr id="28705" name="Line 30"/>
          <p:cNvSpPr>
            <a:spLocks noChangeShapeType="1"/>
          </p:cNvSpPr>
          <p:nvPr/>
        </p:nvSpPr>
        <p:spPr bwMode="auto">
          <a:xfrm>
            <a:off x="6240463" y="222726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6" name="Line 31"/>
          <p:cNvSpPr>
            <a:spLocks noChangeShapeType="1"/>
          </p:cNvSpPr>
          <p:nvPr/>
        </p:nvSpPr>
        <p:spPr bwMode="ltGray">
          <a:xfrm>
            <a:off x="6888163" y="2587625"/>
            <a:ext cx="0" cy="249238"/>
          </a:xfrm>
          <a:prstGeom prst="line">
            <a:avLst/>
          </a:prstGeom>
          <a:noFill/>
          <a:ln w="12700" cap="rnd">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7" name="Text Box 32"/>
          <p:cNvSpPr txBox="1">
            <a:spLocks noChangeArrowheads="1"/>
          </p:cNvSpPr>
          <p:nvPr/>
        </p:nvSpPr>
        <p:spPr bwMode="ltGray">
          <a:xfrm>
            <a:off x="6816726" y="2803525"/>
            <a:ext cx="5572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r>
              <a:rPr lang="en-US" altLang="zh-CN" sz="2400" b="0" dirty="0">
                <a:latin typeface="Times New Roman" panose="02020603050405020304" pitchFamily="18" charset="0"/>
                <a:ea typeface="宋体" panose="02010600030101010101" pitchFamily="2" charset="-122"/>
              </a:rPr>
              <a:t>K</a:t>
            </a:r>
            <a:r>
              <a:rPr lang="en-US" altLang="zh-CN" sz="2400" b="0" baseline="-25000" dirty="0">
                <a:latin typeface="Times New Roman" panose="02020603050405020304" pitchFamily="18" charset="0"/>
                <a:ea typeface="宋体" panose="02010600030101010101" pitchFamily="2" charset="-122"/>
              </a:rPr>
              <a:t>2</a:t>
            </a:r>
          </a:p>
        </p:txBody>
      </p:sp>
      <p:sp>
        <p:nvSpPr>
          <p:cNvPr id="28708" name="Rectangle 33"/>
          <p:cNvSpPr>
            <a:spLocks noChangeArrowheads="1"/>
          </p:cNvSpPr>
          <p:nvPr/>
        </p:nvSpPr>
        <p:spPr bwMode="ltGray">
          <a:xfrm>
            <a:off x="7608889" y="1768475"/>
            <a:ext cx="574675" cy="819150"/>
          </a:xfrm>
          <a:prstGeom prst="rect">
            <a:avLst/>
          </a:prstGeom>
          <a:solidFill>
            <a:schemeClr val="bg2"/>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latin typeface="Times New Roman" panose="02020603050405020304" pitchFamily="18" charset="0"/>
                <a:ea typeface="宋体" panose="02010600030101010101" pitchFamily="2" charset="-122"/>
              </a:rPr>
              <a:t>M</a:t>
            </a:r>
          </a:p>
        </p:txBody>
      </p:sp>
      <p:sp>
        <p:nvSpPr>
          <p:cNvPr id="28709" name="Rectangle 34"/>
          <p:cNvSpPr>
            <a:spLocks noChangeArrowheads="1"/>
          </p:cNvSpPr>
          <p:nvPr/>
        </p:nvSpPr>
        <p:spPr bwMode="auto">
          <a:xfrm>
            <a:off x="7608889" y="2587625"/>
            <a:ext cx="574675" cy="215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8710" name="Line 35"/>
          <p:cNvSpPr>
            <a:spLocks noChangeShapeType="1"/>
          </p:cNvSpPr>
          <p:nvPr/>
        </p:nvSpPr>
        <p:spPr bwMode="auto">
          <a:xfrm flipV="1">
            <a:off x="7824788" y="273208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1" name="Text Box 36"/>
          <p:cNvSpPr txBox="1">
            <a:spLocks noChangeArrowheads="1"/>
          </p:cNvSpPr>
          <p:nvPr/>
        </p:nvSpPr>
        <p:spPr bwMode="auto">
          <a:xfrm>
            <a:off x="7391401" y="3451226"/>
            <a:ext cx="860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1800">
                <a:latin typeface="Arial" panose="020B0604020202020204" pitchFamily="34" charset="0"/>
                <a:ea typeface="宋体" panose="02010600030101010101" pitchFamily="2" charset="-122"/>
              </a:rPr>
              <a:t>C</a:t>
            </a:r>
            <a:r>
              <a:rPr lang="en-US" altLang="zh-CN" sz="1800" baseline="-25000">
                <a:latin typeface="Arial" panose="020B0604020202020204" pitchFamily="34" charset="0"/>
                <a:ea typeface="宋体" panose="02010600030101010101" pitchFamily="2" charset="-122"/>
              </a:rPr>
              <a:t>k1</a:t>
            </a:r>
            <a:r>
              <a:rPr lang="en-US" altLang="zh-CN" sz="1800">
                <a:latin typeface="Arial" panose="020B0604020202020204" pitchFamily="34" charset="0"/>
                <a:ea typeface="宋体" panose="02010600030101010101" pitchFamily="2" charset="-122"/>
              </a:rPr>
              <a:t>(M)</a:t>
            </a:r>
          </a:p>
        </p:txBody>
      </p:sp>
      <p:sp>
        <p:nvSpPr>
          <p:cNvPr id="28712" name="Line 37"/>
          <p:cNvSpPr>
            <a:spLocks noChangeShapeType="1"/>
          </p:cNvSpPr>
          <p:nvPr/>
        </p:nvSpPr>
        <p:spPr bwMode="auto">
          <a:xfrm>
            <a:off x="8183563" y="2155825"/>
            <a:ext cx="792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3" name="Line 38"/>
          <p:cNvSpPr>
            <a:spLocks noChangeShapeType="1"/>
          </p:cNvSpPr>
          <p:nvPr/>
        </p:nvSpPr>
        <p:spPr bwMode="auto">
          <a:xfrm>
            <a:off x="9120188" y="16510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文本框 44">
            <a:extLst>
              <a:ext uri="{FF2B5EF4-FFF2-40B4-BE49-F238E27FC236}">
                <a16:creationId xmlns:a16="http://schemas.microsoft.com/office/drawing/2014/main" id="{7D4EA903-589C-4912-8B47-849E37C6352F}"/>
              </a:ext>
            </a:extLst>
          </p:cNvPr>
          <p:cNvSpPr txBox="1"/>
          <p:nvPr/>
        </p:nvSpPr>
        <p:spPr>
          <a:xfrm>
            <a:off x="318689" y="4328794"/>
            <a:ext cx="1127555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sz="2800" dirty="0">
                <a:latin typeface="+mn-ea"/>
                <a:ea typeface="+mn-ea"/>
              </a:rPr>
              <a:t>为</a:t>
            </a:r>
            <a:r>
              <a:rPr lang="zh-CN" altLang="en-US" dirty="0"/>
              <a:t>提供保密性可在</a:t>
            </a:r>
            <a:r>
              <a:rPr lang="en-US" altLang="zh-CN" dirty="0"/>
              <a:t>MAC</a:t>
            </a:r>
            <a:r>
              <a:rPr lang="zh-CN" altLang="en-US" dirty="0"/>
              <a:t>函数以后进行一次加密，而且加密密钥也需被收发双方共享。在图中，</a:t>
            </a:r>
            <a:r>
              <a:rPr lang="en-US" altLang="zh-CN" dirty="0"/>
              <a:t>M</a:t>
            </a:r>
            <a:r>
              <a:rPr lang="zh-CN" altLang="en-US" dirty="0"/>
              <a:t>与</a:t>
            </a:r>
            <a:r>
              <a:rPr lang="en-US" altLang="zh-CN" dirty="0"/>
              <a:t>MAC</a:t>
            </a:r>
            <a:r>
              <a:rPr lang="zh-CN" altLang="en-US" dirty="0"/>
              <a:t>链接后再被整体加密。</a:t>
            </a:r>
            <a:endParaRPr lang="en-US" altLang="zh-CN" dirty="0"/>
          </a:p>
          <a:p>
            <a:r>
              <a:rPr lang="zh-CN" altLang="en-US" sz="2800" b="0" dirty="0">
                <a:latin typeface="+mn-ea"/>
                <a:ea typeface="+mn-ea"/>
              </a:rPr>
              <a:t>通常希望直接对明文进行认证，因此这种方式更为常用</a:t>
            </a:r>
            <a:endParaRPr lang="zh-CN" altLang="en-US" b="0" dirty="0"/>
          </a:p>
        </p:txBody>
      </p:sp>
    </p:spTree>
  </p:cSld>
  <p:clrMapOvr>
    <a:masterClrMapping/>
  </p:clrMapOvr>
  <p:transition/>
</p:sld>
</file>

<file path=ppt/theme/theme1.xml><?xml version="1.0" encoding="utf-8"?>
<a:theme xmlns:a="http://schemas.openxmlformats.org/drawingml/2006/main" name="F030TGp">
  <a:themeElements>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fontScheme name="F030TGp">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F030TGp 1">
        <a:dk1>
          <a:srgbClr val="000066"/>
        </a:dk1>
        <a:lt1>
          <a:srgbClr val="FFFFFF"/>
        </a:lt1>
        <a:dk2>
          <a:srgbClr val="1EA491"/>
        </a:dk2>
        <a:lt2>
          <a:srgbClr val="B2B2B2"/>
        </a:lt2>
        <a:accent1>
          <a:srgbClr val="A3D5A8"/>
        </a:accent1>
        <a:accent2>
          <a:srgbClr val="99CC00"/>
        </a:accent2>
        <a:accent3>
          <a:srgbClr val="FFFFFF"/>
        </a:accent3>
        <a:accent4>
          <a:srgbClr val="000056"/>
        </a:accent4>
        <a:accent5>
          <a:srgbClr val="CEE7D1"/>
        </a:accent5>
        <a:accent6>
          <a:srgbClr val="8AB900"/>
        </a:accent6>
        <a:hlink>
          <a:srgbClr val="6CAE87"/>
        </a:hlink>
        <a:folHlink>
          <a:srgbClr val="386B21"/>
        </a:folHlink>
      </a:clrScheme>
      <a:clrMap bg1="lt1" tx1="dk1" bg2="lt2" tx2="dk2" accent1="accent1" accent2="accent2" accent3="accent3" accent4="accent4" accent5="accent5" accent6="accent6" hlink="hlink" folHlink="folHlink"/>
    </a:extraClrScheme>
    <a:extraClrScheme>
      <a:clrScheme name="F030TGp 2">
        <a:dk1>
          <a:srgbClr val="000066"/>
        </a:dk1>
        <a:lt1>
          <a:srgbClr val="FFFFFF"/>
        </a:lt1>
        <a:dk2>
          <a:srgbClr val="1074A6"/>
        </a:dk2>
        <a:lt2>
          <a:srgbClr val="B2B2B2"/>
        </a:lt2>
        <a:accent1>
          <a:srgbClr val="96DAF2"/>
        </a:accent1>
        <a:accent2>
          <a:srgbClr val="D98E5B"/>
        </a:accent2>
        <a:accent3>
          <a:srgbClr val="FFFFFF"/>
        </a:accent3>
        <a:accent4>
          <a:srgbClr val="000056"/>
        </a:accent4>
        <a:accent5>
          <a:srgbClr val="C9EAF7"/>
        </a:accent5>
        <a:accent6>
          <a:srgbClr val="C48052"/>
        </a:accent6>
        <a:hlink>
          <a:srgbClr val="6847D3"/>
        </a:hlink>
        <a:folHlink>
          <a:srgbClr val="00CC99"/>
        </a:folHlink>
      </a:clrScheme>
      <a:clrMap bg1="lt1" tx1="dk1" bg2="lt2" tx2="dk2" accent1="accent1" accent2="accent2" accent3="accent3" accent4="accent4" accent5="accent5" accent6="accent6" hlink="hlink" folHlink="folHlink"/>
    </a:extraClrScheme>
    <a:extraClrScheme>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47tgp_simple_3color_v2">
  <a:themeElements>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fontScheme name="047tgp_simple_3color_v2">
      <a:majorFont>
        <a:latin typeface="Verdana"/>
        <a:ea typeface=""/>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047tgp_simple_3color_v2 2">
        <a:dk1>
          <a:srgbClr val="000000"/>
        </a:dk1>
        <a:lt1>
          <a:srgbClr val="FFFFFF"/>
        </a:lt1>
        <a:dk2>
          <a:srgbClr val="008C89"/>
        </a:dk2>
        <a:lt2>
          <a:srgbClr val="F8C662"/>
        </a:lt2>
        <a:accent1>
          <a:srgbClr val="10C7EC"/>
        </a:accent1>
        <a:accent2>
          <a:srgbClr val="A5DE7E"/>
        </a:accent2>
        <a:accent3>
          <a:srgbClr val="AAC5C4"/>
        </a:accent3>
        <a:accent4>
          <a:srgbClr val="DADADA"/>
        </a:accent4>
        <a:accent5>
          <a:srgbClr val="AAE0F4"/>
        </a:accent5>
        <a:accent6>
          <a:srgbClr val="95C972"/>
        </a:accent6>
        <a:hlink>
          <a:srgbClr val="D5CB81"/>
        </a:hlink>
        <a:folHlink>
          <a:srgbClr val="9C8DF3"/>
        </a:folHlink>
      </a:clrScheme>
      <a:clrMap bg1="dk2" tx1="lt1" bg2="dk1" tx2="lt2" accent1="accent1" accent2="accent2" accent3="accent3" accent4="accent4" accent5="accent5" accent6="accent6" hlink="hlink" folHlink="folHlink"/>
    </a:extraClrScheme>
    <a:extraClrScheme>
      <a:clrScheme name="047tgp_simple_3color_v2 3">
        <a:dk1>
          <a:srgbClr val="000000"/>
        </a:dk1>
        <a:lt1>
          <a:srgbClr val="FFFFFF"/>
        </a:lt1>
        <a:dk2>
          <a:srgbClr val="5C2280"/>
        </a:dk2>
        <a:lt2>
          <a:srgbClr val="EEC5FF"/>
        </a:lt2>
        <a:accent1>
          <a:srgbClr val="5C98E0"/>
        </a:accent1>
        <a:accent2>
          <a:srgbClr val="F1A05D"/>
        </a:accent2>
        <a:accent3>
          <a:srgbClr val="B5ABC0"/>
        </a:accent3>
        <a:accent4>
          <a:srgbClr val="DADADA"/>
        </a:accent4>
        <a:accent5>
          <a:srgbClr val="B5CAED"/>
        </a:accent5>
        <a:accent6>
          <a:srgbClr val="DA9153"/>
        </a:accent6>
        <a:hlink>
          <a:srgbClr val="8F7AEA"/>
        </a:hlink>
        <a:folHlink>
          <a:srgbClr val="26CAA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F22</Template>
  <TotalTime>2705</TotalTime>
  <Words>8559</Words>
  <Application>Microsoft Office PowerPoint</Application>
  <PresentationFormat>宽屏</PresentationFormat>
  <Paragraphs>827</Paragraphs>
  <Slides>84</Slides>
  <Notes>40</Notes>
  <HiddenSlides>0</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5</vt:i4>
      </vt:variant>
      <vt:variant>
        <vt:lpstr>幻灯片标题</vt:lpstr>
      </vt:variant>
      <vt:variant>
        <vt:i4>84</vt:i4>
      </vt:variant>
    </vt:vector>
  </HeadingPairs>
  <TitlesOfParts>
    <vt:vector size="100" baseType="lpstr">
      <vt:lpstr>仿宋</vt:lpstr>
      <vt:lpstr>黑体</vt:lpstr>
      <vt:lpstr>宋体</vt:lpstr>
      <vt:lpstr>Arial</vt:lpstr>
      <vt:lpstr>Times New Roman</vt:lpstr>
      <vt:lpstr>Verdana</vt:lpstr>
      <vt:lpstr>Wingdings</vt:lpstr>
      <vt:lpstr>F030TGp</vt:lpstr>
      <vt:lpstr>008TGp_BizCom_light</vt:lpstr>
      <vt:lpstr>047tgp_simple_3color_v2</vt:lpstr>
      <vt:lpstr>主题2</vt:lpstr>
      <vt:lpstr>Image</vt:lpstr>
      <vt:lpstr>MathType 6.0 Equation</vt:lpstr>
      <vt:lpstr>MathType 7.0 Equation</vt:lpstr>
      <vt:lpstr>Microsoft Visio 2003-2010 绘图</vt:lpstr>
      <vt:lpstr>Microsoft Word 文档</vt:lpstr>
      <vt:lpstr>第6章 消息认证与散列函数</vt:lpstr>
      <vt:lpstr>本讲内容</vt:lpstr>
      <vt:lpstr>数据完整性</vt:lpstr>
      <vt:lpstr>对认证的要求</vt:lpstr>
      <vt:lpstr>消息认证</vt:lpstr>
      <vt:lpstr>消息认证的三种方式</vt:lpstr>
      <vt:lpstr>Message Authentication Code</vt:lpstr>
      <vt:lpstr>消息认证码的定义及使用方式</vt:lpstr>
      <vt:lpstr>MAC应用方式（2）</vt:lpstr>
      <vt:lpstr>MAC应用方式（3）</vt:lpstr>
      <vt:lpstr>MAC的函数应满足的要求</vt:lpstr>
      <vt:lpstr>产生MAC的函数应满足的要求</vt:lpstr>
      <vt:lpstr>PowerPoint 演示文稿</vt:lpstr>
      <vt:lpstr>关于MAC算法</vt:lpstr>
      <vt:lpstr>MAC算法的要求</vt:lpstr>
      <vt:lpstr>MAC based on DES</vt:lpstr>
      <vt:lpstr>本讲内容</vt:lpstr>
      <vt:lpstr>散列函数 Hash Function</vt:lpstr>
      <vt:lpstr>散列函数</vt:lpstr>
      <vt:lpstr>随机预言机RO</vt:lpstr>
      <vt:lpstr>原像问题</vt:lpstr>
      <vt:lpstr>第二原像问题</vt:lpstr>
      <vt:lpstr>碰撞问题</vt:lpstr>
      <vt:lpstr>Hash函数的基本用途（a）</vt:lpstr>
      <vt:lpstr>Hash函数的基本用途（b）</vt:lpstr>
      <vt:lpstr>Hash函数的基本用途（c）</vt:lpstr>
      <vt:lpstr>Hash函数的基本用途（d）</vt:lpstr>
      <vt:lpstr>Hash函数的基本用</vt:lpstr>
      <vt:lpstr>生日攻击理论基础</vt:lpstr>
      <vt:lpstr>生日攻击理论基础</vt:lpstr>
      <vt:lpstr>生日攻击</vt:lpstr>
      <vt:lpstr>生日攻击</vt:lpstr>
      <vt:lpstr>生日悖论</vt:lpstr>
      <vt:lpstr>第Ⅱ类生日攻击</vt:lpstr>
      <vt:lpstr>第Ⅱ类生日攻击</vt:lpstr>
      <vt:lpstr>生日攻击例子</vt:lpstr>
      <vt:lpstr>hash函数通用模型</vt:lpstr>
      <vt:lpstr>hash函数模型图</vt:lpstr>
      <vt:lpstr>迭代型哈希函数的一般结构</vt:lpstr>
      <vt:lpstr>本讲内容</vt:lpstr>
      <vt:lpstr>MD5 算法</vt:lpstr>
      <vt:lpstr>MD5: 示意图</vt:lpstr>
      <vt:lpstr>MD5步骤</vt:lpstr>
      <vt:lpstr>MD5的每一步运算示意图</vt:lpstr>
      <vt:lpstr>每一轮中16步的每一步运算结构</vt:lpstr>
      <vt:lpstr>关于MD5</vt:lpstr>
      <vt:lpstr>Secure Hash Algorithm简介</vt:lpstr>
      <vt:lpstr>SHA-1算法</vt:lpstr>
      <vt:lpstr>压缩函数</vt:lpstr>
      <vt:lpstr>每一轮中20步的每一步运算结构</vt:lpstr>
      <vt:lpstr>SHA与MD5的比较</vt:lpstr>
      <vt:lpstr>RIPEMD-160简介</vt:lpstr>
      <vt:lpstr>HMAC简介</vt:lpstr>
      <vt:lpstr>HMAC的设计目标</vt:lpstr>
      <vt:lpstr>HMAC示意图</vt:lpstr>
      <vt:lpstr>PowerPoint 演示文稿</vt:lpstr>
      <vt:lpstr>HMAC的定义与特征</vt:lpstr>
      <vt:lpstr>HMAC的安全性</vt:lpstr>
      <vt:lpstr>问题</vt:lpstr>
      <vt:lpstr>本讲内容</vt:lpstr>
      <vt:lpstr>考虑两种情形</vt:lpstr>
      <vt:lpstr>问题</vt:lpstr>
      <vt:lpstr>传统签名和数字签名的特点</vt:lpstr>
      <vt:lpstr>数字签名与鉴别协议</vt:lpstr>
      <vt:lpstr>数字签名应满足的要求</vt:lpstr>
      <vt:lpstr>数字签名基本要求</vt:lpstr>
      <vt:lpstr>数字签名原理和流程</vt:lpstr>
      <vt:lpstr>PowerPoint 演示文稿</vt:lpstr>
      <vt:lpstr>数字签名流程：</vt:lpstr>
      <vt:lpstr>PowerPoint 演示文稿</vt:lpstr>
      <vt:lpstr>Hash函数的基本用途（c）</vt:lpstr>
      <vt:lpstr>RSA签名体制</vt:lpstr>
      <vt:lpstr>签名算法产生数字签名</vt:lpstr>
      <vt:lpstr>数字签名的执行方式</vt:lpstr>
      <vt:lpstr>数字签名的执行方式</vt:lpstr>
      <vt:lpstr>PowerPoint 演示文稿</vt:lpstr>
      <vt:lpstr>PowerPoint 演示文稿</vt:lpstr>
      <vt:lpstr>数字签名标准</vt:lpstr>
      <vt:lpstr>数字签名标准DSS</vt:lpstr>
      <vt:lpstr>数字签名算法DSA</vt:lpstr>
      <vt:lpstr>数字签名算法DSA</vt:lpstr>
      <vt:lpstr>数字签名算法DSA</vt:lpstr>
      <vt:lpstr>DSA算法的框图</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Sweet Home</dc:creator>
  <cp:lastModifiedBy>家红 杨</cp:lastModifiedBy>
  <cp:revision>111</cp:revision>
  <cp:lastPrinted>1601-01-01T00:00:00Z</cp:lastPrinted>
  <dcterms:created xsi:type="dcterms:W3CDTF">1601-01-01T00:00:00Z</dcterms:created>
  <dcterms:modified xsi:type="dcterms:W3CDTF">2024-05-06T06:03:26Z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